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0" r:id="rId3"/>
    <p:sldId id="282" r:id="rId4"/>
    <p:sldId id="271" r:id="rId5"/>
    <p:sldId id="272" r:id="rId6"/>
    <p:sldId id="273" r:id="rId7"/>
    <p:sldId id="274" r:id="rId8"/>
    <p:sldId id="275" r:id="rId9"/>
    <p:sldId id="284" r:id="rId10"/>
    <p:sldId id="285" r:id="rId11"/>
    <p:sldId id="286" r:id="rId12"/>
    <p:sldId id="287" r:id="rId13"/>
    <p:sldId id="292" r:id="rId14"/>
    <p:sldId id="276" r:id="rId15"/>
    <p:sldId id="277" r:id="rId16"/>
    <p:sldId id="278" r:id="rId17"/>
    <p:sldId id="293" r:id="rId18"/>
    <p:sldId id="279" r:id="rId19"/>
    <p:sldId id="283" r:id="rId20"/>
    <p:sldId id="288" r:id="rId21"/>
    <p:sldId id="289" r:id="rId22"/>
    <p:sldId id="290" r:id="rId23"/>
    <p:sldId id="29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 snapToObjects="1">
      <p:cViewPr>
        <p:scale>
          <a:sx n="118" d="100"/>
          <a:sy n="118" d="100"/>
        </p:scale>
        <p:origin x="-144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6583D-8161-49C5-A2C4-08D2AE7D88BC}" type="datetimeFigureOut">
              <a:rPr lang="en-US" smtClean="0"/>
              <a:t>6/27/2017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E1722-6B14-45CC-83A6-56DDF3B288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8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316C15-3E2B-44B7-B434-B9E5CCFA32C9}" type="slidenum">
              <a:rPr lang="en-US" altLang="en-US" smtClean="0"/>
              <a:pPr eaLnBrk="1" hangingPunct="1"/>
              <a:t>2</a:t>
            </a:fld>
            <a:endParaRPr lang="en-US" alt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316C15-3E2B-44B7-B434-B9E5CCFA32C9}" type="slidenum">
              <a:rPr lang="en-US" altLang="en-US" smtClean="0"/>
              <a:pPr eaLnBrk="1" hangingPunct="1"/>
              <a:t>3</a:t>
            </a:fld>
            <a:endParaRPr lang="en-US" alt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sion 5, page 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sion 4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Click Insert &gt; Header &amp; Footer to add Area/Division/Department name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sion 4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Click Insert &gt; Header &amp; Footer to add Area/Division/Department name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sion 5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Click Insert &gt; Header &amp; Footer to add Area/Division/Department name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ersion 4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Click Insert &gt; Header &amp; Footer to add Area/Division/Department name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sion 4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Click Insert &gt; Header &amp; Footer to add Area/Division/Department name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ersion 4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Click Insert &gt; Header &amp; Footer to add Area/Division/Department name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ersion 4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Click Insert &gt; Header &amp; Footer to add Area/Division/Department name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ersion 4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Click Insert &gt; Header &amp; Footer to add Area/Division/Department name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sion 4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Click Insert &gt; Header &amp; Footer to add Area/Division/Department name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ersion 4, page 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4294967295"/>
          </p:nvPr>
        </p:nvSpPr>
        <p:spPr>
          <a:xfrm>
            <a:off x="865949" y="6405832"/>
            <a:ext cx="5153852" cy="365125"/>
          </a:xfrm>
          <a:prstGeom prst="rect">
            <a:avLst/>
          </a:prstGeom>
        </p:spPr>
        <p:txBody>
          <a:bodyPr/>
          <a:lstStyle>
            <a:lvl1pPr algn="l" defTabSz="914400">
              <a:defRPr b="0" i="0">
                <a:latin typeface="Helvetica"/>
                <a:cs typeface="Helvetica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Click Insert &gt; Header &amp; Footer to add Area/Division/Department name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/>
                <a:cs typeface="Helvetica"/>
              </a:rPr>
              <a:t>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601A9-31A1-5A43-BEE1-A037047B5C1E}" type="datetimeFigureOut">
              <a:rPr lang="en-US" smtClean="0"/>
              <a:pPr/>
              <a:t>6/27/2017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4FAD5-1661-2548-B13D-F3935D9A92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09287"/>
            <a:ext cx="6400800" cy="103375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June 28, 2017</a:t>
            </a:r>
            <a:endParaRPr lang="en-US" sz="2400" dirty="0"/>
          </a:p>
        </p:txBody>
      </p:sp>
      <p:sp>
        <p:nvSpPr>
          <p:cNvPr id="4" name="Title 3"/>
          <p:cNvSpPr txBox="1">
            <a:spLocks noGrp="1"/>
          </p:cNvSpPr>
          <p:nvPr>
            <p:ph type="ctrTitle"/>
          </p:nvPr>
        </p:nvSpPr>
        <p:spPr>
          <a:xfrm>
            <a:off x="685800" y="2212437"/>
            <a:ext cx="7772400" cy="1908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000" b="1" dirty="0" smtClean="0"/>
              <a:t>Delegated Access Training</a:t>
            </a:r>
            <a:br>
              <a:rPr lang="en-US" sz="5000" b="1" dirty="0" smtClean="0"/>
            </a:br>
            <a:r>
              <a:rPr lang="en-US" sz="3200" b="1" dirty="0" smtClean="0"/>
              <a:t>“Share My Information”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302313"/>
            <a:ext cx="85725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2877816"/>
            <a:ext cx="20383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69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Selecting Access</a:t>
            </a:r>
            <a:br>
              <a:rPr lang="en-US" sz="4000" dirty="0" smtClean="0"/>
            </a:br>
            <a:r>
              <a:rPr lang="en-US" sz="2700" dirty="0" smtClean="0"/>
              <a:t>(Student)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91234" y="4635643"/>
            <a:ext cx="57615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Once the student is finished selecting access, a </a:t>
            </a:r>
            <a:r>
              <a:rPr lang="en-US" dirty="0" smtClean="0"/>
              <a:t>message </a:t>
            </a:r>
            <a:r>
              <a:rPr lang="en-US" dirty="0" smtClean="0"/>
              <a:t>will display indicating that the Proxy (Parent) will receive an email regarding their access</a:t>
            </a:r>
            <a:r>
              <a:rPr lang="en-US" dirty="0" smtClean="0"/>
              <a:t>. The Delegator (Student) will get an email confirming that they have granted access and a copy of that email is stored in their Notifications Center.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192" y="1417639"/>
            <a:ext cx="4854498" cy="197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192" y="3391851"/>
            <a:ext cx="4854498" cy="2805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>
            <a:off x="6295604" y="4402067"/>
            <a:ext cx="687823" cy="194209"/>
          </a:xfrm>
          <a:prstGeom prst="lef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74262" y="3395958"/>
            <a:ext cx="1642683" cy="3749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056254" y="3321813"/>
            <a:ext cx="1707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Students may edit or delete access here.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056254" y="4402067"/>
            <a:ext cx="13918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Transaction Status of submitted indicates that the parent must still set up their account.</a:t>
            </a:r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9108" y="2378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Shared Access Summary</a:t>
            </a:r>
            <a:br>
              <a:rPr lang="en-US" sz="4000" dirty="0" smtClean="0"/>
            </a:br>
            <a:r>
              <a:rPr lang="en-US" sz="2700" dirty="0" smtClean="0"/>
              <a:t>(Student) </a:t>
            </a:r>
          </a:p>
        </p:txBody>
      </p:sp>
    </p:spTree>
    <p:extLst>
      <p:ext uri="{BB962C8B-B14F-4D97-AF65-F5344CB8AC3E}">
        <p14:creationId xmlns:p14="http://schemas.microsoft.com/office/powerpoint/2010/main" val="23145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49" y="4094275"/>
            <a:ext cx="5002857" cy="216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108" y="2378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Shared Access Summary</a:t>
            </a:r>
            <a:br>
              <a:rPr lang="en-US" sz="4000" dirty="0" smtClean="0"/>
            </a:br>
            <a:r>
              <a:rPr lang="en-US" sz="2700" dirty="0" smtClean="0"/>
              <a:t>(Student)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48" y="1309351"/>
            <a:ext cx="5002857" cy="278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>
            <a:off x="6566686" y="4410158"/>
            <a:ext cx="687823" cy="194209"/>
          </a:xfrm>
          <a:prstGeom prst="lef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86876" y="4402067"/>
            <a:ext cx="1460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The Transaction Status of Access Granted indicates that the parent has set up their account.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70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9108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Edit Shared Access</a:t>
            </a:r>
            <a:br>
              <a:rPr lang="en-US" sz="4000" dirty="0" smtClean="0"/>
            </a:br>
            <a:r>
              <a:rPr lang="en-US" sz="2700" dirty="0" smtClean="0"/>
              <a:t>(Student)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86876" y="2217216"/>
            <a:ext cx="14606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Students may view the Proxy User ID, Reset the Password or Edit </a:t>
            </a:r>
            <a:r>
              <a:rPr lang="en-US" sz="1400" dirty="0"/>
              <a:t>A</a:t>
            </a:r>
            <a:r>
              <a:rPr lang="en-US" sz="1400" dirty="0" smtClean="0"/>
              <a:t>ccess</a:t>
            </a:r>
            <a:r>
              <a:rPr lang="en-US" sz="1400" dirty="0" smtClean="0"/>
              <a:t>.  </a:t>
            </a:r>
          </a:p>
          <a:p>
            <a:endParaRPr lang="en-US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846" y="1092425"/>
            <a:ext cx="5451989" cy="522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>
            <a:off x="6194452" y="2273860"/>
            <a:ext cx="687823" cy="194209"/>
          </a:xfrm>
          <a:prstGeom prst="lef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4841733" y="1552321"/>
            <a:ext cx="687823" cy="194209"/>
          </a:xfrm>
          <a:prstGeom prst="leftArrow">
            <a:avLst/>
          </a:prstGeom>
          <a:solidFill>
            <a:srgbClr val="FF0000"/>
          </a:solidFill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624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Email Notification</a:t>
            </a:r>
            <a:br>
              <a:rPr lang="en-US" altLang="en-US" dirty="0" smtClean="0"/>
            </a:br>
            <a:r>
              <a:rPr lang="en-US" altLang="en-US" sz="2700" dirty="0" smtClean="0"/>
              <a:t>(Parent)</a:t>
            </a: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609600" y="5661305"/>
            <a:ext cx="807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/>
              <a:t>The “</a:t>
            </a:r>
            <a:r>
              <a:rPr lang="en-US" b="1" dirty="0">
                <a:solidFill>
                  <a:srgbClr val="FF0000"/>
                </a:solidFill>
              </a:rPr>
              <a:t>Proxy</a:t>
            </a:r>
            <a:r>
              <a:rPr lang="en-US" b="1" dirty="0"/>
              <a:t>” would then follow the instructions to </a:t>
            </a:r>
            <a:r>
              <a:rPr lang="en-US" b="1" dirty="0">
                <a:solidFill>
                  <a:srgbClr val="FF0000"/>
                </a:solidFill>
              </a:rPr>
              <a:t>set up their account </a:t>
            </a:r>
            <a:r>
              <a:rPr lang="en-US" b="1" dirty="0"/>
              <a:t>and access the student’s information.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18" y="1177096"/>
            <a:ext cx="7517964" cy="282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218" y="3881841"/>
            <a:ext cx="7517964" cy="164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1327094" y="2508531"/>
            <a:ext cx="663547" cy="3560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66722" y="3945229"/>
            <a:ext cx="663547" cy="3560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68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2832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New User Setup</a:t>
            </a:r>
            <a:br>
              <a:rPr lang="en-US" altLang="en-US" sz="4000" dirty="0" smtClean="0"/>
            </a:br>
            <a:r>
              <a:rPr lang="en-US" altLang="en-US" sz="2700" dirty="0" smtClean="0"/>
              <a:t>(Parent)</a:t>
            </a: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533400" y="5626711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/>
              <a:t>The “</a:t>
            </a:r>
            <a:r>
              <a:rPr lang="en-US" b="1" dirty="0">
                <a:solidFill>
                  <a:srgbClr val="FF0000"/>
                </a:solidFill>
              </a:rPr>
              <a:t>Proxy</a:t>
            </a:r>
            <a:r>
              <a:rPr lang="en-US" b="1" dirty="0"/>
              <a:t>” </a:t>
            </a:r>
            <a:r>
              <a:rPr lang="en-US" b="1" dirty="0" smtClean="0"/>
              <a:t>sets up their account and is given a new </a:t>
            </a:r>
            <a:r>
              <a:rPr lang="en-US" b="1" dirty="0" smtClean="0">
                <a:solidFill>
                  <a:srgbClr val="FF0000"/>
                </a:solidFill>
              </a:rPr>
              <a:t>#User ID</a:t>
            </a:r>
            <a:r>
              <a:rPr lang="en-US" b="1" dirty="0" smtClean="0"/>
              <a:t> and creates a </a:t>
            </a:r>
            <a:r>
              <a:rPr lang="en-US" b="1" dirty="0" smtClean="0">
                <a:solidFill>
                  <a:srgbClr val="FF0000"/>
                </a:solidFill>
              </a:rPr>
              <a:t>password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76" y="1550791"/>
            <a:ext cx="5211848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Arrow 5"/>
          <p:cNvSpPr/>
          <p:nvPr/>
        </p:nvSpPr>
        <p:spPr>
          <a:xfrm>
            <a:off x="4876800" y="4511562"/>
            <a:ext cx="914400" cy="3524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2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6878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Terms and Conditions</a:t>
            </a:r>
            <a:br>
              <a:rPr lang="en-US" altLang="en-US" sz="4000" dirty="0" smtClean="0"/>
            </a:br>
            <a:r>
              <a:rPr lang="en-US" altLang="en-US" sz="2700" dirty="0" smtClean="0"/>
              <a:t>(Parent)</a:t>
            </a: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533400" y="5619750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/>
              <a:t>The “</a:t>
            </a:r>
            <a:r>
              <a:rPr lang="en-US" b="1" dirty="0">
                <a:solidFill>
                  <a:srgbClr val="FF0000"/>
                </a:solidFill>
              </a:rPr>
              <a:t>Proxy</a:t>
            </a:r>
            <a:r>
              <a:rPr lang="en-US" b="1" dirty="0"/>
              <a:t>” </a:t>
            </a:r>
            <a:r>
              <a:rPr lang="en-US" b="1" dirty="0" smtClean="0"/>
              <a:t>must accept the </a:t>
            </a:r>
            <a:r>
              <a:rPr lang="en-US" b="1" dirty="0" smtClean="0">
                <a:solidFill>
                  <a:srgbClr val="FF0000"/>
                </a:solidFill>
              </a:rPr>
              <a:t>Terms and Conditions</a:t>
            </a:r>
            <a:r>
              <a:rPr lang="en-US" b="1" dirty="0" smtClean="0"/>
              <a:t>,  </a:t>
            </a:r>
          </a:p>
          <a:p>
            <a:pPr algn="ctr" eaLnBrk="1" hangingPunct="1"/>
            <a:r>
              <a:rPr lang="en-US" b="1" dirty="0" smtClean="0"/>
              <a:t>enter  </a:t>
            </a:r>
            <a:r>
              <a:rPr lang="en-US" b="1" dirty="0" smtClean="0">
                <a:solidFill>
                  <a:srgbClr val="FF0000"/>
                </a:solidFill>
              </a:rPr>
              <a:t>Security Key</a:t>
            </a:r>
            <a:r>
              <a:rPr lang="en-US" b="1" dirty="0" smtClean="0"/>
              <a:t> and </a:t>
            </a:r>
            <a:r>
              <a:rPr lang="en-US" b="1" dirty="0">
                <a:solidFill>
                  <a:srgbClr val="FF0000"/>
                </a:solidFill>
              </a:rPr>
              <a:t>E</a:t>
            </a:r>
            <a:r>
              <a:rPr lang="en-US" b="1" dirty="0" smtClean="0">
                <a:solidFill>
                  <a:srgbClr val="FF0000"/>
                </a:solidFill>
              </a:rPr>
              <a:t>mail </a:t>
            </a:r>
            <a:r>
              <a:rPr lang="en-US" b="1" dirty="0">
                <a:solidFill>
                  <a:srgbClr val="FF0000"/>
                </a:solidFill>
              </a:rPr>
              <a:t>A</a:t>
            </a:r>
            <a:r>
              <a:rPr lang="en-US" b="1" dirty="0" smtClean="0">
                <a:solidFill>
                  <a:srgbClr val="FF0000"/>
                </a:solidFill>
              </a:rPr>
              <a:t>ddress</a:t>
            </a:r>
            <a:r>
              <a:rPr lang="en-US" b="1" dirty="0" smtClean="0"/>
              <a:t> from the notification. 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524000"/>
            <a:ext cx="6562725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609600" y="4876800"/>
            <a:ext cx="685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609600" y="4648200"/>
            <a:ext cx="685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2514600" y="4114800"/>
            <a:ext cx="685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59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6878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Campus Connect Login</a:t>
            </a:r>
            <a:r>
              <a:rPr lang="en-US" altLang="en-US" sz="4000" dirty="0" smtClean="0"/>
              <a:t/>
            </a:r>
            <a:br>
              <a:rPr lang="en-US" altLang="en-US" sz="4000" dirty="0" smtClean="0"/>
            </a:br>
            <a:r>
              <a:rPr lang="en-US" altLang="en-US" sz="2700" dirty="0" smtClean="0"/>
              <a:t>(Parent)</a:t>
            </a:r>
          </a:p>
        </p:txBody>
      </p:sp>
      <p:sp>
        <p:nvSpPr>
          <p:cNvPr id="13316" name="TextBox 1"/>
          <p:cNvSpPr txBox="1">
            <a:spLocks noChangeArrowheads="1"/>
          </p:cNvSpPr>
          <p:nvPr/>
        </p:nvSpPr>
        <p:spPr bwMode="auto">
          <a:xfrm>
            <a:off x="533400" y="5619750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b="1" dirty="0"/>
              <a:t>The “</a:t>
            </a:r>
            <a:r>
              <a:rPr lang="en-US" b="1" dirty="0">
                <a:solidFill>
                  <a:srgbClr val="FF0000"/>
                </a:solidFill>
              </a:rPr>
              <a:t>Proxy</a:t>
            </a:r>
            <a:r>
              <a:rPr lang="en-US" b="1" dirty="0"/>
              <a:t>” </a:t>
            </a:r>
            <a:r>
              <a:rPr lang="en-US" b="1" dirty="0" smtClean="0"/>
              <a:t>will then be prompted to login using their </a:t>
            </a:r>
            <a:r>
              <a:rPr lang="en-US" b="1" dirty="0" smtClean="0">
                <a:solidFill>
                  <a:srgbClr val="FF0000"/>
                </a:solidFill>
              </a:rPr>
              <a:t>#username</a:t>
            </a:r>
            <a:r>
              <a:rPr lang="en-US" b="1" dirty="0" smtClean="0"/>
              <a:t>,  </a:t>
            </a:r>
            <a:endParaRPr lang="en-US" b="1" dirty="0" smtClean="0"/>
          </a:p>
          <a:p>
            <a:pPr algn="ctr" eaLnBrk="1" hangingPunct="1"/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password</a:t>
            </a:r>
            <a:r>
              <a:rPr lang="en-US" b="1" dirty="0" smtClean="0"/>
              <a:t> that they recently set up. 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744" y="1536603"/>
            <a:ext cx="4404512" cy="366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025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09243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Campus Connect View</a:t>
            </a:r>
            <a:br>
              <a:rPr lang="en-US" altLang="en-US" sz="4000" dirty="0" smtClean="0"/>
            </a:br>
            <a:r>
              <a:rPr lang="en-US" altLang="en-US" sz="2700" dirty="0" smtClean="0"/>
              <a:t>(Parent)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53" y="1252243"/>
            <a:ext cx="59626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73034" y="1869260"/>
            <a:ext cx="19137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Proxies (parent or other) may then select any of the available links to view the corresponding information. 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Proxies do not have any transactional ability, they may only view the information.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0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10115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Campus Connect View</a:t>
            </a:r>
            <a:br>
              <a:rPr lang="en-US" altLang="en-US" sz="4000" dirty="0" smtClean="0"/>
            </a:br>
            <a:r>
              <a:rPr lang="en-US" altLang="en-US" sz="2700" dirty="0" smtClean="0"/>
              <a:t>(Parent)</a:t>
            </a:r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623088" y="1413363"/>
            <a:ext cx="3481598" cy="278549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5021107" y="1413363"/>
            <a:ext cx="3481598" cy="278549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/>
          <a:stretch>
            <a:fillRect/>
          </a:stretch>
        </p:blipFill>
        <p:spPr>
          <a:xfrm>
            <a:off x="5021107" y="5375797"/>
            <a:ext cx="3481598" cy="798426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/>
          <a:stretch>
            <a:fillRect/>
          </a:stretch>
        </p:blipFill>
        <p:spPr>
          <a:xfrm>
            <a:off x="5021107" y="4363672"/>
            <a:ext cx="3481598" cy="896151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6"/>
          <a:stretch>
            <a:fillRect/>
          </a:stretch>
        </p:blipFill>
        <p:spPr>
          <a:xfrm>
            <a:off x="623089" y="4363672"/>
            <a:ext cx="3481598" cy="89615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88" y="5375796"/>
            <a:ext cx="3481598" cy="79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58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is Delegated Access?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Allows </a:t>
            </a:r>
            <a:r>
              <a:rPr lang="en-US" sz="2800" dirty="0"/>
              <a:t>students the option to let others have access to </a:t>
            </a:r>
            <a:r>
              <a:rPr lang="en-US" sz="2800" dirty="0" smtClean="0"/>
              <a:t>specific information in </a:t>
            </a:r>
            <a:r>
              <a:rPr lang="en-US" sz="2800" dirty="0"/>
              <a:t>Campus </a:t>
            </a:r>
            <a:r>
              <a:rPr lang="en-US" sz="2800" dirty="0" smtClean="0"/>
              <a:t>Connect.      </a:t>
            </a:r>
            <a:endParaRPr lang="en-US" sz="2800" dirty="0"/>
          </a:p>
          <a:p>
            <a:pPr marL="0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sz="2800" dirty="0" smtClean="0"/>
              <a:t>Student (delegator) may </a:t>
            </a:r>
            <a:r>
              <a:rPr lang="en-US" sz="2800" dirty="0"/>
              <a:t>delegate specific </a:t>
            </a:r>
            <a:r>
              <a:rPr lang="en-US" sz="2800" dirty="0" smtClean="0"/>
              <a:t>information to </a:t>
            </a:r>
            <a:r>
              <a:rPr lang="en-US" sz="2800" dirty="0"/>
              <a:t>parents, guardians or </a:t>
            </a:r>
            <a:r>
              <a:rPr lang="en-US" sz="2800" dirty="0" smtClean="0"/>
              <a:t>others (proxy).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681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115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Campus Connect View</a:t>
            </a:r>
            <a:br>
              <a:rPr lang="en-US" altLang="en-US" sz="4000" dirty="0" smtClean="0"/>
            </a:br>
            <a:r>
              <a:rPr lang="en-US" altLang="en-US" sz="2700" dirty="0" smtClean="0"/>
              <a:t>(Parent)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138" y="2755337"/>
            <a:ext cx="4361101" cy="1836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04" y="1268426"/>
            <a:ext cx="3407664" cy="5035296"/>
          </a:xfrm>
          <a:prstGeom prst="rect">
            <a:avLst/>
          </a:prstGeom>
        </p:spPr>
      </p:pic>
      <p:sp>
        <p:nvSpPr>
          <p:cNvPr id="8" name="Left Brace 7"/>
          <p:cNvSpPr/>
          <p:nvPr/>
        </p:nvSpPr>
        <p:spPr>
          <a:xfrm>
            <a:off x="272563" y="2308983"/>
            <a:ext cx="362661" cy="992567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1456567" y="3867993"/>
            <a:ext cx="1586038" cy="3560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84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115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Administrative View</a:t>
            </a:r>
            <a:br>
              <a:rPr lang="en-US" altLang="en-US" sz="4000" dirty="0" smtClean="0"/>
            </a:br>
            <a:r>
              <a:rPr lang="en-US" altLang="en-US" sz="2700" dirty="0" smtClean="0"/>
              <a:t>(Staff)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7" y="1538288"/>
            <a:ext cx="5457825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19880" y="2413337"/>
            <a:ext cx="2209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Staff may review shared information through the Delegated Access Admin page.  Simply search the student by ID or Name.</a:t>
            </a:r>
            <a:endParaRPr lang="en-US" dirty="0"/>
          </a:p>
        </p:txBody>
      </p:sp>
      <p:sp>
        <p:nvSpPr>
          <p:cNvPr id="7" name="Left Arrow 6"/>
          <p:cNvSpPr/>
          <p:nvPr/>
        </p:nvSpPr>
        <p:spPr>
          <a:xfrm>
            <a:off x="3679180" y="3228510"/>
            <a:ext cx="914400" cy="3524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90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0115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Administrative View</a:t>
            </a:r>
            <a:br>
              <a:rPr lang="en-US" altLang="en-US" sz="4000" dirty="0" smtClean="0"/>
            </a:br>
            <a:r>
              <a:rPr lang="en-US" altLang="en-US" sz="2700" dirty="0" smtClean="0"/>
              <a:t>(Staff)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319880" y="2413337"/>
            <a:ext cx="220912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Staff can then verify what information the Proxy (parent or other) has been granted access to.  </a:t>
            </a:r>
          </a:p>
          <a:p>
            <a:endParaRPr lang="en-US" dirty="0"/>
          </a:p>
          <a:p>
            <a:r>
              <a:rPr lang="en-US" dirty="0" smtClean="0"/>
              <a:t>Staff MUST ensure that the Transaction Status is set to “Access Granted</a:t>
            </a:r>
            <a:r>
              <a:rPr lang="en-US" dirty="0" smtClean="0"/>
              <a:t>” and that the access has not expired.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79" y="1747372"/>
            <a:ext cx="5915025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eft Arrow 6"/>
          <p:cNvSpPr/>
          <p:nvPr/>
        </p:nvSpPr>
        <p:spPr>
          <a:xfrm>
            <a:off x="5458078" y="4800375"/>
            <a:ext cx="760526" cy="25714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567889" y="2519402"/>
            <a:ext cx="1412123" cy="2125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35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01150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en-US" sz="4000" dirty="0" smtClean="0"/>
              <a:t>Questions?</a:t>
            </a:r>
            <a:endParaRPr lang="en-US" altLang="en-US" sz="2700" dirty="0" smtClean="0"/>
          </a:p>
        </p:txBody>
      </p:sp>
      <p:pic>
        <p:nvPicPr>
          <p:cNvPr id="2050" name="Picture 2" descr="2015-11-11-1447209244-7463835-childpsychologistgeorgesach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323" y="1542698"/>
            <a:ext cx="3561047" cy="395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637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What can be shared?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682" y="1325071"/>
            <a:ext cx="8504728" cy="48896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800" dirty="0" smtClean="0"/>
              <a:t>Currently the following information for a student can be shared in Campus Connect:</a:t>
            </a:r>
            <a:endParaRPr lang="en-US" sz="1600" dirty="0"/>
          </a:p>
          <a:p>
            <a:pPr marL="0" indent="0"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sz="2000" b="1" dirty="0"/>
              <a:t>Class </a:t>
            </a:r>
            <a:r>
              <a:rPr lang="en-US" sz="2000" b="1" dirty="0" smtClean="0"/>
              <a:t>Schedule</a:t>
            </a:r>
            <a:r>
              <a:rPr lang="en-US" sz="2000" dirty="0" smtClean="0"/>
              <a:t> </a:t>
            </a:r>
            <a:r>
              <a:rPr lang="en-US" sz="2000" dirty="0"/>
              <a:t>- List of </a:t>
            </a:r>
            <a:r>
              <a:rPr lang="en-US" sz="2000" dirty="0" smtClean="0"/>
              <a:t>Courses</a:t>
            </a:r>
            <a:r>
              <a:rPr lang="en-US" sz="2000" dirty="0"/>
              <a:t>, </a:t>
            </a:r>
            <a:r>
              <a:rPr lang="en-US" sz="2000" dirty="0" smtClean="0"/>
              <a:t>Times </a:t>
            </a:r>
            <a:r>
              <a:rPr lang="en-US" sz="2000" dirty="0"/>
              <a:t>and </a:t>
            </a:r>
            <a:r>
              <a:rPr lang="en-US" sz="2000" dirty="0" smtClean="0"/>
              <a:t>Locations </a:t>
            </a:r>
          </a:p>
          <a:p>
            <a:pPr>
              <a:defRPr/>
            </a:pPr>
            <a:r>
              <a:rPr lang="en-US" sz="2000" b="1" dirty="0" smtClean="0"/>
              <a:t>Contact </a:t>
            </a:r>
            <a:r>
              <a:rPr lang="en-US" sz="2000" b="1" dirty="0"/>
              <a:t>Information</a:t>
            </a:r>
            <a:r>
              <a:rPr lang="en-US" sz="2000" dirty="0"/>
              <a:t> - A</a:t>
            </a:r>
            <a:r>
              <a:rPr lang="en-US" sz="2000" dirty="0" smtClean="0"/>
              <a:t>ddresses</a:t>
            </a:r>
            <a:r>
              <a:rPr lang="en-US" sz="2000" dirty="0"/>
              <a:t>, </a:t>
            </a:r>
            <a:r>
              <a:rPr lang="en-US" sz="2000" dirty="0" smtClean="0"/>
              <a:t>Phone </a:t>
            </a:r>
            <a:r>
              <a:rPr lang="en-US" sz="2000" dirty="0"/>
              <a:t>N</a:t>
            </a:r>
            <a:r>
              <a:rPr lang="en-US" sz="2000" dirty="0" smtClean="0"/>
              <a:t>umbers</a:t>
            </a:r>
            <a:r>
              <a:rPr lang="en-US" sz="2000" dirty="0"/>
              <a:t>, E</a:t>
            </a:r>
            <a:r>
              <a:rPr lang="en-US" sz="2000" dirty="0" smtClean="0"/>
              <a:t>mails</a:t>
            </a:r>
          </a:p>
          <a:p>
            <a:pPr>
              <a:defRPr/>
            </a:pPr>
            <a:r>
              <a:rPr lang="en-US" sz="2000" b="1" dirty="0" smtClean="0"/>
              <a:t>Course History</a:t>
            </a:r>
            <a:r>
              <a:rPr lang="en-US" sz="2000" dirty="0" smtClean="0"/>
              <a:t> </a:t>
            </a:r>
            <a:r>
              <a:rPr lang="en-US" sz="2000" dirty="0"/>
              <a:t>- View </a:t>
            </a:r>
            <a:r>
              <a:rPr lang="en-US" sz="2000" dirty="0" smtClean="0"/>
              <a:t>Courses </a:t>
            </a:r>
            <a:r>
              <a:rPr lang="en-US" sz="2000" dirty="0"/>
              <a:t>taken, </a:t>
            </a:r>
            <a:r>
              <a:rPr lang="en-US" sz="2000" dirty="0" smtClean="0"/>
              <a:t>Transfer </a:t>
            </a:r>
            <a:r>
              <a:rPr lang="en-US" sz="2000" dirty="0"/>
              <a:t>C</a:t>
            </a:r>
            <a:r>
              <a:rPr lang="en-US" sz="2000" dirty="0" smtClean="0"/>
              <a:t>redit </a:t>
            </a:r>
            <a:r>
              <a:rPr lang="en-US" sz="2000" dirty="0"/>
              <a:t>and </a:t>
            </a:r>
            <a:r>
              <a:rPr lang="en-US" sz="2000" dirty="0" smtClean="0"/>
              <a:t>Grades </a:t>
            </a:r>
          </a:p>
          <a:p>
            <a:pPr>
              <a:defRPr/>
            </a:pPr>
            <a:r>
              <a:rPr lang="en-US" sz="2000" b="1" dirty="0" smtClean="0"/>
              <a:t>Emergency </a:t>
            </a:r>
            <a:r>
              <a:rPr lang="en-US" sz="2000" b="1" dirty="0"/>
              <a:t>Contacts</a:t>
            </a:r>
            <a:r>
              <a:rPr lang="en-US" sz="2000" dirty="0"/>
              <a:t> - </a:t>
            </a:r>
            <a:r>
              <a:rPr lang="en-US" sz="2000" dirty="0" smtClean="0"/>
              <a:t>Names </a:t>
            </a:r>
            <a:r>
              <a:rPr lang="en-US" sz="2000" dirty="0"/>
              <a:t>and N</a:t>
            </a:r>
            <a:r>
              <a:rPr lang="en-US" sz="2000" dirty="0" smtClean="0"/>
              <a:t>umbers</a:t>
            </a:r>
          </a:p>
          <a:p>
            <a:pPr>
              <a:defRPr/>
            </a:pPr>
            <a:r>
              <a:rPr lang="en-US" sz="2000" b="1" i="1" dirty="0" smtClean="0"/>
              <a:t>*Financial Aid</a:t>
            </a:r>
            <a:r>
              <a:rPr lang="en-US" sz="2000" b="1" dirty="0" smtClean="0"/>
              <a:t> </a:t>
            </a:r>
            <a:r>
              <a:rPr lang="en-US" sz="2000" dirty="0" smtClean="0"/>
              <a:t>- Cost </a:t>
            </a:r>
            <a:r>
              <a:rPr lang="en-US" sz="2000" dirty="0"/>
              <a:t>of Attendance, Award and </a:t>
            </a:r>
            <a:r>
              <a:rPr lang="en-US" sz="2000" dirty="0" smtClean="0"/>
              <a:t>Disbursement</a:t>
            </a:r>
          </a:p>
          <a:p>
            <a:pPr>
              <a:defRPr/>
            </a:pPr>
            <a:r>
              <a:rPr lang="en-US" sz="2000" b="1" dirty="0" smtClean="0"/>
              <a:t>Holds</a:t>
            </a:r>
            <a:r>
              <a:rPr lang="en-US" sz="2000" dirty="0" smtClean="0"/>
              <a:t> </a:t>
            </a:r>
            <a:r>
              <a:rPr lang="en-US" sz="2000" dirty="0"/>
              <a:t>- </a:t>
            </a:r>
            <a:r>
              <a:rPr lang="en-US" sz="2000" dirty="0" smtClean="0"/>
              <a:t>Information </a:t>
            </a:r>
            <a:r>
              <a:rPr lang="en-US" sz="2000" dirty="0"/>
              <a:t>regarding </a:t>
            </a:r>
            <a:r>
              <a:rPr lang="en-US" sz="2000" dirty="0" smtClean="0"/>
              <a:t>Academic </a:t>
            </a:r>
            <a:r>
              <a:rPr lang="en-US" sz="2000" dirty="0"/>
              <a:t>and </a:t>
            </a:r>
            <a:r>
              <a:rPr lang="en-US" sz="2000" dirty="0" smtClean="0"/>
              <a:t>Financial </a:t>
            </a:r>
            <a:r>
              <a:rPr lang="en-US" sz="2000" dirty="0"/>
              <a:t>holds </a:t>
            </a:r>
          </a:p>
          <a:p>
            <a:pPr>
              <a:defRPr/>
            </a:pPr>
            <a:r>
              <a:rPr lang="en-US" sz="2000" b="1" i="1" dirty="0"/>
              <a:t>*Phone/ In-Person Access </a:t>
            </a:r>
            <a:r>
              <a:rPr lang="en-US" sz="2000" dirty="0"/>
              <a:t>– Passcode for Parents/ Others  </a:t>
            </a:r>
          </a:p>
          <a:p>
            <a:pPr>
              <a:defRPr/>
            </a:pPr>
            <a:r>
              <a:rPr lang="en-US" sz="2000" b="1" dirty="0" smtClean="0"/>
              <a:t>To </a:t>
            </a:r>
            <a:r>
              <a:rPr lang="en-US" sz="2000" b="1" dirty="0"/>
              <a:t>Do List</a:t>
            </a:r>
            <a:r>
              <a:rPr lang="en-US" sz="2000" dirty="0"/>
              <a:t> - </a:t>
            </a:r>
            <a:r>
              <a:rPr lang="en-US" sz="2000" dirty="0" smtClean="0"/>
              <a:t>Information </a:t>
            </a:r>
            <a:r>
              <a:rPr lang="en-US" sz="2000" dirty="0"/>
              <a:t>regarding </a:t>
            </a:r>
            <a:r>
              <a:rPr lang="en-US" sz="2000" dirty="0" smtClean="0"/>
              <a:t>Academic </a:t>
            </a:r>
            <a:r>
              <a:rPr lang="en-US" sz="2000" dirty="0"/>
              <a:t>and </a:t>
            </a:r>
            <a:r>
              <a:rPr lang="en-US" sz="2000" dirty="0" smtClean="0"/>
              <a:t>Financial to-dos</a:t>
            </a:r>
          </a:p>
          <a:p>
            <a:pPr marL="0" indent="0">
              <a:buFontTx/>
              <a:buNone/>
              <a:defRPr/>
            </a:pPr>
            <a:endParaRPr lang="en-US" sz="1400" i="1" dirty="0" smtClean="0"/>
          </a:p>
          <a:p>
            <a:pPr marL="0" indent="0">
              <a:buFontTx/>
              <a:buNone/>
              <a:defRPr/>
            </a:pPr>
            <a:r>
              <a:rPr lang="en-US" sz="1400" i="1" dirty="0" smtClean="0"/>
              <a:t>*New</a:t>
            </a:r>
          </a:p>
        </p:txBody>
      </p:sp>
    </p:spTree>
    <p:extLst>
      <p:ext uri="{BB962C8B-B14F-4D97-AF65-F5344CB8AC3E}">
        <p14:creationId xmlns:p14="http://schemas.microsoft.com/office/powerpoint/2010/main" val="375651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Advantages of Delegated Access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sz="2800" dirty="0" smtClean="0"/>
              <a:t>Reduces </a:t>
            </a:r>
            <a:r>
              <a:rPr lang="en-US" sz="2800" dirty="0"/>
              <a:t>phone traffic and </a:t>
            </a:r>
            <a:r>
              <a:rPr lang="en-US" sz="2800" dirty="0" smtClean="0"/>
              <a:t>the </a:t>
            </a:r>
            <a:r>
              <a:rPr lang="en-US" sz="2800" dirty="0"/>
              <a:t>number of </a:t>
            </a:r>
            <a:r>
              <a:rPr lang="en-US" sz="2800" dirty="0" smtClean="0"/>
              <a:t>disgruntled parents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 smtClean="0"/>
              <a:t>Creates </a:t>
            </a:r>
            <a:r>
              <a:rPr lang="en-US" sz="2800" dirty="0"/>
              <a:t>a mechanism that </a:t>
            </a:r>
            <a:r>
              <a:rPr lang="en-US" sz="2800" dirty="0" smtClean="0"/>
              <a:t>students </a:t>
            </a:r>
            <a:r>
              <a:rPr lang="en-US" sz="2800" dirty="0"/>
              <a:t>can share information </a:t>
            </a:r>
            <a:r>
              <a:rPr lang="en-US" sz="2800" dirty="0" smtClean="0"/>
              <a:t>appropriately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en-US" sz="2800" dirty="0" smtClean="0"/>
              <a:t>FERPA compliant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r>
              <a:rPr lang="en-US" sz="2800" b="1" dirty="0" smtClean="0"/>
              <a:t>New functionality allows proxies (parents or others) to have conversations on behalf of the student regarding specific academic and financial information with staff </a:t>
            </a:r>
            <a:endParaRPr lang="en-US" sz="2800" b="1" dirty="0"/>
          </a:p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3029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Share My Information</a:t>
            </a:r>
            <a:br>
              <a:rPr lang="en-US" altLang="en-US" dirty="0" smtClean="0"/>
            </a:br>
            <a:r>
              <a:rPr lang="en-US" altLang="en-US" sz="2400" dirty="0" smtClean="0"/>
              <a:t>(Student)</a:t>
            </a:r>
          </a:p>
        </p:txBody>
      </p:sp>
      <p:pic>
        <p:nvPicPr>
          <p:cNvPr id="921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7113588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488" y="5451021"/>
            <a:ext cx="8915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Students access the </a:t>
            </a:r>
            <a:r>
              <a:rPr lang="en-US" sz="2000" b="1" dirty="0">
                <a:solidFill>
                  <a:srgbClr val="FF0000"/>
                </a:solidFill>
              </a:rPr>
              <a:t>“Share My Information” </a:t>
            </a:r>
            <a:r>
              <a:rPr lang="en-US" sz="2000" b="1" dirty="0"/>
              <a:t>link in the 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</a:rPr>
              <a:t>Campus Connect &gt; Student Center.</a:t>
            </a:r>
          </a:p>
        </p:txBody>
      </p:sp>
    </p:spTree>
    <p:extLst>
      <p:ext uri="{BB962C8B-B14F-4D97-AF65-F5344CB8AC3E}">
        <p14:creationId xmlns:p14="http://schemas.microsoft.com/office/powerpoint/2010/main" val="310846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Share My Information</a:t>
            </a:r>
            <a:br>
              <a:rPr lang="en-US" altLang="en-US" dirty="0" smtClean="0"/>
            </a:br>
            <a:r>
              <a:rPr lang="en-US" altLang="en-US" sz="2700" dirty="0" smtClean="0"/>
              <a:t>(Student)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2414587"/>
            <a:ext cx="639127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725" y="5154386"/>
            <a:ext cx="8915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/>
              <a:t>Select </a:t>
            </a:r>
            <a:r>
              <a:rPr lang="en-US" sz="2000" b="1" dirty="0">
                <a:solidFill>
                  <a:srgbClr val="FF0000"/>
                </a:solidFill>
              </a:rPr>
              <a:t>“Delegate Access To A New Contact”</a:t>
            </a:r>
          </a:p>
        </p:txBody>
      </p:sp>
      <p:sp>
        <p:nvSpPr>
          <p:cNvPr id="3" name="Left Arrow 2"/>
          <p:cNvSpPr/>
          <p:nvPr/>
        </p:nvSpPr>
        <p:spPr>
          <a:xfrm>
            <a:off x="3733800" y="4191000"/>
            <a:ext cx="914400" cy="3524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20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1569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Student Terms and Conditions</a:t>
            </a:r>
            <a:br>
              <a:rPr lang="en-US" sz="4000" dirty="0" smtClean="0"/>
            </a:br>
            <a:r>
              <a:rPr lang="en-US" sz="2700" dirty="0" smtClean="0"/>
              <a:t>(Student)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92" y="1259492"/>
            <a:ext cx="6071977" cy="490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eft Arrow 5"/>
          <p:cNvSpPr/>
          <p:nvPr/>
        </p:nvSpPr>
        <p:spPr>
          <a:xfrm>
            <a:off x="6201196" y="5405899"/>
            <a:ext cx="914400" cy="352425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1569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Contact Details and Selecting Access</a:t>
            </a:r>
            <a:br>
              <a:rPr lang="en-US" sz="4000" dirty="0" smtClean="0"/>
            </a:br>
            <a:r>
              <a:rPr lang="en-US" sz="2700" dirty="0" smtClean="0"/>
              <a:t>(Student)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219200" y="1929277"/>
            <a:ext cx="685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1219200" y="2145065"/>
            <a:ext cx="685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1219200" y="2352761"/>
            <a:ext cx="685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Left Brace 2"/>
          <p:cNvSpPr/>
          <p:nvPr/>
        </p:nvSpPr>
        <p:spPr>
          <a:xfrm>
            <a:off x="1543007" y="3215287"/>
            <a:ext cx="419100" cy="1858419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2296" name="TextBox 3"/>
          <p:cNvSpPr txBox="1">
            <a:spLocks noChangeArrowheads="1"/>
          </p:cNvSpPr>
          <p:nvPr/>
        </p:nvSpPr>
        <p:spPr bwMode="auto">
          <a:xfrm>
            <a:off x="633412" y="3821440"/>
            <a:ext cx="1171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Select </a:t>
            </a:r>
          </a:p>
          <a:p>
            <a:pPr eaLnBrk="1" hangingPunct="1"/>
            <a:r>
              <a:rPr lang="en-US" dirty="0"/>
              <a:t>Access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41914"/>
            <a:ext cx="5107423" cy="4765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109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64245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Grant Phone/ In-Person Access</a:t>
            </a:r>
            <a:br>
              <a:rPr lang="en-US" sz="4000" dirty="0" smtClean="0"/>
            </a:br>
            <a:r>
              <a:rPr lang="en-US" sz="2700" dirty="0" smtClean="0"/>
              <a:t>(Student)</a:t>
            </a:r>
          </a:p>
        </p:txBody>
      </p:sp>
      <p:sp>
        <p:nvSpPr>
          <p:cNvPr id="12" name="Right Arrow 11"/>
          <p:cNvSpPr/>
          <p:nvPr/>
        </p:nvSpPr>
        <p:spPr>
          <a:xfrm>
            <a:off x="750537" y="2727060"/>
            <a:ext cx="685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65" y="2122222"/>
            <a:ext cx="6400800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152480" y="3184894"/>
            <a:ext cx="1642683" cy="26433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67319" y="3155222"/>
            <a:ext cx="1684492" cy="250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815477" y="3155222"/>
            <a:ext cx="1653472" cy="2778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13211" y="4159306"/>
            <a:ext cx="63927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a student selects phone/ in-person access, it generates a passcode that will be provided to the proxy (parent). It also indicates the date it was granted and the expiration date. </a:t>
            </a:r>
          </a:p>
          <a:p>
            <a:endParaRPr lang="en-US" dirty="0"/>
          </a:p>
          <a:p>
            <a:r>
              <a:rPr lang="en-US" dirty="0" smtClean="0"/>
              <a:t>Note that the passcode will expire in June and will need to be selected again by the student for the next academic year.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72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rsion_5_2011">
  <a:themeElements>
    <a:clrScheme name="Custom Depaul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6A9C"/>
      </a:accent1>
      <a:accent2>
        <a:srgbClr val="C0962B"/>
      </a:accent2>
      <a:accent3>
        <a:srgbClr val="BB1F2E"/>
      </a:accent3>
      <a:accent4>
        <a:srgbClr val="3478A2"/>
      </a:accent4>
      <a:accent5>
        <a:srgbClr val="C6C225"/>
      </a:accent5>
      <a:accent6>
        <a:srgbClr val="F79646"/>
      </a:accent6>
      <a:hlink>
        <a:srgbClr val="85D2DD"/>
      </a:hlink>
      <a:folHlink>
        <a:srgbClr val="5C27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782CCA0599065498E20D2EC52BFA04B" ma:contentTypeVersion="2" ma:contentTypeDescription="Create a new document." ma:contentTypeScope="" ma:versionID="72dded9b1c3915ad120bc272ee9a904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3da6b68329a4c13b0a3aa2699481ad5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46F670D-C16C-4E01-B529-B16039C37318}"/>
</file>

<file path=customXml/itemProps2.xml><?xml version="1.0" encoding="utf-8"?>
<ds:datastoreItem xmlns:ds="http://schemas.openxmlformats.org/officeDocument/2006/customXml" ds:itemID="{46B088A5-7317-4618-A521-EABEAC8610E5}"/>
</file>

<file path=customXml/itemProps3.xml><?xml version="1.0" encoding="utf-8"?>
<ds:datastoreItem xmlns:ds="http://schemas.openxmlformats.org/officeDocument/2006/customXml" ds:itemID="{436FB23A-CF73-497C-AAD7-955DBAC42B5E}"/>
</file>

<file path=docProps/app.xml><?xml version="1.0" encoding="utf-8"?>
<Properties xmlns="http://schemas.openxmlformats.org/officeDocument/2006/extended-properties" xmlns:vt="http://schemas.openxmlformats.org/officeDocument/2006/docPropsVTypes">
  <Template>Version_5_2011</Template>
  <TotalTime>43811</TotalTime>
  <Words>631</Words>
  <Application>Microsoft Office PowerPoint</Application>
  <PresentationFormat>On-screen Show (4:3)</PresentationFormat>
  <Paragraphs>75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Version_5_2011</vt:lpstr>
      <vt:lpstr>Delegated Access Training “Share My Information”</vt:lpstr>
      <vt:lpstr>What is Delegated Access?</vt:lpstr>
      <vt:lpstr>What can be shared?</vt:lpstr>
      <vt:lpstr>Advantages of Delegated Access</vt:lpstr>
      <vt:lpstr>Share My Information (Student)</vt:lpstr>
      <vt:lpstr>Share My Information (Student)</vt:lpstr>
      <vt:lpstr>Student Terms and Conditions (Student)</vt:lpstr>
      <vt:lpstr>Contact Details and Selecting Access (Student)</vt:lpstr>
      <vt:lpstr>Grant Phone/ In-Person Access (Student)</vt:lpstr>
      <vt:lpstr>Selecting Access (Student)</vt:lpstr>
      <vt:lpstr>Shared Access Summary (Student) </vt:lpstr>
      <vt:lpstr>Shared Access Summary (Student) </vt:lpstr>
      <vt:lpstr>Edit Shared Access (Student) </vt:lpstr>
      <vt:lpstr>Email Notification (Parent)</vt:lpstr>
      <vt:lpstr>New User Setup (Parent)</vt:lpstr>
      <vt:lpstr>Terms and Conditions (Parent)</vt:lpstr>
      <vt:lpstr>Campus Connect Login (Parent)</vt:lpstr>
      <vt:lpstr>Campus Connect View (Parent)</vt:lpstr>
      <vt:lpstr>Campus Connect View (Parent)</vt:lpstr>
      <vt:lpstr>Campus Connect View (Parent)</vt:lpstr>
      <vt:lpstr>Administrative View (Staff)</vt:lpstr>
      <vt:lpstr>Administrative View (Staff)</vt:lpstr>
      <vt:lpstr>Questions?</vt:lpstr>
    </vt:vector>
  </TitlesOfParts>
  <Company>DePaul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Delegated Access</dc:title>
  <dc:creator>Andrade, Anthony</dc:creator>
  <cp:lastModifiedBy>Andrade, Anthony</cp:lastModifiedBy>
  <cp:revision>53</cp:revision>
  <dcterms:created xsi:type="dcterms:W3CDTF">2015-01-28T15:17:18Z</dcterms:created>
  <dcterms:modified xsi:type="dcterms:W3CDTF">2017-06-27T20:46:24Z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0x0101001782CCA0599065498E20D2EC52BFA04B</vt:lpwstr>
  </property>
</Properties>
</file>