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notesMasters/notesMaster1.xml" ContentType="application/vnd.openxmlformats-officedocument.presentationml.notesMaster+xml"/>
  <Override PartName="/ppt/theme/theme1.xml" ContentType="application/vnd.openxmlformats-officedocument.theme+xml"/>
  <Override PartName="/ppt/theme/themeOverride3.xml" ContentType="application/vnd.openxmlformats-officedocument.themeOverride+xml"/>
  <Override PartName="/ppt/theme/theme2.xml" ContentType="application/vnd.openxmlformats-officedocument.theme+xml"/>
  <Override PartName="/ppt/theme/themeOverride4.xml" ContentType="application/vnd.openxmlformats-officedocument.themeOverride+xml"/>
  <Override PartName="/ppt/diagrams/colors1.xml" ContentType="application/vnd.openxmlformats-officedocument.drawingml.diagramColors+xml"/>
  <Override PartName="/ppt/diagrams/drawing1.xml" ContentType="application/vnd.ms-office.drawingml.diagramDrawing+xml"/>
  <Override PartName="/ppt/handoutMasters/handoutMaster1.xml" ContentType="application/vnd.openxmlformats-officedocument.presentationml.handoutMaster+xml"/>
  <Override PartName="/ppt/diagrams/layout1.xml" ContentType="application/vnd.openxmlformats-officedocument.drawingml.diagramLayout+xml"/>
  <Override PartName="/ppt/diagrams/quickStyle1.xml" ContentType="application/vnd.openxmlformats-officedocument.drawingml.diagramStyl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handoutMasterIdLst>
    <p:handoutMasterId r:id="rId30"/>
  </p:handoutMasterIdLst>
  <p:sldIdLst>
    <p:sldId id="256" r:id="rId2"/>
    <p:sldId id="391" r:id="rId3"/>
    <p:sldId id="257" r:id="rId4"/>
    <p:sldId id="385" r:id="rId5"/>
    <p:sldId id="386" r:id="rId6"/>
    <p:sldId id="387" r:id="rId7"/>
    <p:sldId id="388" r:id="rId8"/>
    <p:sldId id="389" r:id="rId9"/>
    <p:sldId id="280" r:id="rId10"/>
    <p:sldId id="374" r:id="rId11"/>
    <p:sldId id="283" r:id="rId12"/>
    <p:sldId id="284" r:id="rId13"/>
    <p:sldId id="285" r:id="rId14"/>
    <p:sldId id="286" r:id="rId15"/>
    <p:sldId id="362" r:id="rId16"/>
    <p:sldId id="288" r:id="rId17"/>
    <p:sldId id="289" r:id="rId18"/>
    <p:sldId id="290" r:id="rId19"/>
    <p:sldId id="390" r:id="rId20"/>
    <p:sldId id="364" r:id="rId21"/>
    <p:sldId id="365" r:id="rId22"/>
    <p:sldId id="376" r:id="rId23"/>
    <p:sldId id="377" r:id="rId24"/>
    <p:sldId id="378" r:id="rId25"/>
    <p:sldId id="379" r:id="rId26"/>
    <p:sldId id="316" r:id="rId27"/>
    <p:sldId id="38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9" autoAdjust="0"/>
    <p:restoredTop sz="94660"/>
  </p:normalViewPr>
  <p:slideViewPr>
    <p:cSldViewPr>
      <p:cViewPr>
        <p:scale>
          <a:sx n="118" d="100"/>
          <a:sy n="118" d="100"/>
        </p:scale>
        <p:origin x="-422" y="54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0792B7-E882-479D-8DDC-0015267CA15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8712A4E-4C4E-43E8-A609-DF608BE4B458}">
      <dgm:prSet/>
      <dgm:spPr/>
      <dgm:t>
        <a:bodyPr/>
        <a:lstStyle/>
        <a:p>
          <a:pPr rtl="0"/>
          <a:endParaRPr lang="en-US" dirty="0"/>
        </a:p>
      </dgm:t>
    </dgm:pt>
    <dgm:pt modelId="{49FFD168-9153-43A4-AF49-73ADB3BB8A33}" type="parTrans" cxnId="{087D61D0-930D-438D-AA2C-5CC97FFAEDE1}">
      <dgm:prSet/>
      <dgm:spPr/>
      <dgm:t>
        <a:bodyPr/>
        <a:lstStyle/>
        <a:p>
          <a:endParaRPr lang="en-US"/>
        </a:p>
      </dgm:t>
    </dgm:pt>
    <dgm:pt modelId="{8BE2CCCD-BFA9-42BC-89FA-102E4346668C}" type="sibTrans" cxnId="{087D61D0-930D-438D-AA2C-5CC97FFAEDE1}">
      <dgm:prSet/>
      <dgm:spPr/>
      <dgm:t>
        <a:bodyPr/>
        <a:lstStyle/>
        <a:p>
          <a:endParaRPr lang="en-US"/>
        </a:p>
      </dgm:t>
    </dgm:pt>
    <dgm:pt modelId="{33EB2E0D-47F7-41B9-B543-9AF8708EA07F}">
      <dgm:prSet/>
      <dgm:spPr/>
      <dgm:t>
        <a:bodyPr/>
        <a:lstStyle/>
        <a:p>
          <a:pPr rtl="0"/>
          <a:endParaRPr lang="en-US" dirty="0"/>
        </a:p>
      </dgm:t>
    </dgm:pt>
    <dgm:pt modelId="{A80923CB-08BA-4EC6-973F-1916F8BAB114}" type="parTrans" cxnId="{EA54F4A6-AE01-45C6-8EE7-D5D2BEDF8706}">
      <dgm:prSet/>
      <dgm:spPr/>
      <dgm:t>
        <a:bodyPr/>
        <a:lstStyle/>
        <a:p>
          <a:endParaRPr lang="en-US"/>
        </a:p>
      </dgm:t>
    </dgm:pt>
    <dgm:pt modelId="{D2E41A2F-A2FC-474C-9DAD-D2228F1D96EE}" type="sibTrans" cxnId="{EA54F4A6-AE01-45C6-8EE7-D5D2BEDF8706}">
      <dgm:prSet/>
      <dgm:spPr/>
      <dgm:t>
        <a:bodyPr/>
        <a:lstStyle/>
        <a:p>
          <a:endParaRPr lang="en-US"/>
        </a:p>
      </dgm:t>
    </dgm:pt>
    <dgm:pt modelId="{4B5EFED4-219B-44AF-95BC-FE60096B4476}">
      <dgm:prSet/>
      <dgm:spPr/>
      <dgm:t>
        <a:bodyPr/>
        <a:lstStyle/>
        <a:p>
          <a:pPr rtl="0"/>
          <a:endParaRPr lang="en-US" dirty="0"/>
        </a:p>
      </dgm:t>
    </dgm:pt>
    <dgm:pt modelId="{AFE27C22-ED91-4466-B8C4-37F3650F3EEA}" type="parTrans" cxnId="{8F135664-D47A-476E-82D3-5A360D0001D8}">
      <dgm:prSet/>
      <dgm:spPr/>
      <dgm:t>
        <a:bodyPr/>
        <a:lstStyle/>
        <a:p>
          <a:endParaRPr lang="en-US"/>
        </a:p>
      </dgm:t>
    </dgm:pt>
    <dgm:pt modelId="{6DB2031C-4AD8-4D9B-AF51-513BBFCECB3C}" type="sibTrans" cxnId="{8F135664-D47A-476E-82D3-5A360D0001D8}">
      <dgm:prSet/>
      <dgm:spPr/>
      <dgm:t>
        <a:bodyPr/>
        <a:lstStyle/>
        <a:p>
          <a:endParaRPr lang="en-US"/>
        </a:p>
      </dgm:t>
    </dgm:pt>
    <dgm:pt modelId="{5F1FE889-6FCD-4DE9-8AB9-A3018E6C48BC}">
      <dgm:prSet/>
      <dgm:spPr/>
      <dgm:t>
        <a:bodyPr/>
        <a:lstStyle/>
        <a:p>
          <a:pPr rtl="0"/>
          <a:endParaRPr lang="en-US" dirty="0"/>
        </a:p>
      </dgm:t>
    </dgm:pt>
    <dgm:pt modelId="{70F35E20-B099-4A48-853F-B8F76388598F}" type="parTrans" cxnId="{B7536CAA-DBA6-4317-A090-34480DE4466C}">
      <dgm:prSet/>
      <dgm:spPr/>
      <dgm:t>
        <a:bodyPr/>
        <a:lstStyle/>
        <a:p>
          <a:endParaRPr lang="en-US"/>
        </a:p>
      </dgm:t>
    </dgm:pt>
    <dgm:pt modelId="{6B8FAFA8-1D7C-4CF3-85E7-2A4247719811}" type="sibTrans" cxnId="{B7536CAA-DBA6-4317-A090-34480DE4466C}">
      <dgm:prSet/>
      <dgm:spPr/>
      <dgm:t>
        <a:bodyPr/>
        <a:lstStyle/>
        <a:p>
          <a:endParaRPr lang="en-US"/>
        </a:p>
      </dgm:t>
    </dgm:pt>
    <dgm:pt modelId="{09D5C409-85D1-4141-B445-BA4DF7D0F000}">
      <dgm:prSet/>
      <dgm:spPr/>
      <dgm:t>
        <a:bodyPr/>
        <a:lstStyle/>
        <a:p>
          <a:pPr rtl="0"/>
          <a:endParaRPr lang="en-US" dirty="0"/>
        </a:p>
      </dgm:t>
    </dgm:pt>
    <dgm:pt modelId="{CAD61A41-693F-40E0-8A47-6F5C315D1405}" type="parTrans" cxnId="{0F669994-D835-4120-87FA-C554583B7B70}">
      <dgm:prSet/>
      <dgm:spPr/>
      <dgm:t>
        <a:bodyPr/>
        <a:lstStyle/>
        <a:p>
          <a:endParaRPr lang="en-US"/>
        </a:p>
      </dgm:t>
    </dgm:pt>
    <dgm:pt modelId="{3985AA86-AAF5-4B6B-B631-DF842C0BFFCA}" type="sibTrans" cxnId="{0F669994-D835-4120-87FA-C554583B7B70}">
      <dgm:prSet/>
      <dgm:spPr/>
      <dgm:t>
        <a:bodyPr/>
        <a:lstStyle/>
        <a:p>
          <a:endParaRPr lang="en-US"/>
        </a:p>
      </dgm:t>
    </dgm:pt>
    <dgm:pt modelId="{9F669AFF-F398-4C23-A78E-057CCCF67B2D}">
      <dgm:prSet/>
      <dgm:spPr/>
      <dgm:t>
        <a:bodyPr/>
        <a:lstStyle/>
        <a:p>
          <a:pPr rtl="0"/>
          <a:endParaRPr lang="en-US" dirty="0"/>
        </a:p>
      </dgm:t>
    </dgm:pt>
    <dgm:pt modelId="{5539C9C6-96D1-4A9F-A58B-4F65FDB9624B}" type="parTrans" cxnId="{6449586D-EAB2-4E2D-A4C4-079B9AFAD89A}">
      <dgm:prSet/>
      <dgm:spPr/>
      <dgm:t>
        <a:bodyPr/>
        <a:lstStyle/>
        <a:p>
          <a:endParaRPr lang="en-US"/>
        </a:p>
      </dgm:t>
    </dgm:pt>
    <dgm:pt modelId="{B7C56C6C-24CB-420C-AF49-3F8D61F773E1}" type="sibTrans" cxnId="{6449586D-EAB2-4E2D-A4C4-079B9AFAD89A}">
      <dgm:prSet/>
      <dgm:spPr/>
      <dgm:t>
        <a:bodyPr/>
        <a:lstStyle/>
        <a:p>
          <a:endParaRPr lang="en-US"/>
        </a:p>
      </dgm:t>
    </dgm:pt>
    <dgm:pt modelId="{24D89686-E00B-447D-A161-F39BF5A3F421}">
      <dgm:prSet/>
      <dgm:spPr/>
      <dgm:t>
        <a:bodyPr/>
        <a:lstStyle/>
        <a:p>
          <a:r>
            <a:rPr lang="en-US" dirty="0" smtClean="0"/>
            <a:t>PI submits application and supporting materials to the IRB via email</a:t>
          </a:r>
          <a:endParaRPr lang="en-US" dirty="0"/>
        </a:p>
      </dgm:t>
    </dgm:pt>
    <dgm:pt modelId="{BE21C76C-B906-49C7-BB3E-01645506E61B}" type="parTrans" cxnId="{794397F2-AC9E-442F-A4C8-E416208367C3}">
      <dgm:prSet/>
      <dgm:spPr/>
      <dgm:t>
        <a:bodyPr/>
        <a:lstStyle/>
        <a:p>
          <a:endParaRPr lang="en-US"/>
        </a:p>
      </dgm:t>
    </dgm:pt>
    <dgm:pt modelId="{59089860-FB13-4FCD-9CA2-25ECBDC78229}" type="sibTrans" cxnId="{794397F2-AC9E-442F-A4C8-E416208367C3}">
      <dgm:prSet/>
      <dgm:spPr/>
      <dgm:t>
        <a:bodyPr/>
        <a:lstStyle/>
        <a:p>
          <a:endParaRPr lang="en-US"/>
        </a:p>
      </dgm:t>
    </dgm:pt>
    <dgm:pt modelId="{473669EF-FD33-438F-B47A-65AEA35F7561}">
      <dgm:prSet/>
      <dgm:spPr/>
      <dgm:t>
        <a:bodyPr/>
        <a:lstStyle/>
        <a:p>
          <a:r>
            <a:rPr lang="en-US" dirty="0" smtClean="0"/>
            <a:t>IRB reviews materials and asks for revisions</a:t>
          </a:r>
          <a:endParaRPr lang="en-US" dirty="0"/>
        </a:p>
      </dgm:t>
    </dgm:pt>
    <dgm:pt modelId="{8DB87404-4057-4FE2-9293-4967A57A3481}" type="parTrans" cxnId="{2CD1E0E4-B7D7-4DFC-99AA-BE062A83807D}">
      <dgm:prSet/>
      <dgm:spPr/>
      <dgm:t>
        <a:bodyPr/>
        <a:lstStyle/>
        <a:p>
          <a:endParaRPr lang="en-US"/>
        </a:p>
      </dgm:t>
    </dgm:pt>
    <dgm:pt modelId="{D7C079C1-12BE-4BC8-8F8D-C9948D8C47D5}" type="sibTrans" cxnId="{2CD1E0E4-B7D7-4DFC-99AA-BE062A83807D}">
      <dgm:prSet/>
      <dgm:spPr/>
      <dgm:t>
        <a:bodyPr/>
        <a:lstStyle/>
        <a:p>
          <a:endParaRPr lang="en-US"/>
        </a:p>
      </dgm:t>
    </dgm:pt>
    <dgm:pt modelId="{6AAF6211-C676-450B-B423-6B842A29D9A4}">
      <dgm:prSet/>
      <dgm:spPr/>
      <dgm:t>
        <a:bodyPr/>
        <a:lstStyle/>
        <a:p>
          <a:r>
            <a:rPr lang="en-US" dirty="0" smtClean="0"/>
            <a:t>PI completes revisions and sends revised materials back to IRB</a:t>
          </a:r>
          <a:endParaRPr lang="en-US" dirty="0"/>
        </a:p>
      </dgm:t>
    </dgm:pt>
    <dgm:pt modelId="{BBE6D1D7-29D6-4B39-A2F9-EDC136FAD7AC}" type="parTrans" cxnId="{8DACE33D-FCC3-4D06-B366-16C118B3C770}">
      <dgm:prSet/>
      <dgm:spPr/>
      <dgm:t>
        <a:bodyPr/>
        <a:lstStyle/>
        <a:p>
          <a:endParaRPr lang="en-US"/>
        </a:p>
      </dgm:t>
    </dgm:pt>
    <dgm:pt modelId="{84C7A4E2-EF64-4053-B516-67944CF606D6}" type="sibTrans" cxnId="{8DACE33D-FCC3-4D06-B366-16C118B3C770}">
      <dgm:prSet/>
      <dgm:spPr/>
      <dgm:t>
        <a:bodyPr/>
        <a:lstStyle/>
        <a:p>
          <a:endParaRPr lang="en-US"/>
        </a:p>
      </dgm:t>
    </dgm:pt>
    <dgm:pt modelId="{1EBFAA07-5C6A-4D12-8DCA-49F8AF71A27D}">
      <dgm:prSet/>
      <dgm:spPr/>
      <dgm:t>
        <a:bodyPr/>
        <a:lstStyle/>
        <a:p>
          <a:r>
            <a:rPr lang="en-US" dirty="0" smtClean="0"/>
            <a:t>IRB reviews the materials and approves the research or may ask for additional revisions</a:t>
          </a:r>
          <a:endParaRPr lang="en-US" dirty="0"/>
        </a:p>
      </dgm:t>
    </dgm:pt>
    <dgm:pt modelId="{B56F441D-909D-4502-9B3F-16928CA8ED87}" type="parTrans" cxnId="{79267BC5-0EA5-41CF-AAE9-AA75CBA18AA0}">
      <dgm:prSet/>
      <dgm:spPr/>
      <dgm:t>
        <a:bodyPr/>
        <a:lstStyle/>
        <a:p>
          <a:endParaRPr lang="en-US"/>
        </a:p>
      </dgm:t>
    </dgm:pt>
    <dgm:pt modelId="{793E76CA-6D01-4EDA-8D65-D55F460B73A6}" type="sibTrans" cxnId="{79267BC5-0EA5-41CF-AAE9-AA75CBA18AA0}">
      <dgm:prSet/>
      <dgm:spPr/>
      <dgm:t>
        <a:bodyPr/>
        <a:lstStyle/>
        <a:p>
          <a:endParaRPr lang="en-US"/>
        </a:p>
      </dgm:t>
    </dgm:pt>
    <dgm:pt modelId="{FC6FAC70-C175-4E8D-B9E3-3BD4D8F5B79F}">
      <dgm:prSet/>
      <dgm:spPr/>
      <dgm:t>
        <a:bodyPr/>
        <a:lstStyle/>
        <a:p>
          <a:r>
            <a:rPr lang="en-US" dirty="0" smtClean="0"/>
            <a:t>If there are more revisions, the PI completes revisions and sends revised materials back to the IRB</a:t>
          </a:r>
          <a:endParaRPr lang="en-US" dirty="0"/>
        </a:p>
      </dgm:t>
    </dgm:pt>
    <dgm:pt modelId="{97C20A7C-3D66-4915-874F-A3A15054BBE8}" type="parTrans" cxnId="{65CAF9D8-0A37-4299-8C1B-33D57713D871}">
      <dgm:prSet/>
      <dgm:spPr/>
      <dgm:t>
        <a:bodyPr/>
        <a:lstStyle/>
        <a:p>
          <a:endParaRPr lang="en-US"/>
        </a:p>
      </dgm:t>
    </dgm:pt>
    <dgm:pt modelId="{21886CC5-C415-47BC-B479-586DD2095B11}" type="sibTrans" cxnId="{65CAF9D8-0A37-4299-8C1B-33D57713D871}">
      <dgm:prSet/>
      <dgm:spPr/>
      <dgm:t>
        <a:bodyPr/>
        <a:lstStyle/>
        <a:p>
          <a:endParaRPr lang="en-US"/>
        </a:p>
      </dgm:t>
    </dgm:pt>
    <dgm:pt modelId="{11366F2B-5DFD-4E7F-A2C0-B79AC2924C85}">
      <dgm:prSet/>
      <dgm:spPr/>
      <dgm:t>
        <a:bodyPr/>
        <a:lstStyle/>
        <a:p>
          <a:r>
            <a:rPr lang="en-US" dirty="0" smtClean="0"/>
            <a:t>IRB reviews the materials and approves the research</a:t>
          </a:r>
          <a:endParaRPr lang="en-US" dirty="0"/>
        </a:p>
      </dgm:t>
    </dgm:pt>
    <dgm:pt modelId="{34D5305B-4016-4A16-B64B-A2FD09CA93E2}" type="parTrans" cxnId="{5AD5E1AC-5936-45C9-8005-222537502A12}">
      <dgm:prSet/>
      <dgm:spPr/>
      <dgm:t>
        <a:bodyPr/>
        <a:lstStyle/>
        <a:p>
          <a:endParaRPr lang="en-US"/>
        </a:p>
      </dgm:t>
    </dgm:pt>
    <dgm:pt modelId="{2D961A04-397E-4380-8D87-8A108F40A56D}" type="sibTrans" cxnId="{5AD5E1AC-5936-45C9-8005-222537502A12}">
      <dgm:prSet/>
      <dgm:spPr/>
      <dgm:t>
        <a:bodyPr/>
        <a:lstStyle/>
        <a:p>
          <a:endParaRPr lang="en-US"/>
        </a:p>
      </dgm:t>
    </dgm:pt>
    <dgm:pt modelId="{902D79D7-8FD0-4A21-A706-0AA69781FD86}" type="pres">
      <dgm:prSet presAssocID="{F30792B7-E882-479D-8DDC-0015267CA15A}" presName="linearFlow" presStyleCnt="0">
        <dgm:presLayoutVars>
          <dgm:dir/>
          <dgm:animLvl val="lvl"/>
          <dgm:resizeHandles val="exact"/>
        </dgm:presLayoutVars>
      </dgm:prSet>
      <dgm:spPr/>
      <dgm:t>
        <a:bodyPr/>
        <a:lstStyle/>
        <a:p>
          <a:endParaRPr lang="en-US"/>
        </a:p>
      </dgm:t>
    </dgm:pt>
    <dgm:pt modelId="{F5B5F9B6-D259-4D68-97F4-A08C6953270F}" type="pres">
      <dgm:prSet presAssocID="{08712A4E-4C4E-43E8-A609-DF608BE4B458}" presName="composite" presStyleCnt="0"/>
      <dgm:spPr/>
    </dgm:pt>
    <dgm:pt modelId="{28B7A3C3-298F-4F2C-92F4-1FEB4F2AD6E7}" type="pres">
      <dgm:prSet presAssocID="{08712A4E-4C4E-43E8-A609-DF608BE4B458}" presName="parentText" presStyleLbl="alignNode1" presStyleIdx="0" presStyleCnt="6">
        <dgm:presLayoutVars>
          <dgm:chMax val="1"/>
          <dgm:bulletEnabled val="1"/>
        </dgm:presLayoutVars>
      </dgm:prSet>
      <dgm:spPr/>
      <dgm:t>
        <a:bodyPr/>
        <a:lstStyle/>
        <a:p>
          <a:endParaRPr lang="en-US"/>
        </a:p>
      </dgm:t>
    </dgm:pt>
    <dgm:pt modelId="{BAB8BE97-DD53-44FA-BC0D-2F4308E0867A}" type="pres">
      <dgm:prSet presAssocID="{08712A4E-4C4E-43E8-A609-DF608BE4B458}" presName="descendantText" presStyleLbl="alignAcc1" presStyleIdx="0" presStyleCnt="6" custLinFactNeighborX="315" custLinFactNeighborY="7682">
        <dgm:presLayoutVars>
          <dgm:bulletEnabled val="1"/>
        </dgm:presLayoutVars>
      </dgm:prSet>
      <dgm:spPr/>
      <dgm:t>
        <a:bodyPr/>
        <a:lstStyle/>
        <a:p>
          <a:endParaRPr lang="en-US"/>
        </a:p>
      </dgm:t>
    </dgm:pt>
    <dgm:pt modelId="{3B092D7C-ACFF-442E-B0FD-655264F661D7}" type="pres">
      <dgm:prSet presAssocID="{8BE2CCCD-BFA9-42BC-89FA-102E4346668C}" presName="sp" presStyleCnt="0"/>
      <dgm:spPr/>
    </dgm:pt>
    <dgm:pt modelId="{AFA86B83-B39E-4E12-9FFB-95841703C413}" type="pres">
      <dgm:prSet presAssocID="{33EB2E0D-47F7-41B9-B543-9AF8708EA07F}" presName="composite" presStyleCnt="0"/>
      <dgm:spPr/>
    </dgm:pt>
    <dgm:pt modelId="{C99D5251-09FA-48A8-9145-0B39DD27518C}" type="pres">
      <dgm:prSet presAssocID="{33EB2E0D-47F7-41B9-B543-9AF8708EA07F}" presName="parentText" presStyleLbl="alignNode1" presStyleIdx="1" presStyleCnt="6">
        <dgm:presLayoutVars>
          <dgm:chMax val="1"/>
          <dgm:bulletEnabled val="1"/>
        </dgm:presLayoutVars>
      </dgm:prSet>
      <dgm:spPr/>
      <dgm:t>
        <a:bodyPr/>
        <a:lstStyle/>
        <a:p>
          <a:endParaRPr lang="en-US"/>
        </a:p>
      </dgm:t>
    </dgm:pt>
    <dgm:pt modelId="{1D6B870F-63B6-4125-A517-DBA418C88DC0}" type="pres">
      <dgm:prSet presAssocID="{33EB2E0D-47F7-41B9-B543-9AF8708EA07F}" presName="descendantText" presStyleLbl="alignAcc1" presStyleIdx="1" presStyleCnt="6">
        <dgm:presLayoutVars>
          <dgm:bulletEnabled val="1"/>
        </dgm:presLayoutVars>
      </dgm:prSet>
      <dgm:spPr/>
      <dgm:t>
        <a:bodyPr/>
        <a:lstStyle/>
        <a:p>
          <a:endParaRPr lang="en-US"/>
        </a:p>
      </dgm:t>
    </dgm:pt>
    <dgm:pt modelId="{5F4E1F89-A1AD-4FC9-8809-5AA24C3A7A62}" type="pres">
      <dgm:prSet presAssocID="{D2E41A2F-A2FC-474C-9DAD-D2228F1D96EE}" presName="sp" presStyleCnt="0"/>
      <dgm:spPr/>
    </dgm:pt>
    <dgm:pt modelId="{90762B02-7B25-4027-9E73-57713804F11B}" type="pres">
      <dgm:prSet presAssocID="{4B5EFED4-219B-44AF-95BC-FE60096B4476}" presName="composite" presStyleCnt="0"/>
      <dgm:spPr/>
    </dgm:pt>
    <dgm:pt modelId="{4FCCC0D9-CF55-447A-97A4-1C1A4160829B}" type="pres">
      <dgm:prSet presAssocID="{4B5EFED4-219B-44AF-95BC-FE60096B4476}" presName="parentText" presStyleLbl="alignNode1" presStyleIdx="2" presStyleCnt="6">
        <dgm:presLayoutVars>
          <dgm:chMax val="1"/>
          <dgm:bulletEnabled val="1"/>
        </dgm:presLayoutVars>
      </dgm:prSet>
      <dgm:spPr/>
      <dgm:t>
        <a:bodyPr/>
        <a:lstStyle/>
        <a:p>
          <a:endParaRPr lang="en-US"/>
        </a:p>
      </dgm:t>
    </dgm:pt>
    <dgm:pt modelId="{C0858308-49F0-4992-AB14-BD195C066B80}" type="pres">
      <dgm:prSet presAssocID="{4B5EFED4-219B-44AF-95BC-FE60096B4476}" presName="descendantText" presStyleLbl="alignAcc1" presStyleIdx="2" presStyleCnt="6" custLinFactNeighborX="-682" custLinFactNeighborY="2693">
        <dgm:presLayoutVars>
          <dgm:bulletEnabled val="1"/>
        </dgm:presLayoutVars>
      </dgm:prSet>
      <dgm:spPr/>
      <dgm:t>
        <a:bodyPr/>
        <a:lstStyle/>
        <a:p>
          <a:endParaRPr lang="en-US"/>
        </a:p>
      </dgm:t>
    </dgm:pt>
    <dgm:pt modelId="{E8D8F48A-B769-4B43-AE67-81109E018F7D}" type="pres">
      <dgm:prSet presAssocID="{6DB2031C-4AD8-4D9B-AF51-513BBFCECB3C}" presName="sp" presStyleCnt="0"/>
      <dgm:spPr/>
    </dgm:pt>
    <dgm:pt modelId="{3D692571-E22D-46E0-BF71-2392CB5E968E}" type="pres">
      <dgm:prSet presAssocID="{5F1FE889-6FCD-4DE9-8AB9-A3018E6C48BC}" presName="composite" presStyleCnt="0"/>
      <dgm:spPr/>
    </dgm:pt>
    <dgm:pt modelId="{99D70B31-D381-4E62-8792-BABB83C060C4}" type="pres">
      <dgm:prSet presAssocID="{5F1FE889-6FCD-4DE9-8AB9-A3018E6C48BC}" presName="parentText" presStyleLbl="alignNode1" presStyleIdx="3" presStyleCnt="6">
        <dgm:presLayoutVars>
          <dgm:chMax val="1"/>
          <dgm:bulletEnabled val="1"/>
        </dgm:presLayoutVars>
      </dgm:prSet>
      <dgm:spPr/>
      <dgm:t>
        <a:bodyPr/>
        <a:lstStyle/>
        <a:p>
          <a:endParaRPr lang="en-US"/>
        </a:p>
      </dgm:t>
    </dgm:pt>
    <dgm:pt modelId="{D54B727A-FB1C-4152-AD1A-8B8EA32C6BAF}" type="pres">
      <dgm:prSet presAssocID="{5F1FE889-6FCD-4DE9-8AB9-A3018E6C48BC}" presName="descendantText" presStyleLbl="alignAcc1" presStyleIdx="3" presStyleCnt="6">
        <dgm:presLayoutVars>
          <dgm:bulletEnabled val="1"/>
        </dgm:presLayoutVars>
      </dgm:prSet>
      <dgm:spPr/>
      <dgm:t>
        <a:bodyPr/>
        <a:lstStyle/>
        <a:p>
          <a:endParaRPr lang="en-US"/>
        </a:p>
      </dgm:t>
    </dgm:pt>
    <dgm:pt modelId="{09C497F5-E2EE-4B53-A7B5-B658095B36E1}" type="pres">
      <dgm:prSet presAssocID="{6B8FAFA8-1D7C-4CF3-85E7-2A4247719811}" presName="sp" presStyleCnt="0"/>
      <dgm:spPr/>
    </dgm:pt>
    <dgm:pt modelId="{C23C2324-C7A3-4D8B-986D-13FAF7F62352}" type="pres">
      <dgm:prSet presAssocID="{09D5C409-85D1-4141-B445-BA4DF7D0F000}" presName="composite" presStyleCnt="0"/>
      <dgm:spPr/>
    </dgm:pt>
    <dgm:pt modelId="{14011051-330F-4CF4-82FE-CC68D431F169}" type="pres">
      <dgm:prSet presAssocID="{09D5C409-85D1-4141-B445-BA4DF7D0F000}" presName="parentText" presStyleLbl="alignNode1" presStyleIdx="4" presStyleCnt="6">
        <dgm:presLayoutVars>
          <dgm:chMax val="1"/>
          <dgm:bulletEnabled val="1"/>
        </dgm:presLayoutVars>
      </dgm:prSet>
      <dgm:spPr/>
      <dgm:t>
        <a:bodyPr/>
        <a:lstStyle/>
        <a:p>
          <a:endParaRPr lang="en-US"/>
        </a:p>
      </dgm:t>
    </dgm:pt>
    <dgm:pt modelId="{AEFED594-CDC1-4B71-8E0C-23B810BF4219}" type="pres">
      <dgm:prSet presAssocID="{09D5C409-85D1-4141-B445-BA4DF7D0F000}" presName="descendantText" presStyleLbl="alignAcc1" presStyleIdx="4" presStyleCnt="6">
        <dgm:presLayoutVars>
          <dgm:bulletEnabled val="1"/>
        </dgm:presLayoutVars>
      </dgm:prSet>
      <dgm:spPr/>
      <dgm:t>
        <a:bodyPr/>
        <a:lstStyle/>
        <a:p>
          <a:endParaRPr lang="en-US"/>
        </a:p>
      </dgm:t>
    </dgm:pt>
    <dgm:pt modelId="{50E50C03-ABC5-4D03-B9D9-48E1E05AFB67}" type="pres">
      <dgm:prSet presAssocID="{3985AA86-AAF5-4B6B-B631-DF842C0BFFCA}" presName="sp" presStyleCnt="0"/>
      <dgm:spPr/>
    </dgm:pt>
    <dgm:pt modelId="{C4C9EAF8-14A0-4DF4-86E1-A7CF0DFA7555}" type="pres">
      <dgm:prSet presAssocID="{9F669AFF-F398-4C23-A78E-057CCCF67B2D}" presName="composite" presStyleCnt="0"/>
      <dgm:spPr/>
    </dgm:pt>
    <dgm:pt modelId="{6816E570-3227-488A-AE2B-06176B416FB9}" type="pres">
      <dgm:prSet presAssocID="{9F669AFF-F398-4C23-A78E-057CCCF67B2D}" presName="parentText" presStyleLbl="alignNode1" presStyleIdx="5" presStyleCnt="6">
        <dgm:presLayoutVars>
          <dgm:chMax val="1"/>
          <dgm:bulletEnabled val="1"/>
        </dgm:presLayoutVars>
      </dgm:prSet>
      <dgm:spPr/>
      <dgm:t>
        <a:bodyPr/>
        <a:lstStyle/>
        <a:p>
          <a:endParaRPr lang="en-US"/>
        </a:p>
      </dgm:t>
    </dgm:pt>
    <dgm:pt modelId="{753B3112-E6D7-4D25-97C7-DA70D1D17201}" type="pres">
      <dgm:prSet presAssocID="{9F669AFF-F398-4C23-A78E-057CCCF67B2D}" presName="descendantText" presStyleLbl="alignAcc1" presStyleIdx="5" presStyleCnt="6">
        <dgm:presLayoutVars>
          <dgm:bulletEnabled val="1"/>
        </dgm:presLayoutVars>
      </dgm:prSet>
      <dgm:spPr/>
      <dgm:t>
        <a:bodyPr/>
        <a:lstStyle/>
        <a:p>
          <a:endParaRPr lang="en-US"/>
        </a:p>
      </dgm:t>
    </dgm:pt>
  </dgm:ptLst>
  <dgm:cxnLst>
    <dgm:cxn modelId="{8F135664-D47A-476E-82D3-5A360D0001D8}" srcId="{F30792B7-E882-479D-8DDC-0015267CA15A}" destId="{4B5EFED4-219B-44AF-95BC-FE60096B4476}" srcOrd="2" destOrd="0" parTransId="{AFE27C22-ED91-4466-B8C4-37F3650F3EEA}" sibTransId="{6DB2031C-4AD8-4D9B-AF51-513BBFCECB3C}"/>
    <dgm:cxn modelId="{39C51D7C-C6F0-40DE-A8EA-E1E351680065}" type="presOf" srcId="{6AAF6211-C676-450B-B423-6B842A29D9A4}" destId="{C0858308-49F0-4992-AB14-BD195C066B80}" srcOrd="0" destOrd="0" presId="urn:microsoft.com/office/officeart/2005/8/layout/chevron2"/>
    <dgm:cxn modelId="{5AD5E1AC-5936-45C9-8005-222537502A12}" srcId="{9F669AFF-F398-4C23-A78E-057CCCF67B2D}" destId="{11366F2B-5DFD-4E7F-A2C0-B79AC2924C85}" srcOrd="0" destOrd="0" parTransId="{34D5305B-4016-4A16-B64B-A2FD09CA93E2}" sibTransId="{2D961A04-397E-4380-8D87-8A108F40A56D}"/>
    <dgm:cxn modelId="{3E2B9F21-F66F-4BC5-9073-E76A487B3EB5}" type="presOf" srcId="{24D89686-E00B-447D-A161-F39BF5A3F421}" destId="{BAB8BE97-DD53-44FA-BC0D-2F4308E0867A}" srcOrd="0" destOrd="0" presId="urn:microsoft.com/office/officeart/2005/8/layout/chevron2"/>
    <dgm:cxn modelId="{0F669994-D835-4120-87FA-C554583B7B70}" srcId="{F30792B7-E882-479D-8DDC-0015267CA15A}" destId="{09D5C409-85D1-4141-B445-BA4DF7D0F000}" srcOrd="4" destOrd="0" parTransId="{CAD61A41-693F-40E0-8A47-6F5C315D1405}" sibTransId="{3985AA86-AAF5-4B6B-B631-DF842C0BFFCA}"/>
    <dgm:cxn modelId="{04FDCF46-0996-4604-AA46-6892E6B25B7A}" type="presOf" srcId="{33EB2E0D-47F7-41B9-B543-9AF8708EA07F}" destId="{C99D5251-09FA-48A8-9145-0B39DD27518C}" srcOrd="0" destOrd="0" presId="urn:microsoft.com/office/officeart/2005/8/layout/chevron2"/>
    <dgm:cxn modelId="{8F3DB400-F364-4E5A-9C39-A7EDCB985C7B}" type="presOf" srcId="{4B5EFED4-219B-44AF-95BC-FE60096B4476}" destId="{4FCCC0D9-CF55-447A-97A4-1C1A4160829B}" srcOrd="0" destOrd="0" presId="urn:microsoft.com/office/officeart/2005/8/layout/chevron2"/>
    <dgm:cxn modelId="{086AD8FF-2CC1-4FB6-9EF8-FC7394D2AA6C}" type="presOf" srcId="{11366F2B-5DFD-4E7F-A2C0-B79AC2924C85}" destId="{753B3112-E6D7-4D25-97C7-DA70D1D17201}" srcOrd="0" destOrd="0" presId="urn:microsoft.com/office/officeart/2005/8/layout/chevron2"/>
    <dgm:cxn modelId="{987859EC-0448-487D-AFFA-43FBECC17175}" type="presOf" srcId="{5F1FE889-6FCD-4DE9-8AB9-A3018E6C48BC}" destId="{99D70B31-D381-4E62-8792-BABB83C060C4}" srcOrd="0" destOrd="0" presId="urn:microsoft.com/office/officeart/2005/8/layout/chevron2"/>
    <dgm:cxn modelId="{AF0CA8E9-B3EB-49B5-84DB-D39EDC2F4B19}" type="presOf" srcId="{FC6FAC70-C175-4E8D-B9E3-3BD4D8F5B79F}" destId="{AEFED594-CDC1-4B71-8E0C-23B810BF4219}" srcOrd="0" destOrd="0" presId="urn:microsoft.com/office/officeart/2005/8/layout/chevron2"/>
    <dgm:cxn modelId="{087D61D0-930D-438D-AA2C-5CC97FFAEDE1}" srcId="{F30792B7-E882-479D-8DDC-0015267CA15A}" destId="{08712A4E-4C4E-43E8-A609-DF608BE4B458}" srcOrd="0" destOrd="0" parTransId="{49FFD168-9153-43A4-AF49-73ADB3BB8A33}" sibTransId="{8BE2CCCD-BFA9-42BC-89FA-102E4346668C}"/>
    <dgm:cxn modelId="{794397F2-AC9E-442F-A4C8-E416208367C3}" srcId="{08712A4E-4C4E-43E8-A609-DF608BE4B458}" destId="{24D89686-E00B-447D-A161-F39BF5A3F421}" srcOrd="0" destOrd="0" parTransId="{BE21C76C-B906-49C7-BB3E-01645506E61B}" sibTransId="{59089860-FB13-4FCD-9CA2-25ECBDC78229}"/>
    <dgm:cxn modelId="{509E3F62-57AA-4494-8111-9256BB144C55}" type="presOf" srcId="{08712A4E-4C4E-43E8-A609-DF608BE4B458}" destId="{28B7A3C3-298F-4F2C-92F4-1FEB4F2AD6E7}" srcOrd="0" destOrd="0" presId="urn:microsoft.com/office/officeart/2005/8/layout/chevron2"/>
    <dgm:cxn modelId="{8E1D73C1-81E3-40E8-AA46-958FC750E39D}" type="presOf" srcId="{09D5C409-85D1-4141-B445-BA4DF7D0F000}" destId="{14011051-330F-4CF4-82FE-CC68D431F169}" srcOrd="0" destOrd="0" presId="urn:microsoft.com/office/officeart/2005/8/layout/chevron2"/>
    <dgm:cxn modelId="{DFAB5888-5B7A-4BD7-A1BA-D4D9D128D784}" type="presOf" srcId="{1EBFAA07-5C6A-4D12-8DCA-49F8AF71A27D}" destId="{D54B727A-FB1C-4152-AD1A-8B8EA32C6BAF}" srcOrd="0" destOrd="0" presId="urn:microsoft.com/office/officeart/2005/8/layout/chevron2"/>
    <dgm:cxn modelId="{6449586D-EAB2-4E2D-A4C4-079B9AFAD89A}" srcId="{F30792B7-E882-479D-8DDC-0015267CA15A}" destId="{9F669AFF-F398-4C23-A78E-057CCCF67B2D}" srcOrd="5" destOrd="0" parTransId="{5539C9C6-96D1-4A9F-A58B-4F65FDB9624B}" sibTransId="{B7C56C6C-24CB-420C-AF49-3F8D61F773E1}"/>
    <dgm:cxn modelId="{2CD1E0E4-B7D7-4DFC-99AA-BE062A83807D}" srcId="{33EB2E0D-47F7-41B9-B543-9AF8708EA07F}" destId="{473669EF-FD33-438F-B47A-65AEA35F7561}" srcOrd="0" destOrd="0" parTransId="{8DB87404-4057-4FE2-9293-4967A57A3481}" sibTransId="{D7C079C1-12BE-4BC8-8F8D-C9948D8C47D5}"/>
    <dgm:cxn modelId="{79267BC5-0EA5-41CF-AAE9-AA75CBA18AA0}" srcId="{5F1FE889-6FCD-4DE9-8AB9-A3018E6C48BC}" destId="{1EBFAA07-5C6A-4D12-8DCA-49F8AF71A27D}" srcOrd="0" destOrd="0" parTransId="{B56F441D-909D-4502-9B3F-16928CA8ED87}" sibTransId="{793E76CA-6D01-4EDA-8D65-D55F460B73A6}"/>
    <dgm:cxn modelId="{8DACE33D-FCC3-4D06-B366-16C118B3C770}" srcId="{4B5EFED4-219B-44AF-95BC-FE60096B4476}" destId="{6AAF6211-C676-450B-B423-6B842A29D9A4}" srcOrd="0" destOrd="0" parTransId="{BBE6D1D7-29D6-4B39-A2F9-EDC136FAD7AC}" sibTransId="{84C7A4E2-EF64-4053-B516-67944CF606D6}"/>
    <dgm:cxn modelId="{B7536CAA-DBA6-4317-A090-34480DE4466C}" srcId="{F30792B7-E882-479D-8DDC-0015267CA15A}" destId="{5F1FE889-6FCD-4DE9-8AB9-A3018E6C48BC}" srcOrd="3" destOrd="0" parTransId="{70F35E20-B099-4A48-853F-B8F76388598F}" sibTransId="{6B8FAFA8-1D7C-4CF3-85E7-2A4247719811}"/>
    <dgm:cxn modelId="{EA54F4A6-AE01-45C6-8EE7-D5D2BEDF8706}" srcId="{F30792B7-E882-479D-8DDC-0015267CA15A}" destId="{33EB2E0D-47F7-41B9-B543-9AF8708EA07F}" srcOrd="1" destOrd="0" parTransId="{A80923CB-08BA-4EC6-973F-1916F8BAB114}" sibTransId="{D2E41A2F-A2FC-474C-9DAD-D2228F1D96EE}"/>
    <dgm:cxn modelId="{869B7A42-C317-4580-A5E4-EEC5E5BB4CEC}" type="presOf" srcId="{F30792B7-E882-479D-8DDC-0015267CA15A}" destId="{902D79D7-8FD0-4A21-A706-0AA69781FD86}" srcOrd="0" destOrd="0" presId="urn:microsoft.com/office/officeart/2005/8/layout/chevron2"/>
    <dgm:cxn modelId="{B3C34D7C-143B-4E4B-A2DA-78C9A799E494}" type="presOf" srcId="{473669EF-FD33-438F-B47A-65AEA35F7561}" destId="{1D6B870F-63B6-4125-A517-DBA418C88DC0}" srcOrd="0" destOrd="0" presId="urn:microsoft.com/office/officeart/2005/8/layout/chevron2"/>
    <dgm:cxn modelId="{65CAF9D8-0A37-4299-8C1B-33D57713D871}" srcId="{09D5C409-85D1-4141-B445-BA4DF7D0F000}" destId="{FC6FAC70-C175-4E8D-B9E3-3BD4D8F5B79F}" srcOrd="0" destOrd="0" parTransId="{97C20A7C-3D66-4915-874F-A3A15054BBE8}" sibTransId="{21886CC5-C415-47BC-B479-586DD2095B11}"/>
    <dgm:cxn modelId="{8A985E82-F802-4079-9C06-8542DC5211DF}" type="presOf" srcId="{9F669AFF-F398-4C23-A78E-057CCCF67B2D}" destId="{6816E570-3227-488A-AE2B-06176B416FB9}" srcOrd="0" destOrd="0" presId="urn:microsoft.com/office/officeart/2005/8/layout/chevron2"/>
    <dgm:cxn modelId="{210635E9-13F5-46D3-B612-D9BF007BC0D4}" type="presParOf" srcId="{902D79D7-8FD0-4A21-A706-0AA69781FD86}" destId="{F5B5F9B6-D259-4D68-97F4-A08C6953270F}" srcOrd="0" destOrd="0" presId="urn:microsoft.com/office/officeart/2005/8/layout/chevron2"/>
    <dgm:cxn modelId="{403CE960-9B44-4531-85DD-4769E32B9A9F}" type="presParOf" srcId="{F5B5F9B6-D259-4D68-97F4-A08C6953270F}" destId="{28B7A3C3-298F-4F2C-92F4-1FEB4F2AD6E7}" srcOrd="0" destOrd="0" presId="urn:microsoft.com/office/officeart/2005/8/layout/chevron2"/>
    <dgm:cxn modelId="{72F33C2C-A6A9-4C25-B9BD-ABF144DAA184}" type="presParOf" srcId="{F5B5F9B6-D259-4D68-97F4-A08C6953270F}" destId="{BAB8BE97-DD53-44FA-BC0D-2F4308E0867A}" srcOrd="1" destOrd="0" presId="urn:microsoft.com/office/officeart/2005/8/layout/chevron2"/>
    <dgm:cxn modelId="{C60D062C-2393-46D2-83DC-E2B2DD645595}" type="presParOf" srcId="{902D79D7-8FD0-4A21-A706-0AA69781FD86}" destId="{3B092D7C-ACFF-442E-B0FD-655264F661D7}" srcOrd="1" destOrd="0" presId="urn:microsoft.com/office/officeart/2005/8/layout/chevron2"/>
    <dgm:cxn modelId="{396B1716-9251-43DF-8841-4CD8C28A9E7B}" type="presParOf" srcId="{902D79D7-8FD0-4A21-A706-0AA69781FD86}" destId="{AFA86B83-B39E-4E12-9FFB-95841703C413}" srcOrd="2" destOrd="0" presId="urn:microsoft.com/office/officeart/2005/8/layout/chevron2"/>
    <dgm:cxn modelId="{64247AD3-1C5C-487F-86BE-F7E9F6906B00}" type="presParOf" srcId="{AFA86B83-B39E-4E12-9FFB-95841703C413}" destId="{C99D5251-09FA-48A8-9145-0B39DD27518C}" srcOrd="0" destOrd="0" presId="urn:microsoft.com/office/officeart/2005/8/layout/chevron2"/>
    <dgm:cxn modelId="{47C7465F-1ACE-47BD-9A83-9FE612318D04}" type="presParOf" srcId="{AFA86B83-B39E-4E12-9FFB-95841703C413}" destId="{1D6B870F-63B6-4125-A517-DBA418C88DC0}" srcOrd="1" destOrd="0" presId="urn:microsoft.com/office/officeart/2005/8/layout/chevron2"/>
    <dgm:cxn modelId="{B33C6AA1-FDC7-438C-BC6F-34597082D068}" type="presParOf" srcId="{902D79D7-8FD0-4A21-A706-0AA69781FD86}" destId="{5F4E1F89-A1AD-4FC9-8809-5AA24C3A7A62}" srcOrd="3" destOrd="0" presId="urn:microsoft.com/office/officeart/2005/8/layout/chevron2"/>
    <dgm:cxn modelId="{FE04D4DB-AA04-4E93-AE7C-0C0BB38FD716}" type="presParOf" srcId="{902D79D7-8FD0-4A21-A706-0AA69781FD86}" destId="{90762B02-7B25-4027-9E73-57713804F11B}" srcOrd="4" destOrd="0" presId="urn:microsoft.com/office/officeart/2005/8/layout/chevron2"/>
    <dgm:cxn modelId="{43E26DA1-62A4-4C3C-A1D4-28955482F256}" type="presParOf" srcId="{90762B02-7B25-4027-9E73-57713804F11B}" destId="{4FCCC0D9-CF55-447A-97A4-1C1A4160829B}" srcOrd="0" destOrd="0" presId="urn:microsoft.com/office/officeart/2005/8/layout/chevron2"/>
    <dgm:cxn modelId="{76B52F1A-469B-4A86-A24A-6644F232F379}" type="presParOf" srcId="{90762B02-7B25-4027-9E73-57713804F11B}" destId="{C0858308-49F0-4992-AB14-BD195C066B80}" srcOrd="1" destOrd="0" presId="urn:microsoft.com/office/officeart/2005/8/layout/chevron2"/>
    <dgm:cxn modelId="{4F42005C-9AB4-467F-8688-11F4FC4E8C8B}" type="presParOf" srcId="{902D79D7-8FD0-4A21-A706-0AA69781FD86}" destId="{E8D8F48A-B769-4B43-AE67-81109E018F7D}" srcOrd="5" destOrd="0" presId="urn:microsoft.com/office/officeart/2005/8/layout/chevron2"/>
    <dgm:cxn modelId="{FFAC35BD-401E-4934-92D1-B8BA8CCCCF79}" type="presParOf" srcId="{902D79D7-8FD0-4A21-A706-0AA69781FD86}" destId="{3D692571-E22D-46E0-BF71-2392CB5E968E}" srcOrd="6" destOrd="0" presId="urn:microsoft.com/office/officeart/2005/8/layout/chevron2"/>
    <dgm:cxn modelId="{5DE1A056-7957-4565-B834-F2CA6A617144}" type="presParOf" srcId="{3D692571-E22D-46E0-BF71-2392CB5E968E}" destId="{99D70B31-D381-4E62-8792-BABB83C060C4}" srcOrd="0" destOrd="0" presId="urn:microsoft.com/office/officeart/2005/8/layout/chevron2"/>
    <dgm:cxn modelId="{3A7A3A6F-6E15-44B4-A586-7C18DD3C7AFF}" type="presParOf" srcId="{3D692571-E22D-46E0-BF71-2392CB5E968E}" destId="{D54B727A-FB1C-4152-AD1A-8B8EA32C6BAF}" srcOrd="1" destOrd="0" presId="urn:microsoft.com/office/officeart/2005/8/layout/chevron2"/>
    <dgm:cxn modelId="{1EC2C93C-7EA4-4F6A-A15E-CCCE7F181AC2}" type="presParOf" srcId="{902D79D7-8FD0-4A21-A706-0AA69781FD86}" destId="{09C497F5-E2EE-4B53-A7B5-B658095B36E1}" srcOrd="7" destOrd="0" presId="urn:microsoft.com/office/officeart/2005/8/layout/chevron2"/>
    <dgm:cxn modelId="{DF7D4F1D-6088-4209-BBA4-F302CC606836}" type="presParOf" srcId="{902D79D7-8FD0-4A21-A706-0AA69781FD86}" destId="{C23C2324-C7A3-4D8B-986D-13FAF7F62352}" srcOrd="8" destOrd="0" presId="urn:microsoft.com/office/officeart/2005/8/layout/chevron2"/>
    <dgm:cxn modelId="{85A32043-174A-4A43-914F-547A936D45D7}" type="presParOf" srcId="{C23C2324-C7A3-4D8B-986D-13FAF7F62352}" destId="{14011051-330F-4CF4-82FE-CC68D431F169}" srcOrd="0" destOrd="0" presId="urn:microsoft.com/office/officeart/2005/8/layout/chevron2"/>
    <dgm:cxn modelId="{5BEFCE1B-F08E-4B78-B6F4-0D7878EC2D18}" type="presParOf" srcId="{C23C2324-C7A3-4D8B-986D-13FAF7F62352}" destId="{AEFED594-CDC1-4B71-8E0C-23B810BF4219}" srcOrd="1" destOrd="0" presId="urn:microsoft.com/office/officeart/2005/8/layout/chevron2"/>
    <dgm:cxn modelId="{907AA935-607C-4F44-B6E8-B11DD5B02053}" type="presParOf" srcId="{902D79D7-8FD0-4A21-A706-0AA69781FD86}" destId="{50E50C03-ABC5-4D03-B9D9-48E1E05AFB67}" srcOrd="9" destOrd="0" presId="urn:microsoft.com/office/officeart/2005/8/layout/chevron2"/>
    <dgm:cxn modelId="{0B89E41B-ABE3-4D01-B0A4-8B5256207929}" type="presParOf" srcId="{902D79D7-8FD0-4A21-A706-0AA69781FD86}" destId="{C4C9EAF8-14A0-4DF4-86E1-A7CF0DFA7555}" srcOrd="10" destOrd="0" presId="urn:microsoft.com/office/officeart/2005/8/layout/chevron2"/>
    <dgm:cxn modelId="{1C7F2A27-AC79-4187-9438-763082A1EA9B}" type="presParOf" srcId="{C4C9EAF8-14A0-4DF4-86E1-A7CF0DFA7555}" destId="{6816E570-3227-488A-AE2B-06176B416FB9}" srcOrd="0" destOrd="0" presId="urn:microsoft.com/office/officeart/2005/8/layout/chevron2"/>
    <dgm:cxn modelId="{707002AB-5C63-4615-84F3-E575057C8CC2}" type="presParOf" srcId="{C4C9EAF8-14A0-4DF4-86E1-A7CF0DFA7555}" destId="{753B3112-E6D7-4D25-97C7-DA70D1D1720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7A3C3-298F-4F2C-92F4-1FEB4F2AD6E7}">
      <dsp:nvSpPr>
        <dsp:cNvPr id="0" name=""/>
        <dsp:cNvSpPr/>
      </dsp:nvSpPr>
      <dsp:spPr>
        <a:xfrm rot="5400000">
          <a:off x="-125469" y="126564"/>
          <a:ext cx="836463" cy="58552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endParaRPr lang="en-US" sz="1200" kern="1200" dirty="0"/>
        </a:p>
      </dsp:txBody>
      <dsp:txXfrm rot="-5400000">
        <a:off x="1" y="293856"/>
        <a:ext cx="585524" cy="250939"/>
      </dsp:txXfrm>
    </dsp:sp>
    <dsp:sp modelId="{BAB8BE97-DD53-44FA-BC0D-2F4308E0867A}">
      <dsp:nvSpPr>
        <dsp:cNvPr id="0" name=""/>
        <dsp:cNvSpPr/>
      </dsp:nvSpPr>
      <dsp:spPr>
        <a:xfrm rot="5400000">
          <a:off x="4135711" y="-3507325"/>
          <a:ext cx="543701" cy="764407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PI submits application and supporting materials to the IRB via email</a:t>
          </a:r>
          <a:endParaRPr lang="en-US" sz="1300" kern="1200" dirty="0"/>
        </a:p>
      </dsp:txBody>
      <dsp:txXfrm rot="-5400000">
        <a:off x="585525" y="69402"/>
        <a:ext cx="7617534" cy="490619"/>
      </dsp:txXfrm>
    </dsp:sp>
    <dsp:sp modelId="{C99D5251-09FA-48A8-9145-0B39DD27518C}">
      <dsp:nvSpPr>
        <dsp:cNvPr id="0" name=""/>
        <dsp:cNvSpPr/>
      </dsp:nvSpPr>
      <dsp:spPr>
        <a:xfrm rot="5400000">
          <a:off x="-125469" y="864026"/>
          <a:ext cx="836463" cy="58552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endParaRPr lang="en-US" sz="1200" kern="1200" dirty="0"/>
        </a:p>
      </dsp:txBody>
      <dsp:txXfrm rot="-5400000">
        <a:off x="1" y="1031318"/>
        <a:ext cx="585524" cy="250939"/>
      </dsp:txXfrm>
    </dsp:sp>
    <dsp:sp modelId="{1D6B870F-63B6-4125-A517-DBA418C88DC0}">
      <dsp:nvSpPr>
        <dsp:cNvPr id="0" name=""/>
        <dsp:cNvSpPr/>
      </dsp:nvSpPr>
      <dsp:spPr>
        <a:xfrm rot="5400000">
          <a:off x="4135711" y="-2811630"/>
          <a:ext cx="543701" cy="764407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IRB reviews materials and asks for revisions</a:t>
          </a:r>
          <a:endParaRPr lang="en-US" sz="1300" kern="1200" dirty="0"/>
        </a:p>
      </dsp:txBody>
      <dsp:txXfrm rot="-5400000">
        <a:off x="585525" y="765097"/>
        <a:ext cx="7617534" cy="490619"/>
      </dsp:txXfrm>
    </dsp:sp>
    <dsp:sp modelId="{4FCCC0D9-CF55-447A-97A4-1C1A4160829B}">
      <dsp:nvSpPr>
        <dsp:cNvPr id="0" name=""/>
        <dsp:cNvSpPr/>
      </dsp:nvSpPr>
      <dsp:spPr>
        <a:xfrm rot="5400000">
          <a:off x="-125469" y="1601487"/>
          <a:ext cx="836463" cy="58552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endParaRPr lang="en-US" sz="1200" kern="1200" dirty="0"/>
        </a:p>
      </dsp:txBody>
      <dsp:txXfrm rot="-5400000">
        <a:off x="1" y="1768779"/>
        <a:ext cx="585524" cy="250939"/>
      </dsp:txXfrm>
    </dsp:sp>
    <dsp:sp modelId="{C0858308-49F0-4992-AB14-BD195C066B80}">
      <dsp:nvSpPr>
        <dsp:cNvPr id="0" name=""/>
        <dsp:cNvSpPr/>
      </dsp:nvSpPr>
      <dsp:spPr>
        <a:xfrm rot="5400000">
          <a:off x="4083578" y="-2059526"/>
          <a:ext cx="543701" cy="764407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PI completes revisions and sends revised materials back to IRB</a:t>
          </a:r>
          <a:endParaRPr lang="en-US" sz="1300" kern="1200" dirty="0"/>
        </a:p>
      </dsp:txBody>
      <dsp:txXfrm rot="-5400000">
        <a:off x="533392" y="1517201"/>
        <a:ext cx="7617534" cy="490619"/>
      </dsp:txXfrm>
    </dsp:sp>
    <dsp:sp modelId="{99D70B31-D381-4E62-8792-BABB83C060C4}">
      <dsp:nvSpPr>
        <dsp:cNvPr id="0" name=""/>
        <dsp:cNvSpPr/>
      </dsp:nvSpPr>
      <dsp:spPr>
        <a:xfrm rot="5400000">
          <a:off x="-125469" y="2338949"/>
          <a:ext cx="836463" cy="58552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endParaRPr lang="en-US" sz="1200" kern="1200" dirty="0"/>
        </a:p>
      </dsp:txBody>
      <dsp:txXfrm rot="-5400000">
        <a:off x="1" y="2506241"/>
        <a:ext cx="585524" cy="250939"/>
      </dsp:txXfrm>
    </dsp:sp>
    <dsp:sp modelId="{D54B727A-FB1C-4152-AD1A-8B8EA32C6BAF}">
      <dsp:nvSpPr>
        <dsp:cNvPr id="0" name=""/>
        <dsp:cNvSpPr/>
      </dsp:nvSpPr>
      <dsp:spPr>
        <a:xfrm rot="5400000">
          <a:off x="4135711" y="-1336707"/>
          <a:ext cx="543701" cy="764407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IRB reviews the materials and approves the research or may ask for additional revisions</a:t>
          </a:r>
          <a:endParaRPr lang="en-US" sz="1300" kern="1200" dirty="0"/>
        </a:p>
      </dsp:txBody>
      <dsp:txXfrm rot="-5400000">
        <a:off x="585525" y="2240020"/>
        <a:ext cx="7617534" cy="490619"/>
      </dsp:txXfrm>
    </dsp:sp>
    <dsp:sp modelId="{14011051-330F-4CF4-82FE-CC68D431F169}">
      <dsp:nvSpPr>
        <dsp:cNvPr id="0" name=""/>
        <dsp:cNvSpPr/>
      </dsp:nvSpPr>
      <dsp:spPr>
        <a:xfrm rot="5400000">
          <a:off x="-125469" y="3076411"/>
          <a:ext cx="836463" cy="58552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endParaRPr lang="en-US" sz="1200" kern="1200" dirty="0"/>
        </a:p>
      </dsp:txBody>
      <dsp:txXfrm rot="-5400000">
        <a:off x="1" y="3243703"/>
        <a:ext cx="585524" cy="250939"/>
      </dsp:txXfrm>
    </dsp:sp>
    <dsp:sp modelId="{AEFED594-CDC1-4B71-8E0C-23B810BF4219}">
      <dsp:nvSpPr>
        <dsp:cNvPr id="0" name=""/>
        <dsp:cNvSpPr/>
      </dsp:nvSpPr>
      <dsp:spPr>
        <a:xfrm rot="5400000">
          <a:off x="4135711" y="-599245"/>
          <a:ext cx="543701" cy="764407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If there are more revisions, the PI completes revisions and sends revised materials back to the IRB</a:t>
          </a:r>
          <a:endParaRPr lang="en-US" sz="1300" kern="1200" dirty="0"/>
        </a:p>
      </dsp:txBody>
      <dsp:txXfrm rot="-5400000">
        <a:off x="585525" y="2977482"/>
        <a:ext cx="7617534" cy="490619"/>
      </dsp:txXfrm>
    </dsp:sp>
    <dsp:sp modelId="{6816E570-3227-488A-AE2B-06176B416FB9}">
      <dsp:nvSpPr>
        <dsp:cNvPr id="0" name=""/>
        <dsp:cNvSpPr/>
      </dsp:nvSpPr>
      <dsp:spPr>
        <a:xfrm rot="5400000">
          <a:off x="-125469" y="3813873"/>
          <a:ext cx="836463" cy="58552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endParaRPr lang="en-US" sz="1200" kern="1200" dirty="0"/>
        </a:p>
      </dsp:txBody>
      <dsp:txXfrm rot="-5400000">
        <a:off x="1" y="3981165"/>
        <a:ext cx="585524" cy="250939"/>
      </dsp:txXfrm>
    </dsp:sp>
    <dsp:sp modelId="{753B3112-E6D7-4D25-97C7-DA70D1D17201}">
      <dsp:nvSpPr>
        <dsp:cNvPr id="0" name=""/>
        <dsp:cNvSpPr/>
      </dsp:nvSpPr>
      <dsp:spPr>
        <a:xfrm rot="5400000">
          <a:off x="4135711" y="138216"/>
          <a:ext cx="543701" cy="764407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IRB reviews the materials and approves the research</a:t>
          </a:r>
          <a:endParaRPr lang="en-US" sz="1300" kern="1200" dirty="0"/>
        </a:p>
      </dsp:txBody>
      <dsp:txXfrm rot="-5400000">
        <a:off x="585525" y="3714944"/>
        <a:ext cx="7617534" cy="49061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14659E2-5302-48B1-A9F1-E4AE3699A185}" type="datetimeFigureOut">
              <a:rPr lang="en-US"/>
              <a:pPr>
                <a:defRPr/>
              </a:pPr>
              <a:t>1/31/2018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77E36E7-69BF-41CC-A038-FF2F46112C2B}" type="slidenum">
              <a:rPr lang="en-US"/>
              <a:pPr>
                <a:defRPr/>
              </a:pPr>
              <a:t>‹#›</a:t>
            </a:fld>
            <a:endParaRPr lang="en-US"/>
          </a:p>
        </p:txBody>
      </p:sp>
    </p:spTree>
    <p:extLst>
      <p:ext uri="{BB962C8B-B14F-4D97-AF65-F5344CB8AC3E}">
        <p14:creationId xmlns:p14="http://schemas.microsoft.com/office/powerpoint/2010/main" val="3240828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610D1FB-C1B4-4B65-BF93-B14760D260D9}" type="datetimeFigureOut">
              <a:rPr lang="en-US"/>
              <a:pPr>
                <a:defRPr/>
              </a:pPr>
              <a:t>1/31/2018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7310460-729C-4EEE-BECC-B20D75663BE3}" type="slidenum">
              <a:rPr lang="en-US"/>
              <a:pPr>
                <a:defRPr/>
              </a:pPr>
              <a:t>‹#›</a:t>
            </a:fld>
            <a:endParaRPr lang="en-US"/>
          </a:p>
        </p:txBody>
      </p:sp>
    </p:spTree>
    <p:extLst>
      <p:ext uri="{BB962C8B-B14F-4D97-AF65-F5344CB8AC3E}">
        <p14:creationId xmlns:p14="http://schemas.microsoft.com/office/powerpoint/2010/main" val="17381481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7310460-729C-4EEE-BECC-B20D75663BE3}" type="slidenum">
              <a:rPr lang="en-US" smtClean="0"/>
              <a:pPr>
                <a:defRPr/>
              </a:pPr>
              <a:t>7</a:t>
            </a:fld>
            <a:endParaRPr lang="en-US"/>
          </a:p>
        </p:txBody>
      </p:sp>
    </p:spTree>
    <p:extLst>
      <p:ext uri="{BB962C8B-B14F-4D97-AF65-F5344CB8AC3E}">
        <p14:creationId xmlns:p14="http://schemas.microsoft.com/office/powerpoint/2010/main" val="740371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6E0FC6F5-B6A6-4C88-83AC-7B4A8E14A535}" type="datetimeFigureOut">
              <a:rPr lang="en-US"/>
              <a:pPr>
                <a:defRPr/>
              </a:pPr>
              <a:t>1/31/2018</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061BD2FC-795A-4C5F-BE68-A1E16159769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A0D4708-F8EA-40BC-85D1-4695D8B00B7C}" type="datetimeFigureOut">
              <a:rPr lang="en-US"/>
              <a:pPr>
                <a:defRPr/>
              </a:pPr>
              <a:t>1/31/2018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98F6342-8D0B-4AF3-BC61-0F7F848B48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4428DAC-7343-44B6-BAEB-DB163EBF3701}" type="datetimeFigureOut">
              <a:rPr lang="en-US"/>
              <a:pPr>
                <a:defRPr/>
              </a:pPr>
              <a:t>1/31/2018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D2B674C-B186-47EA-8558-FAB9AE03B00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4F27019E-82BE-417E-B904-9B2049E1BFF2}" type="datetimeFigureOut">
              <a:rPr lang="en-US"/>
              <a:pPr>
                <a:defRPr/>
              </a:pPr>
              <a:t>1/31/2018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7FEA45B-F61D-43CB-AE72-5B235950A6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8BF59DAF-A8EE-4B25-8A9C-8BFE26ADF887}" type="datetimeFigureOut">
              <a:rPr lang="en-US"/>
              <a:pPr>
                <a:defRPr/>
              </a:pPr>
              <a:t>1/31/2018</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58D44817-F361-46BB-9700-6998975BB1A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1A9D6384-684E-4FB1-A08C-EE22BCCC96F5}" type="datetimeFigureOut">
              <a:rPr lang="en-US"/>
              <a:pPr>
                <a:defRPr/>
              </a:pPr>
              <a:t>1/31/2018</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7CAF4BB-D5B6-40C0-A302-26D165894AE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B298AA5D-1AD2-4097-A3CA-E136DFB387F6}" type="datetimeFigureOut">
              <a:rPr lang="en-US"/>
              <a:pPr>
                <a:defRPr/>
              </a:pPr>
              <a:t>1/31/2018</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61B7A900-4489-4BB6-8F4E-107BF412B9F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4EAFF46D-08C3-4713-87CA-93F9182B2193}" type="datetimeFigureOut">
              <a:rPr lang="en-US"/>
              <a:pPr>
                <a:defRPr/>
              </a:pPr>
              <a:t>1/31/2018</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C5A14BE7-34CE-46A5-8147-1C985CC878A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10B6572-1FD1-49A4-BD9C-7047D4A6DA3B}" type="datetimeFigureOut">
              <a:rPr lang="en-US"/>
              <a:pPr>
                <a:defRPr/>
              </a:pPr>
              <a:t>1/31/2018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D09859F-C43B-41B1-B789-3537EA68712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015890B-2E7A-4598-98C9-10831E90F538}" type="datetimeFigureOut">
              <a:rPr lang="en-US"/>
              <a:pPr>
                <a:defRPr/>
              </a:pPr>
              <a:t>1/31/2018</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A190E9A-5755-442F-9F47-EC4DBE5B63F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CB137372-41E6-444F-ACEF-0E9537CAEBF3}" type="datetimeFigureOut">
              <a:rPr lang="en-US"/>
              <a:pPr>
                <a:defRPr/>
              </a:pPr>
              <a:t>1/31/2018</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6CB353E5-08B7-4895-92C5-6587A50D5C0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F7ABFD2A-7BB2-4058-92B5-ABAE75DB6800}" type="datetimeFigureOut">
              <a:rPr lang="en-US"/>
              <a:pPr>
                <a:defRPr/>
              </a:pPr>
              <a:t>1/31/2018</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8F316C85-0CC8-4422-88FF-D8182A0022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6" r:id="rId2"/>
    <p:sldLayoutId id="2147483698" r:id="rId3"/>
    <p:sldLayoutId id="2147483699" r:id="rId4"/>
    <p:sldLayoutId id="2147483700" r:id="rId5"/>
    <p:sldLayoutId id="2147483701" r:id="rId6"/>
    <p:sldLayoutId id="2147483695" r:id="rId7"/>
    <p:sldLayoutId id="2147483702" r:id="rId8"/>
    <p:sldLayoutId id="2147483703" r:id="rId9"/>
    <p:sldLayoutId id="2147483694" r:id="rId10"/>
    <p:sldLayoutId id="2147483693"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ORP@depaul.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dalfaro@depaul.edu" TargetMode="External"/><Relationship Id="rId2" Type="http://schemas.openxmlformats.org/officeDocument/2006/relationships/hyperlink" Target="mailto:sloesspe@depaul.edu" TargetMode="External"/><Relationship Id="rId1" Type="http://schemas.openxmlformats.org/officeDocument/2006/relationships/slideLayout" Target="../slideLayouts/slideLayout2.xml"/><Relationship Id="rId6" Type="http://schemas.openxmlformats.org/officeDocument/2006/relationships/hyperlink" Target="https://offices.depaul.edu/ors/research-protections/irb/Pages/default.aspx" TargetMode="External"/><Relationship Id="rId5" Type="http://schemas.openxmlformats.org/officeDocument/2006/relationships/hyperlink" Target="mailto:ORP@depaul.edu" TargetMode="External"/><Relationship Id="rId4" Type="http://schemas.openxmlformats.org/officeDocument/2006/relationships/hyperlink" Target="mailto:jbloom@depaul.edu"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hyperlink" Target="http://www.hhs.gov/ohrp/policy/checklists/decisioncharts.html" TargetMode="External"/><Relationship Id="rId2" Type="http://schemas.openxmlformats.org/officeDocument/2006/relationships/hyperlink" Target="https://offices.depaul.edu/ors/research-protections/irb/Pages/default.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057399"/>
          </a:xfrm>
        </p:spPr>
        <p:txBody>
          <a:bodyPr>
            <a:normAutofit/>
          </a:bodyPr>
          <a:lstStyle/>
          <a:p>
            <a:pPr algn="ctr" fontAlgn="auto">
              <a:spcAft>
                <a:spcPts val="0"/>
              </a:spcAft>
              <a:defRPr/>
            </a:pPr>
            <a:r>
              <a:rPr lang="en-US" sz="4000" dirty="0" smtClean="0"/>
              <a:t>Human Subjects Research: The DePaul IRB Process and Protocol Preparation Guidance</a:t>
            </a:r>
            <a:endParaRPr lang="en-US" sz="4000" dirty="0"/>
          </a:p>
        </p:txBody>
      </p:sp>
      <p:sp>
        <p:nvSpPr>
          <p:cNvPr id="3" name="Subtitle 2"/>
          <p:cNvSpPr>
            <a:spLocks noGrp="1"/>
          </p:cNvSpPr>
          <p:nvPr>
            <p:ph type="subTitle" idx="1"/>
          </p:nvPr>
        </p:nvSpPr>
        <p:spPr>
          <a:xfrm>
            <a:off x="685800" y="2819400"/>
            <a:ext cx="7772400" cy="2286000"/>
          </a:xfrm>
        </p:spPr>
        <p:txBody>
          <a:bodyPr>
            <a:normAutofit fontScale="92500" lnSpcReduction="20000"/>
          </a:bodyPr>
          <a:lstStyle/>
          <a:p>
            <a:pPr marR="0" algn="ctr">
              <a:lnSpc>
                <a:spcPct val="80000"/>
              </a:lnSpc>
            </a:pPr>
            <a:endParaRPr lang="en-US" sz="2500" dirty="0" smtClean="0"/>
          </a:p>
          <a:p>
            <a:pPr marR="0" algn="ctr">
              <a:lnSpc>
                <a:spcPct val="80000"/>
              </a:lnSpc>
            </a:pPr>
            <a:r>
              <a:rPr lang="en-US" sz="2500" dirty="0" smtClean="0"/>
              <a:t>Susan Loess-Perez, MS, CIP, CCRC</a:t>
            </a:r>
          </a:p>
          <a:p>
            <a:pPr marR="0" algn="ctr">
              <a:lnSpc>
                <a:spcPct val="80000"/>
              </a:lnSpc>
            </a:pPr>
            <a:r>
              <a:rPr lang="en-US" sz="2500" dirty="0" smtClean="0"/>
              <a:t>Director of Research Compliance</a:t>
            </a:r>
          </a:p>
          <a:p>
            <a:pPr marR="0" algn="ctr">
              <a:lnSpc>
                <a:spcPct val="80000"/>
              </a:lnSpc>
            </a:pPr>
            <a:r>
              <a:rPr lang="en-US" sz="2500" dirty="0" smtClean="0"/>
              <a:t>Office of Research Services</a:t>
            </a:r>
          </a:p>
          <a:p>
            <a:pPr marR="0" algn="ctr">
              <a:lnSpc>
                <a:spcPct val="80000"/>
              </a:lnSpc>
            </a:pPr>
            <a:endParaRPr lang="en-US" sz="2500" dirty="0" smtClean="0"/>
          </a:p>
          <a:p>
            <a:pPr marR="0" algn="ctr">
              <a:lnSpc>
                <a:spcPct val="120000"/>
              </a:lnSpc>
            </a:pPr>
            <a:r>
              <a:rPr lang="en-US" sz="2400" dirty="0"/>
              <a:t>Thesis and Dissertation Writing Conference </a:t>
            </a:r>
            <a:endParaRPr lang="en-US" sz="2400" dirty="0" smtClean="0"/>
          </a:p>
          <a:p>
            <a:pPr marR="0" algn="ctr">
              <a:lnSpc>
                <a:spcPct val="120000"/>
              </a:lnSpc>
            </a:pPr>
            <a:r>
              <a:rPr lang="en-US" sz="2500" dirty="0" smtClean="0"/>
              <a:t>February 3, 2018</a:t>
            </a:r>
            <a:endParaRPr lang="en-US" sz="2500" dirty="0" smtClean="0"/>
          </a:p>
          <a:p>
            <a:pPr marR="0" algn="l">
              <a:lnSpc>
                <a:spcPct val="80000"/>
              </a:lnSpc>
            </a:pPr>
            <a:endParaRPr lang="en-US" sz="25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533400" indent="-533400" fontAlgn="auto">
              <a:spcBef>
                <a:spcPct val="20000"/>
              </a:spcBef>
              <a:spcAft>
                <a:spcPts val="0"/>
              </a:spcAft>
              <a:buClr>
                <a:schemeClr val="folHlink"/>
              </a:buClr>
              <a:buSzPct val="90000"/>
              <a:buFont typeface="Wingdings" pitchFamily="2" charset="2"/>
              <a:buChar char="n"/>
              <a:defRPr/>
            </a:pPr>
            <a:r>
              <a:rPr lang="en-US" sz="2400" dirty="0" smtClean="0"/>
              <a:t>Projects that do not involve “research” and/or “human subjects”</a:t>
            </a:r>
          </a:p>
          <a:p>
            <a:pPr marL="933450" lvl="1" indent="-533400" fontAlgn="auto">
              <a:spcBef>
                <a:spcPct val="20000"/>
              </a:spcBef>
              <a:spcAft>
                <a:spcPts val="0"/>
              </a:spcAft>
              <a:buSzPct val="75000"/>
              <a:buFont typeface="Wingdings" pitchFamily="2" charset="2"/>
              <a:buChar char="n"/>
              <a:defRPr/>
            </a:pPr>
            <a:r>
              <a:rPr lang="en-US" sz="2200" dirty="0" smtClean="0"/>
              <a:t>Non-</a:t>
            </a:r>
            <a:r>
              <a:rPr lang="en-US" sz="2200" dirty="0" err="1" smtClean="0"/>
              <a:t>generalizable</a:t>
            </a:r>
            <a:r>
              <a:rPr lang="en-US" sz="2200" dirty="0" smtClean="0"/>
              <a:t> survey/interview research, such as:</a:t>
            </a:r>
          </a:p>
          <a:p>
            <a:pPr marL="1352550" lvl="2" indent="-495300" fontAlgn="auto">
              <a:spcBef>
                <a:spcPct val="20000"/>
              </a:spcBef>
              <a:spcAft>
                <a:spcPts val="0"/>
              </a:spcAft>
              <a:buClr>
                <a:schemeClr val="folHlink"/>
              </a:buClr>
              <a:buSzPct val="55000"/>
              <a:buFont typeface="Wingdings" pitchFamily="2" charset="2"/>
              <a:buChar char="n"/>
              <a:defRPr/>
            </a:pPr>
            <a:r>
              <a:rPr lang="en-US" dirty="0" smtClean="0"/>
              <a:t>Surveys/interviews for internal program evaluation</a:t>
            </a:r>
          </a:p>
          <a:p>
            <a:pPr marL="1352550" lvl="2" indent="-495300" fontAlgn="auto">
              <a:spcBef>
                <a:spcPct val="20000"/>
              </a:spcBef>
              <a:spcAft>
                <a:spcPts val="0"/>
              </a:spcAft>
              <a:buClr>
                <a:schemeClr val="folHlink"/>
              </a:buClr>
              <a:buSzPct val="55000"/>
              <a:buFont typeface="Wingdings" pitchFamily="2" charset="2"/>
              <a:buChar char="n"/>
              <a:defRPr/>
            </a:pPr>
            <a:r>
              <a:rPr lang="en-US" dirty="0" smtClean="0"/>
              <a:t>Surveys/interviews conducted by students for a class project &amp; that will not be used outside of the class</a:t>
            </a:r>
          </a:p>
          <a:p>
            <a:pPr marL="1352550" lvl="2" indent="-495300" fontAlgn="auto">
              <a:spcBef>
                <a:spcPct val="20000"/>
              </a:spcBef>
              <a:spcAft>
                <a:spcPts val="0"/>
              </a:spcAft>
              <a:buClr>
                <a:schemeClr val="folHlink"/>
              </a:buClr>
              <a:buSzPct val="55000"/>
              <a:buFont typeface="Wingdings" pitchFamily="2" charset="2"/>
              <a:buChar char="n"/>
              <a:defRPr/>
            </a:pPr>
            <a:r>
              <a:rPr lang="en-US" dirty="0" smtClean="0"/>
              <a:t>Journalism interviews</a:t>
            </a:r>
          </a:p>
          <a:p>
            <a:pPr marL="1352550" lvl="2" indent="-495300" fontAlgn="auto">
              <a:spcBef>
                <a:spcPct val="20000"/>
              </a:spcBef>
              <a:spcAft>
                <a:spcPts val="0"/>
              </a:spcAft>
              <a:buClr>
                <a:schemeClr val="folHlink"/>
              </a:buClr>
              <a:buSzPct val="55000"/>
              <a:buFont typeface="Wingdings" pitchFamily="2" charset="2"/>
              <a:buChar char="n"/>
              <a:defRPr/>
            </a:pPr>
            <a:r>
              <a:rPr lang="en-US" dirty="0" smtClean="0"/>
              <a:t>Most Oral history projects</a:t>
            </a:r>
            <a:endParaRPr lang="en-US" sz="2400" dirty="0" smtClean="0"/>
          </a:p>
          <a:p>
            <a:pPr marL="933450" lvl="1" indent="-533400" fontAlgn="auto">
              <a:spcBef>
                <a:spcPct val="20000"/>
              </a:spcBef>
              <a:spcAft>
                <a:spcPts val="0"/>
              </a:spcAft>
              <a:buSzPct val="75000"/>
              <a:buFont typeface="Wingdings" pitchFamily="2" charset="2"/>
              <a:buChar char="n"/>
              <a:defRPr/>
            </a:pPr>
            <a:r>
              <a:rPr lang="en-US" sz="2200" dirty="0" smtClean="0"/>
              <a:t>Research utilizing information about deceased persons</a:t>
            </a:r>
          </a:p>
          <a:p>
            <a:pPr marL="933450" lvl="1" indent="-533400" fontAlgn="auto">
              <a:spcBef>
                <a:spcPct val="20000"/>
              </a:spcBef>
              <a:spcAft>
                <a:spcPts val="0"/>
              </a:spcAft>
              <a:buSzPct val="75000"/>
              <a:buFont typeface="Wingdings" pitchFamily="2" charset="2"/>
              <a:buChar char="n"/>
              <a:defRPr/>
            </a:pPr>
            <a:r>
              <a:rPr lang="en-US" sz="2200" dirty="0" smtClean="0"/>
              <a:t>Research using archival or currently existing data, when:</a:t>
            </a:r>
          </a:p>
          <a:p>
            <a:pPr marL="1352550" lvl="2" indent="-495300" fontAlgn="auto">
              <a:spcBef>
                <a:spcPct val="20000"/>
              </a:spcBef>
              <a:spcAft>
                <a:spcPts val="0"/>
              </a:spcAft>
              <a:buClr>
                <a:schemeClr val="folHlink"/>
              </a:buClr>
              <a:buSzPct val="55000"/>
              <a:buFont typeface="Wingdings" pitchFamily="2" charset="2"/>
              <a:buChar char="n"/>
              <a:defRPr/>
            </a:pPr>
            <a:r>
              <a:rPr lang="en-US" dirty="0" smtClean="0"/>
              <a:t>Data accessed or used by the researcher are permanently de-identified or coded</a:t>
            </a:r>
            <a:r>
              <a:rPr lang="en-US" sz="2300" dirty="0" smtClean="0"/>
              <a:t> </a:t>
            </a:r>
            <a:r>
              <a:rPr lang="en-US" dirty="0" smtClean="0"/>
              <a:t>and the PI will not have the key to link the data to the person</a:t>
            </a:r>
          </a:p>
          <a:p>
            <a:pPr marL="1352550" lvl="2" indent="-495300" fontAlgn="auto">
              <a:spcBef>
                <a:spcPct val="20000"/>
              </a:spcBef>
              <a:spcAft>
                <a:spcPts val="0"/>
              </a:spcAft>
              <a:buClr>
                <a:schemeClr val="folHlink"/>
              </a:buClr>
              <a:buSzPct val="55000"/>
              <a:buFont typeface="Wingdings" pitchFamily="2" charset="2"/>
              <a:buChar char="n"/>
              <a:defRPr/>
            </a:pPr>
            <a:endParaRPr lang="en-US" dirty="0" smtClean="0"/>
          </a:p>
          <a:p>
            <a:pPr marL="858837" indent="-495300" fontAlgn="auto">
              <a:spcBef>
                <a:spcPct val="20000"/>
              </a:spcBef>
              <a:spcAft>
                <a:spcPts val="0"/>
              </a:spcAft>
              <a:buClr>
                <a:schemeClr val="folHlink"/>
              </a:buClr>
              <a:buSzPct val="55000"/>
              <a:buFont typeface="Wingdings" pitchFamily="2" charset="2"/>
              <a:buChar char="n"/>
              <a:defRPr/>
            </a:pPr>
            <a:endParaRPr lang="en-US" dirty="0" smtClean="0"/>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What research is non-reviewable?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1"/>
          <p:cNvSpPr>
            <a:spLocks noGrp="1"/>
          </p:cNvSpPr>
          <p:nvPr>
            <p:ph idx="1"/>
          </p:nvPr>
        </p:nvSpPr>
        <p:spPr>
          <a:xfrm>
            <a:off x="457200" y="1295400"/>
            <a:ext cx="8229600" cy="5257800"/>
          </a:xfrm>
        </p:spPr>
        <p:txBody>
          <a:bodyPr/>
          <a:lstStyle/>
          <a:p>
            <a:r>
              <a:rPr lang="en-US" sz="3200" dirty="0" smtClean="0"/>
              <a:t>Submit information to the Office of Research Services, Research Protections at </a:t>
            </a:r>
            <a:r>
              <a:rPr lang="en-US" sz="3200" dirty="0" smtClean="0">
                <a:hlinkClick r:id="rId2"/>
              </a:rPr>
              <a:t>ORP@depaul.edu</a:t>
            </a:r>
            <a:r>
              <a:rPr lang="en-US" sz="3200" dirty="0" smtClean="0"/>
              <a:t> </a:t>
            </a:r>
          </a:p>
          <a:p>
            <a:pPr lvl="1"/>
            <a:r>
              <a:rPr lang="en-US" sz="2800" dirty="0" smtClean="0"/>
              <a:t>Receive a letter with Non-Reviewable Determination</a:t>
            </a:r>
          </a:p>
          <a:p>
            <a:endParaRPr lang="en-US" sz="3200" dirty="0" smtClean="0"/>
          </a:p>
          <a:p>
            <a:r>
              <a:rPr lang="en-US" sz="3200" dirty="0" smtClean="0"/>
              <a:t>Why might you want this?</a:t>
            </a:r>
          </a:p>
          <a:p>
            <a:pPr lvl="1"/>
            <a:r>
              <a:rPr lang="en-US" sz="2800" dirty="0" smtClean="0"/>
              <a:t>Funding agency</a:t>
            </a:r>
          </a:p>
          <a:p>
            <a:pPr lvl="1"/>
            <a:r>
              <a:rPr lang="en-US" sz="2800" dirty="0" smtClean="0"/>
              <a:t>Journal publication</a:t>
            </a:r>
          </a:p>
          <a:p>
            <a:pPr lvl="1"/>
            <a:r>
              <a:rPr lang="en-US" sz="2800" dirty="0" smtClean="0"/>
              <a:t>Personal records</a:t>
            </a:r>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Non-Reviewable Determination Process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fontAlgn="auto">
              <a:lnSpc>
                <a:spcPct val="90000"/>
              </a:lnSpc>
              <a:spcAft>
                <a:spcPts val="0"/>
              </a:spcAft>
              <a:buFont typeface="Wingdings 3"/>
              <a:buChar char=""/>
              <a:defRPr/>
            </a:pPr>
            <a:r>
              <a:rPr lang="en-US" sz="3600" dirty="0" smtClean="0">
                <a:latin typeface="Times New Roman" pitchFamily="18" charset="0"/>
                <a:cs typeface="Times New Roman" pitchFamily="18" charset="0"/>
              </a:rPr>
              <a:t>Little or no risk (benign risk)</a:t>
            </a:r>
          </a:p>
          <a:p>
            <a:pPr marL="365760" indent="-256032" fontAlgn="auto">
              <a:lnSpc>
                <a:spcPct val="90000"/>
              </a:lnSpc>
              <a:spcAft>
                <a:spcPts val="0"/>
              </a:spcAft>
              <a:buFont typeface="Wingdings 3"/>
              <a:buChar char=""/>
              <a:defRPr/>
            </a:pPr>
            <a:r>
              <a:rPr lang="en-US" sz="3600" dirty="0" smtClean="0">
                <a:latin typeface="Times New Roman" pitchFamily="18" charset="0"/>
                <a:cs typeface="Times New Roman" pitchFamily="18" charset="0"/>
              </a:rPr>
              <a:t>Must fall within one or more of the exemption categories (6)</a:t>
            </a:r>
          </a:p>
          <a:p>
            <a:pPr marL="365760" indent="-256032" fontAlgn="auto">
              <a:lnSpc>
                <a:spcPct val="90000"/>
              </a:lnSpc>
              <a:spcAft>
                <a:spcPts val="0"/>
              </a:spcAft>
              <a:buFont typeface="Wingdings 3"/>
              <a:buChar char=""/>
              <a:defRPr/>
            </a:pPr>
            <a:r>
              <a:rPr lang="en-US" sz="3600" dirty="0" smtClean="0">
                <a:latin typeface="Times New Roman" pitchFamily="18" charset="0"/>
                <a:cs typeface="Times New Roman" pitchFamily="18" charset="0"/>
              </a:rPr>
              <a:t>Cannot involve prisoners</a:t>
            </a:r>
          </a:p>
          <a:p>
            <a:pPr marL="365760" indent="-256032" fontAlgn="auto">
              <a:lnSpc>
                <a:spcPct val="90000"/>
              </a:lnSpc>
              <a:spcAft>
                <a:spcPts val="0"/>
              </a:spcAft>
              <a:buFont typeface="Wingdings 3"/>
              <a:buChar char=""/>
              <a:defRPr/>
            </a:pPr>
            <a:r>
              <a:rPr lang="en-US" sz="3600" dirty="0" smtClean="0">
                <a:latin typeface="Times New Roman" pitchFamily="18" charset="0"/>
                <a:cs typeface="Times New Roman" pitchFamily="18" charset="0"/>
              </a:rPr>
              <a:t>Cannot involve survey or interview research with children or observation of children when the investigator takes part in the activity being observed</a:t>
            </a:r>
          </a:p>
          <a:p>
            <a:pPr marL="365760" indent="-256032" fontAlgn="auto">
              <a:lnSpc>
                <a:spcPct val="90000"/>
              </a:lnSpc>
              <a:spcAft>
                <a:spcPts val="0"/>
              </a:spcAft>
              <a:buFont typeface="Wingdings 3"/>
              <a:buChar char=""/>
              <a:defRPr/>
            </a:pPr>
            <a:r>
              <a:rPr lang="en-US" sz="3600" dirty="0" smtClean="0">
                <a:latin typeface="Times New Roman" pitchFamily="18" charset="0"/>
                <a:cs typeface="Times New Roman" pitchFamily="18" charset="0"/>
              </a:rPr>
              <a:t>Must be someone with institutional authority that makes the exemption determination</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Exemption Determinations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pPr>
            <a:r>
              <a:rPr lang="en-US" sz="4400" dirty="0" smtClean="0"/>
              <a:t>In-depth IRB review</a:t>
            </a:r>
          </a:p>
          <a:p>
            <a:pPr lvl="1">
              <a:lnSpc>
                <a:spcPct val="90000"/>
              </a:lnSpc>
            </a:pPr>
            <a:r>
              <a:rPr lang="en-US" sz="3600" dirty="0" smtClean="0"/>
              <a:t>May be reviewed administratively</a:t>
            </a:r>
          </a:p>
          <a:p>
            <a:pPr>
              <a:lnSpc>
                <a:spcPct val="90000"/>
              </a:lnSpc>
            </a:pPr>
            <a:r>
              <a:rPr lang="en-US" sz="4400" dirty="0" smtClean="0"/>
              <a:t>Informed consent with all elements of consent</a:t>
            </a:r>
          </a:p>
          <a:p>
            <a:pPr lvl="1">
              <a:lnSpc>
                <a:spcPct val="90000"/>
              </a:lnSpc>
            </a:pPr>
            <a:r>
              <a:rPr lang="en-US" sz="3600" dirty="0" smtClean="0"/>
              <a:t>DePaul requires an information sheet or process</a:t>
            </a:r>
          </a:p>
          <a:p>
            <a:pPr>
              <a:lnSpc>
                <a:spcPct val="90000"/>
              </a:lnSpc>
            </a:pPr>
            <a:r>
              <a:rPr lang="en-US" sz="4400" dirty="0" smtClean="0"/>
              <a:t>Continuing Review</a:t>
            </a:r>
          </a:p>
          <a:p>
            <a:pPr>
              <a:lnSpc>
                <a:spcPct val="90000"/>
              </a:lnSpc>
            </a:pPr>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Exempt from What?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1"/>
          <p:cNvSpPr>
            <a:spLocks noGrp="1"/>
          </p:cNvSpPr>
          <p:nvPr>
            <p:ph idx="1"/>
          </p:nvPr>
        </p:nvSpPr>
        <p:spPr>
          <a:xfrm>
            <a:off x="228600" y="1524000"/>
            <a:ext cx="8686800" cy="4800600"/>
          </a:xfrm>
        </p:spPr>
        <p:txBody>
          <a:bodyPr/>
          <a:lstStyle/>
          <a:p>
            <a:pPr marL="876300" lvl="1" indent="-419100">
              <a:buClr>
                <a:schemeClr val="tx1"/>
              </a:buClr>
              <a:buFont typeface="Wingdings" pitchFamily="2" charset="2"/>
              <a:buAutoNum type="arabicPeriod"/>
            </a:pPr>
            <a:r>
              <a:rPr lang="en-US" sz="2000" dirty="0" smtClean="0"/>
              <a:t>Research conducted in established or commonly accepted educational setting, involving </a:t>
            </a:r>
            <a:r>
              <a:rPr lang="en-US" sz="2000" b="1" u="sng" dirty="0" smtClean="0"/>
              <a:t>normal educational practices</a:t>
            </a:r>
            <a:r>
              <a:rPr lang="en-US" sz="2000" dirty="0" smtClean="0"/>
              <a:t>, such as research on regular and special education instructional strategies or research on the effectiveness of or the comparison among instructional techniques, curricula, or classroom management methods.</a:t>
            </a:r>
          </a:p>
          <a:p>
            <a:pPr marL="876300" lvl="1" indent="-419100">
              <a:buClr>
                <a:schemeClr val="tx1"/>
              </a:buClr>
              <a:buFont typeface="Wingdings" pitchFamily="2" charset="2"/>
              <a:buAutoNum type="arabicPeriod"/>
            </a:pPr>
            <a:r>
              <a:rPr lang="en-US" sz="2000" dirty="0" smtClean="0"/>
              <a:t>Research involving the use of educational tests, survey procedures, interview procedures, or observation of public behavior </a:t>
            </a:r>
            <a:r>
              <a:rPr lang="en-US" sz="2000" b="1" u="sng" dirty="0" smtClean="0"/>
              <a:t>unless </a:t>
            </a:r>
            <a:r>
              <a:rPr lang="en-US" sz="2000" dirty="0" smtClean="0"/>
              <a:t> information obtained is recorded in such a manner that human subjects can be identified, directly or through identifiers linked to the subjects;</a:t>
            </a:r>
            <a:r>
              <a:rPr lang="en-US" sz="2000" u="sng" dirty="0" smtClean="0"/>
              <a:t> and </a:t>
            </a:r>
            <a:r>
              <a:rPr lang="en-US" sz="2000" dirty="0" smtClean="0"/>
              <a:t>any disclosure of the human subjects’ responses outside of the research could reasonably place the subjects at risk of criminal or civil liability or be damaging to the subjects’ financial standing, employability, or reputation.</a:t>
            </a:r>
          </a:p>
        </p:txBody>
      </p:sp>
      <p:sp>
        <p:nvSpPr>
          <p:cNvPr id="3" name="Title 2"/>
          <p:cNvSpPr>
            <a:spLocks noGrp="1"/>
          </p:cNvSpPr>
          <p:nvPr>
            <p:ph type="title"/>
          </p:nvPr>
        </p:nvSpPr>
        <p:spPr/>
        <p:txBody>
          <a:bodyPr>
            <a:normAutofit fontScale="90000"/>
          </a:bodyPr>
          <a:lstStyle/>
          <a:p>
            <a:pPr fontAlgn="auto">
              <a:spcAft>
                <a:spcPts val="0"/>
              </a:spcAft>
              <a:defRPr/>
            </a:pPr>
            <a:r>
              <a:rPr lang="en-US" sz="4400" dirty="0" smtClean="0"/>
              <a:t>Exempt categories</a:t>
            </a:r>
            <a:br>
              <a:rPr lang="en-US" sz="4400"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534400" cy="4787900"/>
          </a:xfrm>
        </p:spPr>
        <p:txBody>
          <a:bodyPr/>
          <a:lstStyle/>
          <a:p>
            <a:pPr marL="914400" lvl="1" indent="-457200">
              <a:buClr>
                <a:schemeClr val="tx1"/>
              </a:buClr>
              <a:buNone/>
            </a:pPr>
            <a:r>
              <a:rPr lang="en-US" sz="2000" dirty="0" smtClean="0"/>
              <a:t>3.   Research as per category 2 that is not exempt under category 2, if the human subjects are elected or appointed public officials or candidates for public office…</a:t>
            </a:r>
          </a:p>
          <a:p>
            <a:pPr marL="914400" lvl="1" indent="-457200">
              <a:buClr>
                <a:schemeClr val="tx1"/>
              </a:buClr>
              <a:buAutoNum type="arabicPeriod" startAt="4"/>
            </a:pPr>
            <a:r>
              <a:rPr lang="en-US" sz="2000" dirty="0" smtClean="0"/>
              <a:t>Research involving the collection or study of existing data, documents, records, pathological specimens, or diagnostic specimens, if the sources are publicly available </a:t>
            </a:r>
            <a:r>
              <a:rPr lang="en-US" sz="2000" u="sng" dirty="0" smtClean="0"/>
              <a:t>or</a:t>
            </a:r>
            <a:r>
              <a:rPr lang="en-US" sz="2000" dirty="0" smtClean="0"/>
              <a:t> if the information is recorded by the investigator so that the subjects cannot be identified, directly or through identifiers linked to the subjects.</a:t>
            </a:r>
          </a:p>
          <a:p>
            <a:pPr marL="914400" lvl="1" indent="-457200">
              <a:buClr>
                <a:schemeClr val="tx1"/>
              </a:buClr>
              <a:buAutoNum type="arabicPeriod" startAt="4"/>
            </a:pPr>
            <a:r>
              <a:rPr lang="en-US" sz="2000" dirty="0" smtClean="0"/>
              <a:t>Research and demonstration projects, which are designed to study, evaluate, or examine public benefit or service programs…</a:t>
            </a:r>
          </a:p>
          <a:p>
            <a:pPr marL="914400" lvl="1" indent="-457200">
              <a:buClr>
                <a:schemeClr val="tx1"/>
              </a:buClr>
              <a:buAutoNum type="arabicPeriod" startAt="4"/>
            </a:pPr>
            <a:r>
              <a:rPr lang="en-US" sz="2000" dirty="0" smtClean="0"/>
              <a:t>Taste and food quality evaluation and consumer acceptance studies…</a:t>
            </a:r>
          </a:p>
          <a:p>
            <a:endParaRPr lang="en-US" dirty="0" smtClean="0"/>
          </a:p>
          <a:p>
            <a:endParaRPr lang="en-US" dirty="0"/>
          </a:p>
        </p:txBody>
      </p:sp>
      <p:sp>
        <p:nvSpPr>
          <p:cNvPr id="3" name="Title 2"/>
          <p:cNvSpPr>
            <a:spLocks noGrp="1"/>
          </p:cNvSpPr>
          <p:nvPr>
            <p:ph type="title"/>
          </p:nvPr>
        </p:nvSpPr>
        <p:spPr/>
        <p:txBody>
          <a:bodyPr/>
          <a:lstStyle/>
          <a:p>
            <a:r>
              <a:rPr lang="en-US" dirty="0" smtClean="0"/>
              <a:t>Exempt Categories (cont.)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365760" indent="-256032" fontAlgn="auto">
              <a:spcAft>
                <a:spcPts val="0"/>
              </a:spcAft>
              <a:buFont typeface="Wingdings 3"/>
              <a:buChar char=""/>
              <a:defRPr/>
            </a:pPr>
            <a:r>
              <a:rPr lang="en-US" sz="4000" dirty="0" smtClean="0">
                <a:latin typeface="Times New Roman" pitchFamily="18" charset="0"/>
                <a:cs typeface="Times New Roman" pitchFamily="18" charset="0"/>
              </a:rPr>
              <a:t>Initial Review</a:t>
            </a:r>
          </a:p>
          <a:p>
            <a:pPr marL="621792" lvl="1" fontAlgn="auto">
              <a:spcBef>
                <a:spcPts val="324"/>
              </a:spcBef>
              <a:spcAft>
                <a:spcPts val="0"/>
              </a:spcAft>
              <a:buFont typeface="Verdana"/>
              <a:buChar char="◦"/>
              <a:defRPr/>
            </a:pPr>
            <a:r>
              <a:rPr lang="en-US" sz="3600" dirty="0" smtClean="0">
                <a:latin typeface="Times New Roman" pitchFamily="18" charset="0"/>
                <a:cs typeface="Times New Roman" pitchFamily="18" charset="0"/>
              </a:rPr>
              <a:t>Does not mean fast review </a:t>
            </a:r>
          </a:p>
          <a:p>
            <a:pPr marL="621792" lvl="1" fontAlgn="auto">
              <a:spcBef>
                <a:spcPts val="324"/>
              </a:spcBef>
              <a:spcAft>
                <a:spcPts val="0"/>
              </a:spcAft>
              <a:buFont typeface="Verdana"/>
              <a:buChar char="◦"/>
              <a:defRPr/>
            </a:pPr>
            <a:r>
              <a:rPr lang="en-US" sz="3600" dirty="0" smtClean="0">
                <a:latin typeface="Times New Roman" pitchFamily="18" charset="0"/>
                <a:cs typeface="Times New Roman" pitchFamily="18" charset="0"/>
              </a:rPr>
              <a:t>Minimal risk-i.e. probability and magnitude…not greater than daily life …or routine examinations</a:t>
            </a:r>
          </a:p>
          <a:p>
            <a:pPr marL="621792" lvl="1" fontAlgn="auto">
              <a:spcBef>
                <a:spcPts val="324"/>
              </a:spcBef>
              <a:spcAft>
                <a:spcPts val="0"/>
              </a:spcAft>
              <a:buFont typeface="Verdana"/>
              <a:buChar char="◦"/>
              <a:defRPr/>
            </a:pPr>
            <a:r>
              <a:rPr lang="en-US" sz="3600" dirty="0" smtClean="0">
                <a:latin typeface="Times New Roman" pitchFamily="18" charset="0"/>
                <a:cs typeface="Times New Roman" pitchFamily="18" charset="0"/>
              </a:rPr>
              <a:t>Reviewed by one or more IRB members</a:t>
            </a:r>
          </a:p>
          <a:p>
            <a:pPr marL="621792" lvl="1" fontAlgn="auto">
              <a:spcBef>
                <a:spcPts val="324"/>
              </a:spcBef>
              <a:spcAft>
                <a:spcPts val="0"/>
              </a:spcAft>
              <a:buFont typeface="Verdana"/>
              <a:buChar char="◦"/>
              <a:defRPr/>
            </a:pPr>
            <a:r>
              <a:rPr lang="en-US" sz="3600" dirty="0" smtClean="0">
                <a:latin typeface="Times New Roman" pitchFamily="18" charset="0"/>
                <a:cs typeface="Times New Roman" pitchFamily="18" charset="0"/>
              </a:rPr>
              <a:t>Specific categories (7 initial, 2 for continuing review)</a:t>
            </a:r>
          </a:p>
          <a:p>
            <a:pPr marL="621792" lvl="1" fontAlgn="auto">
              <a:spcBef>
                <a:spcPts val="324"/>
              </a:spcBef>
              <a:spcAft>
                <a:spcPts val="0"/>
              </a:spcAft>
              <a:buFont typeface="Verdana"/>
              <a:buChar char="◦"/>
              <a:defRPr/>
            </a:pPr>
            <a:r>
              <a:rPr lang="en-US" sz="3600" dirty="0" smtClean="0">
                <a:latin typeface="Times New Roman" pitchFamily="18" charset="0"/>
                <a:cs typeface="Times New Roman" pitchFamily="18" charset="0"/>
              </a:rPr>
              <a:t>Is assigned an approval period </a:t>
            </a:r>
          </a:p>
          <a:p>
            <a:pPr marL="859536" lvl="2" fontAlgn="auto">
              <a:spcAft>
                <a:spcPts val="0"/>
              </a:spcAft>
              <a:buFont typeface="Wingdings 2"/>
              <a:buChar char=""/>
              <a:defRPr/>
            </a:pPr>
            <a:r>
              <a:rPr lang="en-US" sz="3400" dirty="0" smtClean="0">
                <a:latin typeface="Times New Roman" pitchFamily="18" charset="0"/>
                <a:cs typeface="Times New Roman" pitchFamily="18" charset="0"/>
              </a:rPr>
              <a:t>Most often 364 days</a:t>
            </a:r>
          </a:p>
          <a:p>
            <a:pPr marL="859536" lvl="2" fontAlgn="auto">
              <a:spcAft>
                <a:spcPts val="0"/>
              </a:spcAft>
              <a:buFont typeface="Wingdings 2"/>
              <a:buChar char=""/>
              <a:defRPr/>
            </a:pPr>
            <a:r>
              <a:rPr lang="en-US" sz="3400" dirty="0" smtClean="0">
                <a:latin typeface="Times New Roman" pitchFamily="18" charset="0"/>
                <a:cs typeface="Times New Roman" pitchFamily="18" charset="0"/>
              </a:rPr>
              <a:t>Can be any time period assigned by the IRB</a:t>
            </a:r>
          </a:p>
          <a:p>
            <a:pPr marL="621792" lvl="1" fontAlgn="auto">
              <a:spcBef>
                <a:spcPts val="324"/>
              </a:spcBef>
              <a:spcAft>
                <a:spcPts val="0"/>
              </a:spcAft>
              <a:buFont typeface="Verdana"/>
              <a:buNone/>
              <a:defRPr/>
            </a:pPr>
            <a:endParaRPr lang="en-US" sz="3600" dirty="0" smtClean="0">
              <a:latin typeface="Times New Roman" pitchFamily="18" charset="0"/>
              <a:cs typeface="Times New Roman" pitchFamily="18" charset="0"/>
            </a:endParaRPr>
          </a:p>
          <a:p>
            <a:pPr marL="365760" indent="-256032" fontAlgn="auto">
              <a:spcAft>
                <a:spcPts val="0"/>
              </a:spcAft>
              <a:buFont typeface="Wingdings 3"/>
              <a:buChar char=""/>
              <a:defRPr/>
            </a:pPr>
            <a:r>
              <a:rPr lang="en-US" sz="4000" dirty="0" smtClean="0">
                <a:latin typeface="Times New Roman" pitchFamily="18" charset="0"/>
                <a:cs typeface="Times New Roman" pitchFamily="18" charset="0"/>
              </a:rPr>
              <a:t>Continuing review, amendments, Final reports, Unanticipated problems/adverse events</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Expedited Review</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1"/>
          <p:cNvSpPr>
            <a:spLocks noGrp="1"/>
          </p:cNvSpPr>
          <p:nvPr>
            <p:ph idx="1"/>
          </p:nvPr>
        </p:nvSpPr>
        <p:spPr>
          <a:xfrm>
            <a:off x="457200" y="1447800"/>
            <a:ext cx="8229600" cy="4800600"/>
          </a:xfrm>
        </p:spPr>
        <p:txBody>
          <a:bodyPr/>
          <a:lstStyle/>
          <a:p>
            <a:pPr>
              <a:lnSpc>
                <a:spcPct val="80000"/>
              </a:lnSpc>
            </a:pPr>
            <a:r>
              <a:rPr lang="en-US" sz="2800" dirty="0" smtClean="0">
                <a:latin typeface="Times New Roman" pitchFamily="18" charset="0"/>
                <a:cs typeface="Times New Roman" pitchFamily="18" charset="0"/>
              </a:rPr>
              <a:t>5) Research involving data, documents, records, or specimens that have been collected, or will be collected</a:t>
            </a:r>
          </a:p>
          <a:p>
            <a:pPr>
              <a:lnSpc>
                <a:spcPct val="80000"/>
              </a:lnSpc>
              <a:buFont typeface="Wingdings 3" pitchFamily="18" charset="2"/>
              <a:buNone/>
            </a:pPr>
            <a:endParaRPr lang="en-US" sz="2800" dirty="0" smtClean="0">
              <a:latin typeface="Times New Roman" pitchFamily="18" charset="0"/>
              <a:cs typeface="Times New Roman" pitchFamily="18" charset="0"/>
            </a:endParaRPr>
          </a:p>
          <a:p>
            <a:pPr>
              <a:lnSpc>
                <a:spcPct val="80000"/>
              </a:lnSpc>
            </a:pPr>
            <a:r>
              <a:rPr lang="en-US" sz="2800" dirty="0" smtClean="0">
                <a:latin typeface="Times New Roman" pitchFamily="18" charset="0"/>
                <a:cs typeface="Times New Roman" pitchFamily="18" charset="0"/>
              </a:rPr>
              <a:t>(6) Collection of data from voice, video, digital, or image recordings for research purposes</a:t>
            </a:r>
          </a:p>
          <a:p>
            <a:pPr>
              <a:lnSpc>
                <a:spcPct val="80000"/>
              </a:lnSpc>
              <a:buFont typeface="Wingdings 3" pitchFamily="18" charset="2"/>
              <a:buNone/>
            </a:pPr>
            <a:endParaRPr lang="en-US" sz="2800" dirty="0" smtClean="0">
              <a:latin typeface="Times New Roman" pitchFamily="18" charset="0"/>
              <a:cs typeface="Times New Roman" pitchFamily="18" charset="0"/>
            </a:endParaRPr>
          </a:p>
          <a:p>
            <a:pPr>
              <a:lnSpc>
                <a:spcPct val="80000"/>
              </a:lnSpc>
            </a:pPr>
            <a:r>
              <a:rPr lang="en-US" sz="2800" dirty="0" smtClean="0">
                <a:latin typeface="Times New Roman" pitchFamily="18" charset="0"/>
                <a:cs typeface="Times New Roman" pitchFamily="18" charset="0"/>
              </a:rPr>
              <a:t>(7) Research on individuals or groups or research employing survey, interview, oral history, focus group, program evaluation, human factors evaluation, or quality assurance methodologies. </a:t>
            </a:r>
          </a:p>
          <a:p>
            <a:endParaRPr lang="en-US" dirty="0" smtClean="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Most Common Expedited Categories at DePaul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8991600" cy="4711700"/>
          </a:xfrm>
        </p:spPr>
        <p:txBody>
          <a:bodyPr>
            <a:noAutofit/>
          </a:bodyPr>
          <a:lstStyle/>
          <a:p>
            <a:pPr marL="365760" indent="-256032" fontAlgn="auto">
              <a:spcAft>
                <a:spcPts val="0"/>
              </a:spcAft>
              <a:buFont typeface="Wingdings 3"/>
              <a:buChar char=""/>
              <a:defRPr/>
            </a:pPr>
            <a:r>
              <a:rPr lang="en-US" sz="3200" dirty="0" smtClean="0"/>
              <a:t>Greater than minimal risk or minimal risk research that doesn’t fit into one or more of the expedited categories</a:t>
            </a:r>
          </a:p>
          <a:p>
            <a:pPr marL="365760" indent="-256032" fontAlgn="auto">
              <a:spcAft>
                <a:spcPts val="0"/>
              </a:spcAft>
              <a:buFont typeface="Wingdings 3"/>
              <a:buChar char=""/>
              <a:defRPr/>
            </a:pPr>
            <a:r>
              <a:rPr lang="en-US" sz="3200" dirty="0" smtClean="0"/>
              <a:t>Protocol receives a review by the convened Board, rather than a subcommittee review </a:t>
            </a:r>
          </a:p>
          <a:p>
            <a:pPr marL="365760" indent="-256032" fontAlgn="auto">
              <a:spcAft>
                <a:spcPts val="0"/>
              </a:spcAft>
              <a:buFont typeface="Wingdings 3"/>
              <a:buChar char=""/>
              <a:defRPr/>
            </a:pPr>
            <a:r>
              <a:rPr lang="en-US" sz="3200" dirty="0" smtClean="0"/>
              <a:t>Is assigned an approval period </a:t>
            </a:r>
          </a:p>
          <a:p>
            <a:pPr marL="365760" indent="-256032" fontAlgn="auto">
              <a:spcAft>
                <a:spcPts val="0"/>
              </a:spcAft>
              <a:buFont typeface="Wingdings 3"/>
              <a:buChar char=""/>
              <a:defRPr/>
            </a:pPr>
            <a:r>
              <a:rPr lang="en-US" sz="3200" dirty="0" smtClean="0"/>
              <a:t>No categories</a:t>
            </a:r>
            <a:endParaRPr lang="en-US" sz="3200" dirty="0"/>
          </a:p>
        </p:txBody>
      </p:sp>
      <p:sp>
        <p:nvSpPr>
          <p:cNvPr id="3" name="Title 2"/>
          <p:cNvSpPr>
            <a:spLocks noGrp="1"/>
          </p:cNvSpPr>
          <p:nvPr>
            <p:ph type="title"/>
          </p:nvPr>
        </p:nvSpPr>
        <p:spPr/>
        <p:txBody>
          <a:bodyPr/>
          <a:lstStyle/>
          <a:p>
            <a:pPr fontAlgn="auto">
              <a:spcAft>
                <a:spcPts val="0"/>
              </a:spcAft>
              <a:defRPr/>
            </a:pPr>
            <a:r>
              <a:rPr lang="en-US" dirty="0" smtClean="0"/>
              <a:t>Convened or Full Review</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82925920"/>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Summary of DePaul Process</a:t>
            </a:r>
            <a:endParaRPr lang="en-US" dirty="0"/>
          </a:p>
        </p:txBody>
      </p:sp>
    </p:spTree>
    <p:extLst>
      <p:ext uri="{BB962C8B-B14F-4D97-AF65-F5344CB8AC3E}">
        <p14:creationId xmlns:p14="http://schemas.microsoft.com/office/powerpoint/2010/main" val="2833592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information in today’s talk does not reflect the </a:t>
            </a:r>
            <a:r>
              <a:rPr lang="en-US" dirty="0" smtClean="0"/>
              <a:t>revised </a:t>
            </a:r>
            <a:r>
              <a:rPr lang="en-US" dirty="0" smtClean="0"/>
              <a:t>Federal regulations released on January 18, 2017, </a:t>
            </a:r>
            <a:r>
              <a:rPr lang="en-US" dirty="0" smtClean="0"/>
              <a:t>with a new delayed compliance date of July 19, 2018.</a:t>
            </a:r>
            <a:endParaRPr lang="en-US" dirty="0"/>
          </a:p>
        </p:txBody>
      </p:sp>
      <p:sp>
        <p:nvSpPr>
          <p:cNvPr id="3" name="Title 2"/>
          <p:cNvSpPr>
            <a:spLocks noGrp="1"/>
          </p:cNvSpPr>
          <p:nvPr>
            <p:ph type="title"/>
          </p:nvPr>
        </p:nvSpPr>
        <p:spPr/>
        <p:txBody>
          <a:bodyPr/>
          <a:lstStyle/>
          <a:p>
            <a:r>
              <a:rPr lang="en-US" dirty="0" smtClean="0"/>
              <a:t>Disclaimer</a:t>
            </a:r>
            <a:endParaRPr lang="en-US" dirty="0"/>
          </a:p>
        </p:txBody>
      </p:sp>
    </p:spTree>
    <p:extLst>
      <p:ext uri="{BB962C8B-B14F-4D97-AF65-F5344CB8AC3E}">
        <p14:creationId xmlns:p14="http://schemas.microsoft.com/office/powerpoint/2010/main" val="1146766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304800" y="1481138"/>
          <a:ext cx="8686800" cy="4688840"/>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r>
                        <a:rPr lang="en-US" dirty="0" smtClean="0"/>
                        <a:t>Materials Required for Exempt Projects</a:t>
                      </a:r>
                      <a:endParaRPr lang="en-US" dirty="0"/>
                    </a:p>
                  </a:txBody>
                  <a:tcPr/>
                </a:tc>
                <a:tc>
                  <a:txBody>
                    <a:bodyPr/>
                    <a:lstStyle/>
                    <a:p>
                      <a:pPr algn="ctr"/>
                      <a:r>
                        <a:rPr lang="en-US" dirty="0" smtClean="0"/>
                        <a:t>Materials Required for </a:t>
                      </a:r>
                      <a:r>
                        <a:rPr lang="en-US" baseline="0" dirty="0" smtClean="0"/>
                        <a:t> Expedited or Full Projects</a:t>
                      </a:r>
                      <a:endParaRPr lang="en-US" dirty="0"/>
                    </a:p>
                  </a:txBody>
                  <a:tcPr/>
                </a:tc>
              </a:tr>
              <a:tr h="370840">
                <a:tc>
                  <a:txBody>
                    <a:bodyPr/>
                    <a:lstStyle/>
                    <a:p>
                      <a:r>
                        <a:rPr lang="en-US" dirty="0" smtClean="0"/>
                        <a:t>Exempt application</a:t>
                      </a:r>
                      <a:endParaRPr lang="en-US" dirty="0"/>
                    </a:p>
                  </a:txBody>
                  <a:tcPr/>
                </a:tc>
                <a:tc>
                  <a:txBody>
                    <a:bodyPr/>
                    <a:lstStyle/>
                    <a:p>
                      <a:r>
                        <a:rPr lang="en-US" dirty="0" smtClean="0"/>
                        <a:t>Expedited/full application</a:t>
                      </a:r>
                      <a:endParaRPr lang="en-US" dirty="0"/>
                    </a:p>
                  </a:txBody>
                  <a:tcPr/>
                </a:tc>
              </a:tr>
              <a:tr h="370840">
                <a:tc>
                  <a:txBody>
                    <a:bodyPr/>
                    <a:lstStyle/>
                    <a:p>
                      <a:r>
                        <a:rPr lang="en-US" dirty="0" smtClean="0"/>
                        <a:t>Exempt info sheet or process</a:t>
                      </a:r>
                      <a:endParaRPr lang="en-US" dirty="0"/>
                    </a:p>
                  </a:txBody>
                  <a:tcPr/>
                </a:tc>
                <a:tc>
                  <a:txBody>
                    <a:bodyPr/>
                    <a:lstStyle/>
                    <a:p>
                      <a:r>
                        <a:rPr lang="en-US" dirty="0" smtClean="0"/>
                        <a:t>Consent, parent/guardian</a:t>
                      </a:r>
                      <a:r>
                        <a:rPr lang="en-US" baseline="0" dirty="0" smtClean="0"/>
                        <a:t> permission, assent forms, as appropriate</a:t>
                      </a:r>
                      <a:endParaRPr lang="en-US" dirty="0"/>
                    </a:p>
                  </a:txBody>
                  <a:tcPr/>
                </a:tc>
              </a:tr>
              <a:tr h="370840">
                <a:tc>
                  <a:txBody>
                    <a:bodyPr/>
                    <a:lstStyle/>
                    <a:p>
                      <a:r>
                        <a:rPr lang="en-US" dirty="0" smtClean="0"/>
                        <a:t>Measures or data collection tools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Measures or data collection tools</a:t>
                      </a:r>
                    </a:p>
                  </a:txBody>
                  <a:tcPr/>
                </a:tc>
              </a:tr>
              <a:tr h="370840">
                <a:tc>
                  <a:txBody>
                    <a:bodyPr/>
                    <a:lstStyle/>
                    <a:p>
                      <a:r>
                        <a:rPr lang="en-US" dirty="0" smtClean="0"/>
                        <a:t>Recruitment materials (e.g. scripts, flyers)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Recruitment materials (e.g. scripts, flyers)</a:t>
                      </a:r>
                    </a:p>
                  </a:txBody>
                  <a:tcPr/>
                </a:tc>
              </a:tr>
              <a:tr h="370840">
                <a:tc>
                  <a:txBody>
                    <a:bodyPr/>
                    <a:lstStyle/>
                    <a:p>
                      <a:r>
                        <a:rPr lang="en-US" dirty="0" smtClean="0"/>
                        <a:t>Collaborative IRB approval*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Collaborative IRB approval*</a:t>
                      </a:r>
                    </a:p>
                  </a:txBody>
                  <a:tcPr/>
                </a:tc>
              </a:tr>
              <a:tr h="370840">
                <a:tc>
                  <a:txBody>
                    <a:bodyPr/>
                    <a:lstStyle/>
                    <a:p>
                      <a:r>
                        <a:rPr lang="en-US" dirty="0" smtClean="0"/>
                        <a:t>Letters of collaboration or support*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Letters of collaboration or support*</a:t>
                      </a:r>
                    </a:p>
                  </a:txBody>
                  <a:tcPr/>
                </a:tc>
              </a:tr>
              <a:tr h="370840">
                <a:tc>
                  <a:txBody>
                    <a:bodyPr/>
                    <a:lstStyle/>
                    <a:p>
                      <a:r>
                        <a:rPr lang="en-US" dirty="0" smtClean="0"/>
                        <a:t>Grant application, if federally funded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Grant application, if federally funded</a:t>
                      </a:r>
                    </a:p>
                  </a:txBody>
                  <a:tcPr/>
                </a:tc>
              </a:tr>
              <a:tr h="370840">
                <a:tc>
                  <a:txBody>
                    <a:bodyPr/>
                    <a:lstStyle/>
                    <a:p>
                      <a:r>
                        <a:rPr lang="en-US" dirty="0" smtClean="0"/>
                        <a:t>CITI training completion for PI and Faculty Sponsor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CITI training completion for PI and Faculty Sponsor</a:t>
                      </a:r>
                    </a:p>
                  </a:txBody>
                  <a:tcPr/>
                </a:tc>
              </a:tr>
            </a:tbl>
          </a:graphicData>
        </a:graphic>
      </p:graphicFrame>
      <p:sp>
        <p:nvSpPr>
          <p:cNvPr id="5" name="Title 4"/>
          <p:cNvSpPr>
            <a:spLocks noGrp="1"/>
          </p:cNvSpPr>
          <p:nvPr>
            <p:ph type="title"/>
          </p:nvPr>
        </p:nvSpPr>
        <p:spPr/>
        <p:txBody>
          <a:bodyPr/>
          <a:lstStyle/>
          <a:p>
            <a:r>
              <a:rPr lang="en-US" dirty="0" smtClean="0"/>
              <a:t>Guidelines for Submission</a:t>
            </a:r>
            <a:endParaRPr lang="en-US" dirty="0"/>
          </a:p>
        </p:txBody>
      </p:sp>
      <p:pic>
        <p:nvPicPr>
          <p:cNvPr id="8" name="Picture 115" descr="paperwork"/>
          <p:cNvPicPr>
            <a:picLocks noChangeAspect="1" noChangeArrowheads="1"/>
          </p:cNvPicPr>
          <p:nvPr/>
        </p:nvPicPr>
        <p:blipFill>
          <a:blip r:embed="rId2" cstate="print"/>
          <a:srcRect/>
          <a:stretch>
            <a:fillRect/>
          </a:stretch>
        </p:blipFill>
        <p:spPr bwMode="auto">
          <a:xfrm>
            <a:off x="7772400" y="0"/>
            <a:ext cx="1143000" cy="1524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8915400" cy="5181600"/>
          </a:xfrm>
        </p:spPr>
        <p:txBody>
          <a:bodyPr/>
          <a:lstStyle/>
          <a:p>
            <a:r>
              <a:rPr lang="en-US" sz="2400" dirty="0" smtClean="0"/>
              <a:t>Before beginning the IRB process-PLAN YOUR RESEARCH PROTOCOL!</a:t>
            </a:r>
          </a:p>
          <a:p>
            <a:r>
              <a:rPr lang="en-US" sz="2400" dirty="0" smtClean="0"/>
              <a:t>Proof read your materials for typos, incoherent or confusing language, and inconsistencies</a:t>
            </a:r>
          </a:p>
          <a:p>
            <a:r>
              <a:rPr lang="en-US" sz="2400" dirty="0" smtClean="0"/>
              <a:t>Avoid scientific jargon, write as if explaining to someone not in your field of study</a:t>
            </a:r>
          </a:p>
          <a:p>
            <a:r>
              <a:rPr lang="en-US" sz="2400" dirty="0" smtClean="0"/>
              <a:t>Ensure the application matches the consent documents regarding risks, benefits, and limits of confidentiality, etc.</a:t>
            </a:r>
          </a:p>
          <a:p>
            <a:r>
              <a:rPr lang="en-US" sz="2400" dirty="0" smtClean="0"/>
              <a:t>Make sure the info sheets or consent documents are written at a 6</a:t>
            </a:r>
            <a:r>
              <a:rPr lang="en-US" sz="2400" baseline="30000" dirty="0" smtClean="0"/>
              <a:t>th</a:t>
            </a:r>
            <a:r>
              <a:rPr lang="en-US" sz="2400" dirty="0" smtClean="0"/>
              <a:t>-8</a:t>
            </a:r>
            <a:r>
              <a:rPr lang="en-US" sz="2400" baseline="30000" dirty="0" smtClean="0"/>
              <a:t>th</a:t>
            </a:r>
            <a:r>
              <a:rPr lang="en-US" sz="2400" dirty="0" smtClean="0"/>
              <a:t> grade reading level, or at a level appropriate for the target population</a:t>
            </a:r>
          </a:p>
          <a:p>
            <a:r>
              <a:rPr lang="en-US" sz="2400" dirty="0" smtClean="0"/>
              <a:t>More information is better than too little</a:t>
            </a:r>
          </a:p>
          <a:p>
            <a:pPr lvl="1"/>
            <a:endParaRPr lang="en-US" dirty="0" smtClean="0"/>
          </a:p>
          <a:p>
            <a:endParaRPr lang="en-US" dirty="0"/>
          </a:p>
        </p:txBody>
      </p:sp>
      <p:sp>
        <p:nvSpPr>
          <p:cNvPr id="3" name="Title 2"/>
          <p:cNvSpPr>
            <a:spLocks noGrp="1"/>
          </p:cNvSpPr>
          <p:nvPr>
            <p:ph type="title"/>
          </p:nvPr>
        </p:nvSpPr>
        <p:spPr/>
        <p:txBody>
          <a:bodyPr/>
          <a:lstStyle/>
          <a:p>
            <a:r>
              <a:rPr lang="en-US" dirty="0" smtClean="0"/>
              <a:t>Common General Problems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691062"/>
          </a:xfrm>
        </p:spPr>
        <p:txBody>
          <a:bodyPr/>
          <a:lstStyle/>
          <a:p>
            <a:r>
              <a:rPr lang="en-US" dirty="0" smtClean="0"/>
              <a:t>Recruitment</a:t>
            </a:r>
          </a:p>
          <a:p>
            <a:pPr lvl="1"/>
            <a:r>
              <a:rPr lang="en-US" sz="1800" dirty="0" smtClean="0"/>
              <a:t>Snowball recruitment</a:t>
            </a:r>
          </a:p>
          <a:p>
            <a:pPr lvl="1"/>
            <a:r>
              <a:rPr lang="en-US" sz="1800" dirty="0" smtClean="0"/>
              <a:t>Privacy issues</a:t>
            </a:r>
          </a:p>
          <a:p>
            <a:pPr lvl="1"/>
            <a:r>
              <a:rPr lang="en-US" sz="1800" dirty="0" smtClean="0"/>
              <a:t>How contact information is obtained</a:t>
            </a:r>
          </a:p>
          <a:p>
            <a:pPr lvl="1"/>
            <a:r>
              <a:rPr lang="en-US" sz="1800" dirty="0" smtClean="0"/>
              <a:t>Engagement of others</a:t>
            </a:r>
          </a:p>
          <a:p>
            <a:pPr lvl="1"/>
            <a:r>
              <a:rPr lang="en-US" sz="1800" dirty="0" smtClean="0"/>
              <a:t>How it is used, in final format</a:t>
            </a:r>
          </a:p>
          <a:p>
            <a:r>
              <a:rPr lang="en-US" dirty="0" smtClean="0"/>
              <a:t>Online surveys</a:t>
            </a:r>
          </a:p>
          <a:p>
            <a:pPr lvl="1"/>
            <a:r>
              <a:rPr lang="en-US" sz="1800" dirty="0" smtClean="0"/>
              <a:t>When and how is the information sheet or consent presented to subjects?</a:t>
            </a:r>
          </a:p>
          <a:p>
            <a:pPr lvl="1"/>
            <a:r>
              <a:rPr lang="en-US" sz="1800" dirty="0" smtClean="0"/>
              <a:t>Active consent or agreement process?</a:t>
            </a:r>
          </a:p>
          <a:p>
            <a:pPr lvl="1"/>
            <a:r>
              <a:rPr lang="en-US" sz="1800" dirty="0" smtClean="0"/>
              <a:t>Can they skip questions?</a:t>
            </a:r>
          </a:p>
          <a:p>
            <a:pPr lvl="1"/>
            <a:r>
              <a:rPr lang="en-US" sz="1800" dirty="0" smtClean="0"/>
              <a:t>Will payment be offered? If so how is contact information gathered?</a:t>
            </a:r>
          </a:p>
          <a:p>
            <a:pPr lvl="1"/>
            <a:r>
              <a:rPr lang="en-US" sz="1800" dirty="0" smtClean="0"/>
              <a:t>Anonymous or confidential?</a:t>
            </a:r>
          </a:p>
        </p:txBody>
      </p:sp>
      <p:sp>
        <p:nvSpPr>
          <p:cNvPr id="3" name="Title 2"/>
          <p:cNvSpPr>
            <a:spLocks noGrp="1"/>
          </p:cNvSpPr>
          <p:nvPr>
            <p:ph type="title"/>
          </p:nvPr>
        </p:nvSpPr>
        <p:spPr/>
        <p:txBody>
          <a:bodyPr/>
          <a:lstStyle/>
          <a:p>
            <a:r>
              <a:rPr lang="en-US" dirty="0" smtClean="0"/>
              <a:t>Common IRB Concerns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410200"/>
          </a:xfrm>
        </p:spPr>
        <p:txBody>
          <a:bodyPr/>
          <a:lstStyle/>
          <a:p>
            <a:r>
              <a:rPr lang="en-US" dirty="0" smtClean="0"/>
              <a:t>Data collection</a:t>
            </a:r>
          </a:p>
          <a:p>
            <a:pPr lvl="1"/>
            <a:r>
              <a:rPr lang="en-US" sz="1600" dirty="0" smtClean="0"/>
              <a:t>How is data recorded?</a:t>
            </a:r>
          </a:p>
          <a:p>
            <a:pPr lvl="2"/>
            <a:r>
              <a:rPr lang="en-US" sz="1600" dirty="0" smtClean="0"/>
              <a:t>De-identified, coded, with identifiers.</a:t>
            </a:r>
          </a:p>
          <a:p>
            <a:pPr lvl="1"/>
            <a:r>
              <a:rPr lang="en-US" sz="1600" dirty="0" smtClean="0"/>
              <a:t>What procedures or method of data collection will be used?</a:t>
            </a:r>
          </a:p>
          <a:p>
            <a:pPr lvl="2"/>
            <a:r>
              <a:rPr lang="en-US" sz="1600" dirty="0" smtClean="0"/>
              <a:t>Surveys (anonymous or confidential), questionnaires, interviews, </a:t>
            </a:r>
            <a:r>
              <a:rPr lang="en-US" sz="1600" dirty="0" smtClean="0"/>
              <a:t>audio or video recording interviews</a:t>
            </a:r>
            <a:r>
              <a:rPr lang="en-US" sz="1600" dirty="0" smtClean="0"/>
              <a:t>, </a:t>
            </a:r>
            <a:r>
              <a:rPr lang="en-US" sz="1600" dirty="0" smtClean="0"/>
              <a:t>review of private records, collection </a:t>
            </a:r>
            <a:r>
              <a:rPr lang="en-US" sz="1600" dirty="0" smtClean="0"/>
              <a:t>of artifacts.</a:t>
            </a:r>
          </a:p>
          <a:p>
            <a:pPr lvl="2"/>
            <a:r>
              <a:rPr lang="en-US" sz="1600" dirty="0" smtClean="0"/>
              <a:t>Measures to protect confidentiality of data once collected</a:t>
            </a:r>
          </a:p>
          <a:p>
            <a:pPr lvl="2"/>
            <a:r>
              <a:rPr lang="en-US" sz="1600" dirty="0" smtClean="0"/>
              <a:t>What happens to data when research is completed?</a:t>
            </a:r>
          </a:p>
          <a:p>
            <a:r>
              <a:rPr lang="en-US" dirty="0" smtClean="0"/>
              <a:t>Audio or video recording</a:t>
            </a:r>
          </a:p>
          <a:p>
            <a:pPr lvl="1"/>
            <a:r>
              <a:rPr lang="en-US" sz="1600" dirty="0" smtClean="0"/>
              <a:t>How will these be used in the research?</a:t>
            </a:r>
          </a:p>
          <a:p>
            <a:pPr lvl="1"/>
            <a:r>
              <a:rPr lang="en-US" sz="1600" dirty="0" smtClean="0"/>
              <a:t>Will they be used outside of the research?</a:t>
            </a:r>
          </a:p>
          <a:p>
            <a:pPr lvl="2"/>
            <a:r>
              <a:rPr lang="en-US" sz="1600" dirty="0" smtClean="0"/>
              <a:t>Archived, documentary, teaching/training </a:t>
            </a:r>
          </a:p>
          <a:p>
            <a:pPr lvl="1"/>
            <a:r>
              <a:rPr lang="en-US" sz="1600" dirty="0" smtClean="0"/>
              <a:t>Is appropriate language included in the consent or information sheet?</a:t>
            </a:r>
          </a:p>
          <a:p>
            <a:pPr lvl="1"/>
            <a:r>
              <a:rPr lang="en-US" sz="1600" dirty="0" smtClean="0"/>
              <a:t>When are these destroyed?</a:t>
            </a:r>
          </a:p>
          <a:p>
            <a:pPr lvl="1"/>
            <a:r>
              <a:rPr lang="en-US" sz="1600" dirty="0" smtClean="0"/>
              <a:t>State law (see guidance document)</a:t>
            </a:r>
          </a:p>
          <a:p>
            <a:endParaRPr lang="en-US" dirty="0"/>
          </a:p>
        </p:txBody>
      </p:sp>
      <p:sp>
        <p:nvSpPr>
          <p:cNvPr id="3" name="Title 2"/>
          <p:cNvSpPr>
            <a:spLocks noGrp="1"/>
          </p:cNvSpPr>
          <p:nvPr>
            <p:ph type="title"/>
          </p:nvPr>
        </p:nvSpPr>
        <p:spPr/>
        <p:txBody>
          <a:bodyPr/>
          <a:lstStyle/>
          <a:p>
            <a:r>
              <a:rPr lang="en-US" dirty="0" smtClean="0"/>
              <a:t>Common IRB Concerns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a:lstStyle/>
          <a:p>
            <a:r>
              <a:rPr lang="en-US" dirty="0" smtClean="0"/>
              <a:t>Consent process</a:t>
            </a:r>
          </a:p>
          <a:p>
            <a:pPr marL="621348" lvl="1" indent="-256032" fontAlgn="auto">
              <a:spcAft>
                <a:spcPts val="0"/>
              </a:spcAft>
              <a:buFont typeface="Wingdings 3"/>
              <a:buChar char=""/>
              <a:defRPr/>
            </a:pPr>
            <a:r>
              <a:rPr lang="en-US" sz="2400" dirty="0" smtClean="0"/>
              <a:t>Is a process, it is not about signing a form.</a:t>
            </a:r>
          </a:p>
          <a:p>
            <a:pPr marL="859917" lvl="2" fontAlgn="auto">
              <a:spcBef>
                <a:spcPts val="324"/>
              </a:spcBef>
              <a:spcAft>
                <a:spcPts val="0"/>
              </a:spcAft>
              <a:buFont typeface="Verdana"/>
              <a:buChar char="◦"/>
              <a:defRPr/>
            </a:pPr>
            <a:r>
              <a:rPr lang="en-US" sz="2200" dirty="0" smtClean="0"/>
              <a:t>Involves providing information in an understandable way, assessment of understanding through discussion with the subject, obtaining voluntary consent (verbal or written), and in some instances, ongoing assessment and </a:t>
            </a:r>
            <a:r>
              <a:rPr lang="en-US" sz="2200" dirty="0" smtClean="0"/>
              <a:t>affirmation (longitudinal studies).</a:t>
            </a:r>
            <a:endParaRPr lang="en-US" sz="2200" dirty="0" smtClean="0"/>
          </a:p>
          <a:p>
            <a:pPr marL="621348" lvl="1" indent="-256032" fontAlgn="auto">
              <a:spcAft>
                <a:spcPts val="0"/>
              </a:spcAft>
              <a:buFont typeface="Wingdings 3"/>
              <a:buChar char=""/>
              <a:defRPr/>
            </a:pPr>
            <a:r>
              <a:rPr lang="en-US" sz="2400" dirty="0" smtClean="0"/>
              <a:t>Begins with initial contact with the participant (recruitment). </a:t>
            </a:r>
          </a:p>
          <a:p>
            <a:pPr marL="621348" lvl="1" indent="-256032" fontAlgn="auto">
              <a:spcAft>
                <a:spcPts val="0"/>
              </a:spcAft>
              <a:buFont typeface="Wingdings 3"/>
              <a:buChar char=""/>
              <a:defRPr/>
            </a:pPr>
            <a:r>
              <a:rPr lang="en-US" sz="2400" dirty="0" smtClean="0"/>
              <a:t>Can </a:t>
            </a:r>
            <a:r>
              <a:rPr lang="en-US" sz="2400" dirty="0" smtClean="0"/>
              <a:t>be written, verbal, or elements or the entire process can be altered or waived.</a:t>
            </a:r>
            <a:endParaRPr lang="en-US" dirty="0" smtClean="0"/>
          </a:p>
          <a:p>
            <a:endParaRPr lang="en-US" dirty="0"/>
          </a:p>
        </p:txBody>
      </p:sp>
      <p:sp>
        <p:nvSpPr>
          <p:cNvPr id="3" name="Title 2"/>
          <p:cNvSpPr>
            <a:spLocks noGrp="1"/>
          </p:cNvSpPr>
          <p:nvPr>
            <p:ph type="title"/>
          </p:nvPr>
        </p:nvSpPr>
        <p:spPr/>
        <p:txBody>
          <a:bodyPr/>
          <a:lstStyle/>
          <a:p>
            <a:r>
              <a:rPr lang="en-US" dirty="0" smtClean="0"/>
              <a:t>General Principles of Consent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a:lstStyle/>
          <a:p>
            <a:r>
              <a:rPr lang="en-US" dirty="0" smtClean="0"/>
              <a:t>During IRB review:</a:t>
            </a:r>
          </a:p>
          <a:p>
            <a:pPr lvl="1"/>
            <a:r>
              <a:rPr lang="en-US" dirty="0" smtClean="0"/>
              <a:t>Missing elements or information</a:t>
            </a:r>
          </a:p>
          <a:p>
            <a:pPr lvl="1"/>
            <a:r>
              <a:rPr lang="en-US" dirty="0" smtClean="0"/>
              <a:t>Inaccurate or incomplete information</a:t>
            </a:r>
          </a:p>
          <a:p>
            <a:pPr lvl="1"/>
            <a:r>
              <a:rPr lang="en-US" dirty="0" smtClean="0"/>
              <a:t>Reading level and vocabulary</a:t>
            </a:r>
          </a:p>
          <a:p>
            <a:pPr lvl="1"/>
            <a:r>
              <a:rPr lang="en-US" dirty="0"/>
              <a:t>Age appropriate assent</a:t>
            </a:r>
          </a:p>
          <a:p>
            <a:pPr lvl="1"/>
            <a:r>
              <a:rPr lang="en-US" dirty="0" smtClean="0"/>
              <a:t>Does the subject have the capacity to provide consent?</a:t>
            </a:r>
          </a:p>
          <a:p>
            <a:r>
              <a:rPr lang="en-US" dirty="0" smtClean="0"/>
              <a:t>During conduct of the research:</a:t>
            </a:r>
          </a:p>
          <a:p>
            <a:pPr lvl="1"/>
            <a:r>
              <a:rPr lang="en-US" dirty="0" smtClean="0"/>
              <a:t>Not obtaining signatures</a:t>
            </a:r>
          </a:p>
          <a:p>
            <a:pPr lvl="1"/>
            <a:r>
              <a:rPr lang="en-US" dirty="0" smtClean="0"/>
              <a:t>Not obtaining appropriate Legal Guardian permission</a:t>
            </a:r>
          </a:p>
          <a:p>
            <a:pPr lvl="1"/>
            <a:r>
              <a:rPr lang="en-US" dirty="0" smtClean="0"/>
              <a:t>Not using the currently approved </a:t>
            </a:r>
            <a:r>
              <a:rPr lang="en-US" dirty="0" smtClean="0"/>
              <a:t>document(s)</a:t>
            </a:r>
            <a:endParaRPr lang="en-US" dirty="0"/>
          </a:p>
        </p:txBody>
      </p:sp>
      <p:sp>
        <p:nvSpPr>
          <p:cNvPr id="3" name="Title 2"/>
          <p:cNvSpPr>
            <a:spLocks noGrp="1"/>
          </p:cNvSpPr>
          <p:nvPr>
            <p:ph type="title"/>
          </p:nvPr>
        </p:nvSpPr>
        <p:spPr/>
        <p:txBody>
          <a:bodyPr/>
          <a:lstStyle/>
          <a:p>
            <a:r>
              <a:rPr lang="en-US" dirty="0" smtClean="0"/>
              <a:t>Common Consent Concerns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365760" indent="-256032" fontAlgn="auto">
              <a:lnSpc>
                <a:spcPct val="80000"/>
              </a:lnSpc>
              <a:spcAft>
                <a:spcPts val="0"/>
              </a:spcAft>
              <a:buFont typeface="Wingdings 3"/>
              <a:buNone/>
              <a:defRPr/>
            </a:pPr>
            <a:endParaRPr lang="en-US" sz="2100" dirty="0" smtClean="0">
              <a:latin typeface="Times New Roman" pitchFamily="18" charset="0"/>
              <a:cs typeface="Times New Roman" pitchFamily="18" charset="0"/>
            </a:endParaRPr>
          </a:p>
          <a:p>
            <a:pPr>
              <a:lnSpc>
                <a:spcPct val="80000"/>
              </a:lnSpc>
              <a:buNone/>
            </a:pPr>
            <a:r>
              <a:rPr lang="en-US" sz="2600" dirty="0" smtClean="0"/>
              <a:t>Susan Loess-Perez, MS, CIP, CCRC</a:t>
            </a:r>
          </a:p>
          <a:p>
            <a:pPr>
              <a:lnSpc>
                <a:spcPct val="80000"/>
              </a:lnSpc>
              <a:buNone/>
            </a:pPr>
            <a:r>
              <a:rPr lang="en-US" sz="2600" dirty="0" smtClean="0"/>
              <a:t>Director of Research Compliance</a:t>
            </a:r>
          </a:p>
          <a:p>
            <a:pPr>
              <a:lnSpc>
                <a:spcPct val="80000"/>
              </a:lnSpc>
              <a:buNone/>
            </a:pPr>
            <a:r>
              <a:rPr lang="en-US" sz="2800" dirty="0"/>
              <a:t>Phone: </a:t>
            </a:r>
            <a:r>
              <a:rPr lang="en-US" sz="2800" dirty="0" smtClean="0"/>
              <a:t>312-362-7593</a:t>
            </a:r>
          </a:p>
          <a:p>
            <a:pPr>
              <a:lnSpc>
                <a:spcPct val="80000"/>
              </a:lnSpc>
              <a:buNone/>
            </a:pPr>
            <a:r>
              <a:rPr lang="en-US" sz="2800" dirty="0"/>
              <a:t>Email: </a:t>
            </a:r>
            <a:r>
              <a:rPr lang="en-US" sz="2800" dirty="0">
                <a:hlinkClick r:id="rId2" tooltip="mailto:sloesspe@depaul.edu"/>
              </a:rPr>
              <a:t>sloesspe@depaul.edu</a:t>
            </a:r>
            <a:endParaRPr lang="en-US" sz="2800" dirty="0"/>
          </a:p>
          <a:p>
            <a:pPr>
              <a:lnSpc>
                <a:spcPct val="80000"/>
              </a:lnSpc>
              <a:buNone/>
            </a:pPr>
            <a:endParaRPr lang="en-US" sz="2600" dirty="0" smtClean="0"/>
          </a:p>
          <a:p>
            <a:pPr>
              <a:lnSpc>
                <a:spcPct val="80000"/>
              </a:lnSpc>
              <a:buNone/>
            </a:pPr>
            <a:r>
              <a:rPr lang="en-US" dirty="0" smtClean="0"/>
              <a:t>Diana Alfaro, MS</a:t>
            </a:r>
          </a:p>
          <a:p>
            <a:pPr>
              <a:lnSpc>
                <a:spcPct val="80000"/>
              </a:lnSpc>
              <a:buNone/>
            </a:pPr>
            <a:r>
              <a:rPr lang="en-US" dirty="0" smtClean="0"/>
              <a:t>Assistant Director of Research Compliance</a:t>
            </a:r>
          </a:p>
          <a:p>
            <a:pPr>
              <a:lnSpc>
                <a:spcPct val="80000"/>
              </a:lnSpc>
              <a:buNone/>
            </a:pPr>
            <a:r>
              <a:rPr lang="en-US" dirty="0" smtClean="0"/>
              <a:t>Phone: 312-362-7592</a:t>
            </a:r>
          </a:p>
          <a:p>
            <a:pPr>
              <a:lnSpc>
                <a:spcPct val="80000"/>
              </a:lnSpc>
              <a:buNone/>
            </a:pPr>
            <a:r>
              <a:rPr lang="en-US" dirty="0"/>
              <a:t>Email</a:t>
            </a:r>
            <a:r>
              <a:rPr lang="en-US" dirty="0" smtClean="0"/>
              <a:t>:</a:t>
            </a:r>
            <a:r>
              <a:rPr lang="en-US" sz="2400" dirty="0" smtClean="0"/>
              <a:t> </a:t>
            </a:r>
            <a:r>
              <a:rPr lang="en-US" dirty="0" smtClean="0">
                <a:hlinkClick r:id="rId3"/>
              </a:rPr>
              <a:t>dalfaro@depaul.edu</a:t>
            </a:r>
            <a:endParaRPr lang="en-US" dirty="0" smtClean="0"/>
          </a:p>
          <a:p>
            <a:pPr>
              <a:lnSpc>
                <a:spcPct val="80000"/>
              </a:lnSpc>
              <a:buNone/>
            </a:pPr>
            <a:endParaRPr lang="en-US" sz="2600" dirty="0"/>
          </a:p>
          <a:p>
            <a:pPr>
              <a:lnSpc>
                <a:spcPct val="80000"/>
              </a:lnSpc>
              <a:buNone/>
            </a:pPr>
            <a:r>
              <a:rPr lang="en-US" dirty="0" smtClean="0"/>
              <a:t>Jessica Bloom, MPH</a:t>
            </a:r>
          </a:p>
          <a:p>
            <a:pPr>
              <a:lnSpc>
                <a:spcPct val="80000"/>
              </a:lnSpc>
              <a:buNone/>
            </a:pPr>
            <a:r>
              <a:rPr lang="en-US" dirty="0" smtClean="0"/>
              <a:t>Research Protections Coordinator</a:t>
            </a:r>
          </a:p>
          <a:p>
            <a:pPr>
              <a:lnSpc>
                <a:spcPct val="80000"/>
              </a:lnSpc>
              <a:buNone/>
            </a:pPr>
            <a:r>
              <a:rPr lang="en-US" dirty="0" smtClean="0"/>
              <a:t>Phone: 312- 362-6168</a:t>
            </a:r>
          </a:p>
          <a:p>
            <a:pPr>
              <a:lnSpc>
                <a:spcPct val="80000"/>
              </a:lnSpc>
              <a:buNone/>
            </a:pPr>
            <a:r>
              <a:rPr lang="en-US" dirty="0" smtClean="0"/>
              <a:t>Email:</a:t>
            </a:r>
            <a:r>
              <a:rPr lang="en-US" sz="2600" dirty="0" smtClean="0"/>
              <a:t> </a:t>
            </a:r>
            <a:r>
              <a:rPr lang="en-US" dirty="0" smtClean="0">
                <a:hlinkClick r:id="rId4"/>
              </a:rPr>
              <a:t>jbloom8@depaul.edu</a:t>
            </a:r>
            <a:r>
              <a:rPr lang="en-US" dirty="0" smtClean="0"/>
              <a:t> </a:t>
            </a:r>
          </a:p>
          <a:p>
            <a:pPr>
              <a:lnSpc>
                <a:spcPct val="80000"/>
              </a:lnSpc>
              <a:buNone/>
            </a:pPr>
            <a:endParaRPr lang="en-US" sz="2000" dirty="0" smtClean="0"/>
          </a:p>
          <a:p>
            <a:pPr>
              <a:lnSpc>
                <a:spcPct val="80000"/>
              </a:lnSpc>
              <a:buNone/>
            </a:pPr>
            <a:r>
              <a:rPr lang="en-US" sz="2500" dirty="0" smtClean="0"/>
              <a:t>Office of Research Services</a:t>
            </a:r>
          </a:p>
          <a:p>
            <a:pPr>
              <a:lnSpc>
                <a:spcPct val="80000"/>
              </a:lnSpc>
              <a:buNone/>
            </a:pPr>
            <a:r>
              <a:rPr lang="en-US" sz="2500" dirty="0" smtClean="0"/>
              <a:t>DePaul University</a:t>
            </a:r>
          </a:p>
          <a:p>
            <a:pPr>
              <a:lnSpc>
                <a:spcPct val="80000"/>
              </a:lnSpc>
              <a:buNone/>
            </a:pPr>
            <a:r>
              <a:rPr lang="en-US" sz="2500" dirty="0" smtClean="0"/>
              <a:t>1 East Jackson Blvd.</a:t>
            </a:r>
          </a:p>
          <a:p>
            <a:pPr>
              <a:lnSpc>
                <a:spcPct val="80000"/>
              </a:lnSpc>
              <a:buNone/>
            </a:pPr>
            <a:r>
              <a:rPr lang="en-US" sz="2500" dirty="0" smtClean="0"/>
              <a:t>Chicago, IL 60604</a:t>
            </a:r>
          </a:p>
          <a:p>
            <a:pPr>
              <a:lnSpc>
                <a:spcPct val="80000"/>
              </a:lnSpc>
            </a:pPr>
            <a:endParaRPr lang="en-US" sz="2000" dirty="0" smtClean="0"/>
          </a:p>
          <a:p>
            <a:pPr>
              <a:lnSpc>
                <a:spcPct val="80000"/>
              </a:lnSpc>
              <a:buNone/>
            </a:pPr>
            <a:r>
              <a:rPr lang="en-US" sz="2500" dirty="0" smtClean="0"/>
              <a:t>Office Location: 14 E. Jackson, Suite 1030</a:t>
            </a:r>
          </a:p>
          <a:p>
            <a:pPr>
              <a:lnSpc>
                <a:spcPct val="80000"/>
              </a:lnSpc>
              <a:buNone/>
            </a:pPr>
            <a:r>
              <a:rPr lang="en-US" sz="2500" dirty="0" smtClean="0"/>
              <a:t>Fax: 312-362-7574</a:t>
            </a:r>
          </a:p>
          <a:p>
            <a:pPr>
              <a:lnSpc>
                <a:spcPct val="80000"/>
              </a:lnSpc>
              <a:buNone/>
            </a:pPr>
            <a:endParaRPr lang="en-US" sz="2500" dirty="0" smtClean="0"/>
          </a:p>
          <a:p>
            <a:pPr>
              <a:lnSpc>
                <a:spcPct val="80000"/>
              </a:lnSpc>
              <a:buNone/>
            </a:pPr>
            <a:r>
              <a:rPr lang="en-US" sz="2500" dirty="0" smtClean="0"/>
              <a:t>General Research Protections Email box: </a:t>
            </a:r>
            <a:r>
              <a:rPr lang="en-US" sz="2500" dirty="0" smtClean="0">
                <a:hlinkClick r:id="rId5"/>
              </a:rPr>
              <a:t>ORP@depaul.edu</a:t>
            </a:r>
            <a:r>
              <a:rPr lang="en-US" sz="2500" dirty="0" smtClean="0"/>
              <a:t> </a:t>
            </a:r>
          </a:p>
          <a:p>
            <a:pPr>
              <a:lnSpc>
                <a:spcPct val="80000"/>
              </a:lnSpc>
            </a:pPr>
            <a:endParaRPr lang="en-US" sz="2500" dirty="0" smtClean="0"/>
          </a:p>
          <a:p>
            <a:pPr>
              <a:lnSpc>
                <a:spcPct val="80000"/>
              </a:lnSpc>
              <a:buNone/>
            </a:pPr>
            <a:r>
              <a:rPr lang="en-US" sz="2500" dirty="0" smtClean="0"/>
              <a:t>IRB Webpage: </a:t>
            </a:r>
            <a:r>
              <a:rPr lang="en-US" sz="2500" dirty="0">
                <a:hlinkClick r:id="rId6"/>
              </a:rPr>
              <a:t>https://</a:t>
            </a:r>
            <a:r>
              <a:rPr lang="en-US" sz="2500" dirty="0" smtClean="0">
                <a:hlinkClick r:id="rId6"/>
              </a:rPr>
              <a:t>offices.depaul.edu/ors/research-protections/irb/Pages/default.aspx</a:t>
            </a:r>
            <a:r>
              <a:rPr lang="en-US" sz="2500" dirty="0" smtClean="0"/>
              <a:t> </a:t>
            </a:r>
            <a:endParaRPr lang="en-US" sz="2500" dirty="0"/>
          </a:p>
        </p:txBody>
      </p:sp>
      <p:sp>
        <p:nvSpPr>
          <p:cNvPr id="3" name="Title 2"/>
          <p:cNvSpPr>
            <a:spLocks noGrp="1"/>
          </p:cNvSpPr>
          <p:nvPr>
            <p:ph type="title"/>
          </p:nvPr>
        </p:nvSpPr>
        <p:spPr/>
        <p:txBody>
          <a:bodyPr/>
          <a:lstStyle/>
          <a:p>
            <a:pPr fontAlgn="auto">
              <a:spcAft>
                <a:spcPts val="0"/>
              </a:spcAft>
              <a:defRPr/>
            </a:pPr>
            <a:r>
              <a:rPr lang="en-US" dirty="0" smtClean="0"/>
              <a:t>Contact Information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Questions?</a:t>
            </a:r>
            <a:endParaRPr lang="en-US" dirty="0"/>
          </a:p>
        </p:txBody>
      </p:sp>
      <p:sp>
        <p:nvSpPr>
          <p:cNvPr id="3" name="Title 2"/>
          <p:cNvSpPr>
            <a:spLocks noGrp="1"/>
          </p:cNvSpPr>
          <p:nvPr>
            <p:ph type="title"/>
          </p:nvPr>
        </p:nvSpPr>
        <p:spPr/>
        <p:txBody>
          <a:bodyPr/>
          <a:lstStyle/>
          <a:p>
            <a:r>
              <a:rPr lang="en-US" dirty="0" smtClean="0"/>
              <a:t>Q and 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fontAlgn="auto">
              <a:spcAft>
                <a:spcPts val="0"/>
              </a:spcAft>
              <a:defRPr/>
            </a:pPr>
            <a:r>
              <a:rPr lang="en-US" dirty="0" smtClean="0"/>
              <a:t>Purpose of IRB</a:t>
            </a:r>
          </a:p>
          <a:p>
            <a:pPr marL="365760" indent="-256032" fontAlgn="auto">
              <a:spcAft>
                <a:spcPts val="0"/>
              </a:spcAft>
              <a:defRPr/>
            </a:pPr>
            <a:r>
              <a:rPr lang="en-US" dirty="0" smtClean="0"/>
              <a:t>What Requires Review</a:t>
            </a:r>
          </a:p>
          <a:p>
            <a:pPr marL="365760" indent="-256032" fontAlgn="auto">
              <a:spcAft>
                <a:spcPts val="0"/>
              </a:spcAft>
              <a:defRPr/>
            </a:pPr>
            <a:r>
              <a:rPr lang="en-US" dirty="0" smtClean="0"/>
              <a:t>Levels of Review</a:t>
            </a:r>
          </a:p>
          <a:p>
            <a:pPr marL="621792" lvl="1" fontAlgn="auto">
              <a:spcBef>
                <a:spcPts val="324"/>
              </a:spcBef>
              <a:spcAft>
                <a:spcPts val="0"/>
              </a:spcAft>
              <a:defRPr/>
            </a:pPr>
            <a:r>
              <a:rPr lang="en-US" dirty="0" smtClean="0"/>
              <a:t>Non-Reviewable</a:t>
            </a:r>
          </a:p>
          <a:p>
            <a:pPr marL="621792" lvl="1" fontAlgn="auto">
              <a:spcBef>
                <a:spcPts val="324"/>
              </a:spcBef>
              <a:spcAft>
                <a:spcPts val="0"/>
              </a:spcAft>
              <a:defRPr/>
            </a:pPr>
            <a:r>
              <a:rPr lang="en-US" dirty="0" smtClean="0"/>
              <a:t>Exempt</a:t>
            </a:r>
          </a:p>
          <a:p>
            <a:pPr marL="621792" lvl="1" fontAlgn="auto">
              <a:spcBef>
                <a:spcPts val="324"/>
              </a:spcBef>
              <a:spcAft>
                <a:spcPts val="0"/>
              </a:spcAft>
              <a:defRPr/>
            </a:pPr>
            <a:r>
              <a:rPr lang="en-US" dirty="0" smtClean="0"/>
              <a:t>Expedited</a:t>
            </a:r>
          </a:p>
          <a:p>
            <a:pPr marL="621792" lvl="1" fontAlgn="auto">
              <a:spcBef>
                <a:spcPts val="324"/>
              </a:spcBef>
              <a:spcAft>
                <a:spcPts val="0"/>
              </a:spcAft>
              <a:defRPr/>
            </a:pPr>
            <a:r>
              <a:rPr lang="en-US" dirty="0" smtClean="0"/>
              <a:t>Full</a:t>
            </a:r>
          </a:p>
          <a:p>
            <a:pPr marL="365760" indent="-256032" fontAlgn="auto">
              <a:spcAft>
                <a:spcPts val="0"/>
              </a:spcAft>
              <a:defRPr/>
            </a:pPr>
            <a:r>
              <a:rPr lang="en-US" dirty="0"/>
              <a:t>Short Summary of DePaul Process</a:t>
            </a:r>
          </a:p>
          <a:p>
            <a:pPr marL="365760" indent="-256032" fontAlgn="auto">
              <a:spcAft>
                <a:spcPts val="0"/>
              </a:spcAft>
              <a:defRPr/>
            </a:pPr>
            <a:r>
              <a:rPr lang="en-US" dirty="0" smtClean="0"/>
              <a:t>Guidelines for submission</a:t>
            </a:r>
          </a:p>
          <a:p>
            <a:pPr marL="365760" indent="-256032" fontAlgn="auto">
              <a:spcAft>
                <a:spcPts val="0"/>
              </a:spcAft>
              <a:defRPr/>
            </a:pPr>
            <a:r>
              <a:rPr lang="en-US" dirty="0" smtClean="0"/>
              <a:t>Common General Problems</a:t>
            </a:r>
          </a:p>
          <a:p>
            <a:pPr marL="365760" indent="-256032" fontAlgn="auto">
              <a:spcAft>
                <a:spcPts val="0"/>
              </a:spcAft>
              <a:defRPr/>
            </a:pPr>
            <a:r>
              <a:rPr lang="en-US" dirty="0" smtClean="0"/>
              <a:t>Common IRB Concerns</a:t>
            </a:r>
          </a:p>
          <a:p>
            <a:pPr marL="365760" indent="-256032" fontAlgn="auto">
              <a:spcAft>
                <a:spcPts val="0"/>
              </a:spcAft>
              <a:defRPr/>
            </a:pPr>
            <a:r>
              <a:rPr lang="en-US" dirty="0" smtClean="0"/>
              <a:t>Consent Principles and Concerns</a:t>
            </a:r>
          </a:p>
          <a:p>
            <a:pPr marL="365760" indent="-256032" fontAlgn="auto">
              <a:spcAft>
                <a:spcPts val="0"/>
              </a:spcAft>
              <a:defRPr/>
            </a:pPr>
            <a:r>
              <a:rPr lang="en-US" dirty="0" smtClean="0"/>
              <a:t>Contact Information</a:t>
            </a:r>
          </a:p>
          <a:p>
            <a:pPr marL="365760" indent="-256032" fontAlgn="auto">
              <a:spcAft>
                <a:spcPts val="0"/>
              </a:spcAft>
              <a:defRPr/>
            </a:pPr>
            <a:r>
              <a:rPr lang="en-US" dirty="0"/>
              <a:t>Q &amp;A</a:t>
            </a:r>
          </a:p>
          <a:p>
            <a:pPr marL="365760" indent="-256032" fontAlgn="auto">
              <a:spcAft>
                <a:spcPts val="0"/>
              </a:spcAft>
              <a:defRPr/>
            </a:pPr>
            <a:endParaRPr lang="en-US" dirty="0" smtClean="0"/>
          </a:p>
          <a:p>
            <a:pPr marL="365760" indent="-256032" fontAlgn="auto">
              <a:spcAft>
                <a:spcPts val="0"/>
              </a:spcAft>
              <a:buFont typeface="Arial" pitchFamily="34" charset="0"/>
              <a:buChar char="•"/>
              <a:defRPr/>
            </a:pPr>
            <a:endParaRPr lang="en-US" dirty="0" smtClean="0"/>
          </a:p>
          <a:p>
            <a:pPr marL="365760" indent="-256032" fontAlgn="auto">
              <a:spcAft>
                <a:spcPts val="0"/>
              </a:spcAft>
              <a:buFont typeface="Arial" pitchFamily="34" charset="0"/>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Topics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a:xfrm>
            <a:off x="457200" y="1481138"/>
            <a:ext cx="8229600" cy="3929062"/>
          </a:xfrm>
        </p:spPr>
        <p:txBody>
          <a:bodyPr/>
          <a:lstStyle/>
          <a:p>
            <a:pPr>
              <a:buFont typeface="Wingdings" pitchFamily="2" charset="2"/>
              <a:buChar char="Ø"/>
            </a:pPr>
            <a:r>
              <a:rPr lang="en-US" sz="2800" smtClean="0">
                <a:latin typeface="Times New Roman" pitchFamily="18" charset="0"/>
                <a:cs typeface="Times New Roman" pitchFamily="18" charset="0"/>
              </a:rPr>
              <a:t>A committee that has been formally designated to approve, monitor, and review biomedical and behavioral research involving humans with the </a:t>
            </a:r>
            <a:r>
              <a:rPr lang="en-US" sz="2800" u="sng" smtClean="0">
                <a:latin typeface="Times New Roman" pitchFamily="18" charset="0"/>
                <a:cs typeface="Times New Roman" pitchFamily="18" charset="0"/>
              </a:rPr>
              <a:t>aim to protect the rights and welfare of the research subjects.</a:t>
            </a:r>
          </a:p>
          <a:p>
            <a:pPr>
              <a:buFont typeface="Wingdings 3" pitchFamily="18" charset="2"/>
              <a:buNone/>
            </a:pPr>
            <a:endParaRPr lang="en-US" sz="2800" u="sng" smtClean="0">
              <a:latin typeface="Times New Roman" pitchFamily="18" charset="0"/>
              <a:cs typeface="Times New Roman" pitchFamily="18" charset="0"/>
            </a:endParaRPr>
          </a:p>
          <a:p>
            <a:pPr>
              <a:buFont typeface="Wingdings" pitchFamily="2" charset="2"/>
              <a:buChar char="Ø"/>
            </a:pPr>
            <a:r>
              <a:rPr lang="en-US" sz="2800" smtClean="0">
                <a:latin typeface="Times New Roman" pitchFamily="18" charset="0"/>
                <a:cs typeface="Times New Roman" pitchFamily="18" charset="0"/>
              </a:rPr>
              <a:t>Has authority to approve, require modifications, or </a:t>
            </a:r>
          </a:p>
          <a:p>
            <a:pPr>
              <a:buFont typeface="Wingdings 3" pitchFamily="18" charset="2"/>
              <a:buNone/>
            </a:pPr>
            <a:r>
              <a:rPr lang="en-US" sz="2800" smtClean="0">
                <a:latin typeface="Times New Roman" pitchFamily="18" charset="0"/>
                <a:cs typeface="Times New Roman" pitchFamily="18" charset="0"/>
              </a:rPr>
              <a:t>  disapprove research</a:t>
            </a:r>
            <a:endParaRPr lang="en-US" sz="2800" u="sng" smtClean="0">
              <a:latin typeface="Times New Roman" pitchFamily="18" charset="0"/>
              <a:cs typeface="Times New Roman" pitchFamily="18" charset="0"/>
            </a:endParaRPr>
          </a:p>
          <a:p>
            <a:endParaRPr lang="en-US" sz="3600" smtClean="0"/>
          </a:p>
        </p:txBody>
      </p:sp>
      <p:sp>
        <p:nvSpPr>
          <p:cNvPr id="3" name="Title 2"/>
          <p:cNvSpPr>
            <a:spLocks noGrp="1"/>
          </p:cNvSpPr>
          <p:nvPr>
            <p:ph type="title"/>
          </p:nvPr>
        </p:nvSpPr>
        <p:spPr/>
        <p:txBody>
          <a:bodyPr/>
          <a:lstStyle/>
          <a:p>
            <a:pPr fontAlgn="auto">
              <a:spcAft>
                <a:spcPts val="0"/>
              </a:spcAft>
              <a:defRPr/>
            </a:pPr>
            <a:r>
              <a:rPr lang="en-US" dirty="0" smtClean="0"/>
              <a:t>The Purpose of the IRB</a:t>
            </a:r>
            <a:endParaRPr lang="en-US" dirty="0"/>
          </a:p>
        </p:txBody>
      </p:sp>
      <p:pic>
        <p:nvPicPr>
          <p:cNvPr id="21507" name="Picture 3"/>
          <p:cNvPicPr>
            <a:picLocks noChangeAspect="1" noChangeArrowheads="1"/>
          </p:cNvPicPr>
          <p:nvPr/>
        </p:nvPicPr>
        <p:blipFill>
          <a:blip r:embed="rId2" cstate="print"/>
          <a:srcRect/>
          <a:stretch>
            <a:fillRect/>
          </a:stretch>
        </p:blipFill>
        <p:spPr bwMode="auto">
          <a:xfrm>
            <a:off x="4876800" y="4724400"/>
            <a:ext cx="3581400" cy="2133600"/>
          </a:xfrm>
          <a:prstGeom prst="rect">
            <a:avLst/>
          </a:prstGeom>
          <a:noFill/>
          <a:ln w="9525">
            <a:noFill/>
            <a:miter lim="800000"/>
            <a:headEnd/>
            <a:tailEnd/>
          </a:ln>
        </p:spPr>
      </p:pic>
    </p:spTree>
    <p:extLst>
      <p:ext uri="{BB962C8B-B14F-4D97-AF65-F5344CB8AC3E}">
        <p14:creationId xmlns:p14="http://schemas.microsoft.com/office/powerpoint/2010/main" val="266109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IRB and the Human Subject Protections Program</a:t>
            </a:r>
            <a:endParaRPr lang="en-US" dirty="0"/>
          </a:p>
        </p:txBody>
      </p:sp>
      <p:sp>
        <p:nvSpPr>
          <p:cNvPr id="4" name="Content Placeholder 3"/>
          <p:cNvSpPr>
            <a:spLocks noGrp="1"/>
          </p:cNvSpPr>
          <p:nvPr>
            <p:ph idx="1"/>
          </p:nvPr>
        </p:nvSpPr>
        <p:spPr>
          <a:xfrm>
            <a:off x="228600" y="1371600"/>
            <a:ext cx="8763000" cy="48768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dirty="0" smtClean="0"/>
              <a:t>Researchers</a:t>
            </a:r>
          </a:p>
          <a:p>
            <a:pPr algn="ctr">
              <a:buNone/>
            </a:pPr>
            <a:endParaRPr lang="en-US" dirty="0">
              <a:solidFill>
                <a:schemeClr val="tx1"/>
              </a:solidFill>
            </a:endParaRPr>
          </a:p>
        </p:txBody>
      </p:sp>
      <p:sp>
        <p:nvSpPr>
          <p:cNvPr id="5" name="TextBox 4"/>
          <p:cNvSpPr txBox="1"/>
          <p:nvPr/>
        </p:nvSpPr>
        <p:spPr>
          <a:xfrm>
            <a:off x="3581400" y="2438400"/>
            <a:ext cx="2209800" cy="369332"/>
          </a:xfrm>
          <a:prstGeom prst="rect">
            <a:avLst/>
          </a:prstGeom>
          <a:noFill/>
        </p:spPr>
        <p:txBody>
          <a:bodyPr wrap="square" rtlCol="0">
            <a:spAutoFit/>
          </a:bodyPr>
          <a:lstStyle/>
          <a:p>
            <a:r>
              <a:rPr lang="en-US" b="1" u="sng" dirty="0" smtClean="0"/>
              <a:t>FWA Institution</a:t>
            </a:r>
            <a:endParaRPr lang="en-US" b="1" u="sng" dirty="0"/>
          </a:p>
        </p:txBody>
      </p:sp>
      <p:sp>
        <p:nvSpPr>
          <p:cNvPr id="6" name="TextBox 5"/>
          <p:cNvSpPr txBox="1"/>
          <p:nvPr/>
        </p:nvSpPr>
        <p:spPr>
          <a:xfrm>
            <a:off x="609600" y="2895600"/>
            <a:ext cx="3581400" cy="369332"/>
          </a:xfrm>
          <a:prstGeom prst="rect">
            <a:avLst/>
          </a:prstGeom>
          <a:noFill/>
        </p:spPr>
        <p:txBody>
          <a:bodyPr wrap="square" rtlCol="0">
            <a:spAutoFit/>
          </a:bodyPr>
          <a:lstStyle/>
          <a:p>
            <a:r>
              <a:rPr lang="en-US" dirty="0" smtClean="0"/>
              <a:t>Office of Research Services</a:t>
            </a:r>
            <a:endParaRPr lang="en-US" dirty="0"/>
          </a:p>
        </p:txBody>
      </p:sp>
      <p:sp>
        <p:nvSpPr>
          <p:cNvPr id="7" name="TextBox 6"/>
          <p:cNvSpPr txBox="1"/>
          <p:nvPr/>
        </p:nvSpPr>
        <p:spPr>
          <a:xfrm>
            <a:off x="914400" y="4132660"/>
            <a:ext cx="2971800" cy="923330"/>
          </a:xfrm>
          <a:prstGeom prst="rect">
            <a:avLst/>
          </a:prstGeom>
          <a:noFill/>
        </p:spPr>
        <p:txBody>
          <a:bodyPr wrap="square" rtlCol="0">
            <a:spAutoFit/>
          </a:bodyPr>
          <a:lstStyle/>
          <a:p>
            <a:r>
              <a:rPr lang="en-US" dirty="0"/>
              <a:t>S</a:t>
            </a:r>
            <a:r>
              <a:rPr lang="en-US" dirty="0" smtClean="0"/>
              <a:t>eparate Scientific Review processes (i.e. Departmental Review)</a:t>
            </a:r>
            <a:endParaRPr lang="en-US" dirty="0"/>
          </a:p>
        </p:txBody>
      </p:sp>
      <p:sp>
        <p:nvSpPr>
          <p:cNvPr id="9" name="TextBox 8"/>
          <p:cNvSpPr txBox="1"/>
          <p:nvPr/>
        </p:nvSpPr>
        <p:spPr>
          <a:xfrm>
            <a:off x="4876800" y="4114800"/>
            <a:ext cx="3200400" cy="1754326"/>
          </a:xfrm>
          <a:prstGeom prst="rect">
            <a:avLst/>
          </a:prstGeom>
          <a:noFill/>
        </p:spPr>
        <p:txBody>
          <a:bodyPr wrap="square" rtlCol="0">
            <a:spAutoFit/>
          </a:bodyPr>
          <a:lstStyle/>
          <a:p>
            <a:pPr algn="ctr"/>
            <a:r>
              <a:rPr lang="en-US" u="sng" dirty="0" smtClean="0"/>
              <a:t>Support Offices</a:t>
            </a:r>
          </a:p>
          <a:p>
            <a:pPr algn="ctr">
              <a:buFont typeface="Arial" pitchFamily="34" charset="0"/>
              <a:buChar char="•"/>
            </a:pPr>
            <a:r>
              <a:rPr lang="en-US" dirty="0" smtClean="0"/>
              <a:t> ORS-Grants and Contracts</a:t>
            </a:r>
          </a:p>
          <a:p>
            <a:pPr algn="ctr">
              <a:buFont typeface="Arial" pitchFamily="34" charset="0"/>
              <a:buChar char="•"/>
            </a:pPr>
            <a:r>
              <a:rPr lang="en-US" dirty="0" smtClean="0"/>
              <a:t>Compliance</a:t>
            </a:r>
          </a:p>
          <a:p>
            <a:pPr algn="ctr">
              <a:buFont typeface="Arial" pitchFamily="34" charset="0"/>
              <a:buChar char="•"/>
            </a:pPr>
            <a:r>
              <a:rPr lang="en-US" dirty="0" smtClean="0"/>
              <a:t>Billing</a:t>
            </a:r>
          </a:p>
          <a:p>
            <a:pPr algn="ctr">
              <a:buFont typeface="Arial" pitchFamily="34" charset="0"/>
              <a:buChar char="•"/>
            </a:pPr>
            <a:r>
              <a:rPr lang="en-US" dirty="0" smtClean="0"/>
              <a:t>General Counsel</a:t>
            </a:r>
          </a:p>
          <a:p>
            <a:endParaRPr lang="en-US" dirty="0"/>
          </a:p>
        </p:txBody>
      </p:sp>
      <p:sp>
        <p:nvSpPr>
          <p:cNvPr id="11" name="TextBox 10"/>
          <p:cNvSpPr txBox="1"/>
          <p:nvPr/>
        </p:nvSpPr>
        <p:spPr>
          <a:xfrm>
            <a:off x="5334000" y="2895600"/>
            <a:ext cx="3276600" cy="369332"/>
          </a:xfrm>
          <a:prstGeom prst="rect">
            <a:avLst/>
          </a:prstGeom>
          <a:noFill/>
        </p:spPr>
        <p:txBody>
          <a:bodyPr wrap="square" rtlCol="0">
            <a:spAutoFit/>
          </a:bodyPr>
          <a:lstStyle/>
          <a:p>
            <a:r>
              <a:rPr lang="en-US" dirty="0" smtClean="0"/>
              <a:t>Institutional Review Board</a:t>
            </a:r>
            <a:endParaRPr lang="en-US" dirty="0"/>
          </a:p>
        </p:txBody>
      </p:sp>
      <p:sp>
        <p:nvSpPr>
          <p:cNvPr id="16" name="TextBox 15"/>
          <p:cNvSpPr txBox="1"/>
          <p:nvPr/>
        </p:nvSpPr>
        <p:spPr>
          <a:xfrm>
            <a:off x="2590800" y="1600200"/>
            <a:ext cx="4267200" cy="830997"/>
          </a:xfrm>
          <a:prstGeom prst="rect">
            <a:avLst/>
          </a:prstGeom>
          <a:noFill/>
        </p:spPr>
        <p:txBody>
          <a:bodyPr wrap="square" rtlCol="0">
            <a:spAutoFit/>
          </a:bodyPr>
          <a:lstStyle/>
          <a:p>
            <a:pPr algn="ctr">
              <a:buNone/>
            </a:pPr>
            <a:r>
              <a:rPr lang="en-US" sz="2400" b="1" dirty="0" smtClean="0"/>
              <a:t>Human   Subjects Protection Program</a:t>
            </a:r>
          </a:p>
        </p:txBody>
      </p:sp>
    </p:spTree>
    <p:extLst>
      <p:ext uri="{BB962C8B-B14F-4D97-AF65-F5344CB8AC3E}">
        <p14:creationId xmlns:p14="http://schemas.microsoft.com/office/powerpoint/2010/main" val="2583581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1"/>
          <p:cNvSpPr>
            <a:spLocks noGrp="1"/>
          </p:cNvSpPr>
          <p:nvPr>
            <p:ph idx="1"/>
          </p:nvPr>
        </p:nvSpPr>
        <p:spPr/>
        <p:txBody>
          <a:bodyPr/>
          <a:lstStyle/>
          <a:p>
            <a:pPr>
              <a:lnSpc>
                <a:spcPct val="90000"/>
              </a:lnSpc>
            </a:pPr>
            <a:r>
              <a:rPr lang="en-US" sz="2400" dirty="0" smtClean="0">
                <a:latin typeface="Times New Roman" pitchFamily="18" charset="0"/>
                <a:cs typeface="Times New Roman" pitchFamily="18" charset="0"/>
              </a:rPr>
              <a:t>All human subject research conducted by DePaul faculty, staff, or students, whether conducted at DePaul or in other locations.</a:t>
            </a:r>
          </a:p>
          <a:p>
            <a:pPr lvl="1">
              <a:lnSpc>
                <a:spcPct val="90000"/>
              </a:lnSpc>
            </a:pPr>
            <a:r>
              <a:rPr lang="en-US" dirty="0" smtClean="0">
                <a:latin typeface="Times New Roman" pitchFamily="18" charset="0"/>
                <a:cs typeface="Times New Roman" pitchFamily="18" charset="0"/>
              </a:rPr>
              <a:t>Activities must meet the definition of research contained in the </a:t>
            </a:r>
            <a:r>
              <a:rPr lang="en-US" dirty="0">
                <a:latin typeface="Times New Roman" pitchFamily="18" charset="0"/>
                <a:cs typeface="Times New Roman" pitchFamily="18" charset="0"/>
              </a:rPr>
              <a:t>F</a:t>
            </a:r>
            <a:r>
              <a:rPr lang="en-US" dirty="0" smtClean="0">
                <a:latin typeface="Times New Roman" pitchFamily="18" charset="0"/>
                <a:cs typeface="Times New Roman" pitchFamily="18" charset="0"/>
              </a:rPr>
              <a:t>ederal regulations.</a:t>
            </a:r>
          </a:p>
          <a:p>
            <a:pPr lvl="1">
              <a:lnSpc>
                <a:spcPct val="90000"/>
              </a:lnSpc>
            </a:pPr>
            <a:r>
              <a:rPr lang="en-US" dirty="0" smtClean="0">
                <a:latin typeface="Times New Roman" pitchFamily="18" charset="0"/>
                <a:cs typeface="Times New Roman" pitchFamily="18" charset="0"/>
              </a:rPr>
              <a:t>Activities must involve human subjects as defined in the federal regulations.</a:t>
            </a:r>
            <a:endParaRPr lang="en-US" dirty="0" smtClean="0"/>
          </a:p>
        </p:txBody>
      </p:sp>
      <p:sp>
        <p:nvSpPr>
          <p:cNvPr id="3" name="Title 2"/>
          <p:cNvSpPr>
            <a:spLocks noGrp="1"/>
          </p:cNvSpPr>
          <p:nvPr>
            <p:ph type="title"/>
          </p:nvPr>
        </p:nvSpPr>
        <p:spPr/>
        <p:txBody>
          <a:bodyPr>
            <a:normAutofit/>
          </a:bodyPr>
          <a:lstStyle/>
          <a:p>
            <a:pPr fontAlgn="auto">
              <a:spcAft>
                <a:spcPts val="0"/>
              </a:spcAft>
              <a:defRPr/>
            </a:pPr>
            <a:r>
              <a:rPr lang="en-US" dirty="0" smtClean="0"/>
              <a:t>What Requires IRB Review?</a:t>
            </a:r>
            <a:endParaRPr lang="en-US" dirty="0"/>
          </a:p>
        </p:txBody>
      </p:sp>
    </p:spTree>
    <p:extLst>
      <p:ext uri="{BB962C8B-B14F-4D97-AF65-F5344CB8AC3E}">
        <p14:creationId xmlns:p14="http://schemas.microsoft.com/office/powerpoint/2010/main" val="1554770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233862"/>
          </a:xfrm>
        </p:spPr>
        <p:txBody>
          <a:bodyPr/>
          <a:lstStyle/>
          <a:p>
            <a:r>
              <a:rPr lang="en-US" dirty="0" smtClean="0"/>
              <a:t>Is what I am doing research?</a:t>
            </a:r>
          </a:p>
          <a:p>
            <a:pPr lvl="1"/>
            <a:r>
              <a:rPr lang="en-US" dirty="0" smtClean="0"/>
              <a:t>Does this activity involve a systematic investigation designed to develop or contribute to </a:t>
            </a:r>
            <a:r>
              <a:rPr lang="en-US" dirty="0" err="1" smtClean="0"/>
              <a:t>generalizable</a:t>
            </a:r>
            <a:r>
              <a:rPr lang="en-US" dirty="0" smtClean="0"/>
              <a:t> knowledge?</a:t>
            </a:r>
          </a:p>
          <a:p>
            <a:pPr lvl="2"/>
            <a:r>
              <a:rPr lang="en-US" sz="2000" dirty="0" smtClean="0"/>
              <a:t>Am I using a systematic approach, such as scientific methods, to collect and analyze data?</a:t>
            </a:r>
          </a:p>
          <a:p>
            <a:pPr lvl="2"/>
            <a:r>
              <a:rPr lang="en-US" u="sng" dirty="0" smtClean="0"/>
              <a:t>Is the primary goal or intent</a:t>
            </a:r>
            <a:r>
              <a:rPr lang="en-US" dirty="0" smtClean="0"/>
              <a:t> to disseminate the information or apply it to persons outside the individual or group involved in the activity?</a:t>
            </a:r>
          </a:p>
          <a:p>
            <a:pPr lvl="2"/>
            <a:r>
              <a:rPr lang="en-US" sz="2000" dirty="0" smtClean="0"/>
              <a:t>Will the activity result in knowledge expressed in theories, principles, and statements of relationships that can be applied to others’ experiences?</a:t>
            </a:r>
          </a:p>
          <a:p>
            <a:pPr lvl="2"/>
            <a:endParaRPr lang="en-US" sz="2400" dirty="0" smtClean="0"/>
          </a:p>
          <a:p>
            <a:pPr lvl="2"/>
            <a:endParaRPr lang="en-US" dirty="0" smtClean="0"/>
          </a:p>
        </p:txBody>
      </p:sp>
      <p:sp>
        <p:nvSpPr>
          <p:cNvPr id="3" name="Title 2"/>
          <p:cNvSpPr>
            <a:spLocks noGrp="1"/>
          </p:cNvSpPr>
          <p:nvPr>
            <p:ph type="title"/>
          </p:nvPr>
        </p:nvSpPr>
        <p:spPr/>
        <p:txBody>
          <a:bodyPr/>
          <a:lstStyle/>
          <a:p>
            <a:r>
              <a:rPr lang="en-US" dirty="0" smtClean="0"/>
              <a:t>Where to Start?</a:t>
            </a:r>
            <a:endParaRPr lang="en-US" dirty="0"/>
          </a:p>
        </p:txBody>
      </p:sp>
      <p:pic>
        <p:nvPicPr>
          <p:cNvPr id="1026" name="Picture 2" descr="C:\Users\SLOESSPE\AppData\Local\Microsoft\Windows\Temporary Internet Files\Content.IE5\5WOVRJ0V\MC90043982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410200"/>
            <a:ext cx="1600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0117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1"/>
          <p:cNvSpPr>
            <a:spLocks noGrp="1"/>
          </p:cNvSpPr>
          <p:nvPr>
            <p:ph idx="1"/>
          </p:nvPr>
        </p:nvSpPr>
        <p:spPr/>
        <p:txBody>
          <a:bodyPr/>
          <a:lstStyle/>
          <a:p>
            <a:r>
              <a:rPr lang="en-US" sz="3200" dirty="0" smtClean="0"/>
              <a:t>Does my research involve Human Subjects?</a:t>
            </a:r>
          </a:p>
          <a:p>
            <a:pPr lvl="1"/>
            <a:r>
              <a:rPr lang="en-US" sz="2800" i="1" u="sng" dirty="0" smtClean="0"/>
              <a:t>Human subject</a:t>
            </a:r>
            <a:r>
              <a:rPr lang="en-US" sz="2800" u="sng" dirty="0" smtClean="0"/>
              <a:t> </a:t>
            </a:r>
            <a:r>
              <a:rPr lang="en-US" sz="2800" dirty="0" smtClean="0"/>
              <a:t>means a </a:t>
            </a:r>
            <a:r>
              <a:rPr lang="en-US" sz="2800" b="1" u="sng" dirty="0" smtClean="0"/>
              <a:t>living individual</a:t>
            </a:r>
            <a:r>
              <a:rPr lang="en-US" sz="2800" dirty="0" smtClean="0"/>
              <a:t> </a:t>
            </a:r>
            <a:r>
              <a:rPr lang="en-US" sz="2800" u="sng" dirty="0" smtClean="0"/>
              <a:t>about whom</a:t>
            </a:r>
            <a:r>
              <a:rPr lang="en-US" sz="2800" dirty="0" smtClean="0"/>
              <a:t> a researcher </a:t>
            </a:r>
            <a:r>
              <a:rPr lang="en-US" sz="2800" u="sng" dirty="0" smtClean="0"/>
              <a:t>obtains:</a:t>
            </a:r>
          </a:p>
          <a:p>
            <a:pPr lvl="1"/>
            <a:r>
              <a:rPr lang="en-US" sz="2800" dirty="0" smtClean="0"/>
              <a:t>(1) Data through </a:t>
            </a:r>
            <a:r>
              <a:rPr lang="en-US" sz="2800" u="sng" dirty="0" smtClean="0"/>
              <a:t>intervention</a:t>
            </a:r>
            <a:r>
              <a:rPr lang="en-US" sz="2800" dirty="0" smtClean="0"/>
              <a:t> or </a:t>
            </a:r>
            <a:r>
              <a:rPr lang="en-US" sz="2800" u="sng" dirty="0" smtClean="0"/>
              <a:t>interaction</a:t>
            </a:r>
            <a:r>
              <a:rPr lang="en-US" sz="2800" dirty="0" smtClean="0"/>
              <a:t> with the individual, or</a:t>
            </a:r>
          </a:p>
          <a:p>
            <a:pPr lvl="1"/>
            <a:r>
              <a:rPr lang="en-US" sz="2800" dirty="0" smtClean="0"/>
              <a:t>(2) </a:t>
            </a:r>
            <a:r>
              <a:rPr lang="en-US" sz="2800" u="sng" dirty="0" smtClean="0"/>
              <a:t>Identifiable private</a:t>
            </a:r>
            <a:r>
              <a:rPr lang="en-US" sz="2800" dirty="0" smtClean="0"/>
              <a:t> information</a:t>
            </a:r>
          </a:p>
        </p:txBody>
      </p:sp>
      <p:sp>
        <p:nvSpPr>
          <p:cNvPr id="3" name="Title 2"/>
          <p:cNvSpPr>
            <a:spLocks noGrp="1"/>
          </p:cNvSpPr>
          <p:nvPr>
            <p:ph type="title"/>
          </p:nvPr>
        </p:nvSpPr>
        <p:spPr/>
        <p:txBody>
          <a:bodyPr>
            <a:normAutofit/>
          </a:bodyPr>
          <a:lstStyle/>
          <a:p>
            <a:pPr fontAlgn="auto">
              <a:spcAft>
                <a:spcPts val="0"/>
              </a:spcAft>
              <a:defRPr/>
            </a:pPr>
            <a:r>
              <a:rPr lang="en-US" dirty="0" smtClean="0"/>
              <a:t>If it is “Research,” What’s Next? </a:t>
            </a:r>
            <a:endParaRPr lang="en-US" dirty="0"/>
          </a:p>
        </p:txBody>
      </p:sp>
      <p:pic>
        <p:nvPicPr>
          <p:cNvPr id="2051" name="Picture 3" descr="C:\Users\SLOESSPE\AppData\Local\Microsoft\Windows\Temporary Internet Files\Content.IE5\ME4I0TEH\MC90036051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4724400"/>
            <a:ext cx="19812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SLOESSPE\AppData\Local\Microsoft\Windows\Temporary Internet Files\Content.IE5\3XK56ZU4\dglxasse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4724400"/>
            <a:ext cx="19812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C:\Users\SLOESSPE\AppData\Local\Microsoft\Windows\Temporary Internet Files\Content.IE5\CKV6TA8G\MC90029199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4724400"/>
            <a:ext cx="16764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95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1"/>
          <p:cNvSpPr>
            <a:spLocks noGrp="1"/>
          </p:cNvSpPr>
          <p:nvPr>
            <p:ph idx="1"/>
          </p:nvPr>
        </p:nvSpPr>
        <p:spPr>
          <a:xfrm>
            <a:off x="533400" y="1066800"/>
            <a:ext cx="8610600" cy="5791200"/>
          </a:xfrm>
        </p:spPr>
        <p:txBody>
          <a:bodyPr/>
          <a:lstStyle/>
          <a:p>
            <a:r>
              <a:rPr lang="en-US" sz="2800" dirty="0" smtClean="0"/>
              <a:t>Non-Reviewable</a:t>
            </a:r>
          </a:p>
          <a:p>
            <a:pPr lvl="1"/>
            <a:r>
              <a:rPr lang="en-US" sz="2400" dirty="0" smtClean="0"/>
              <a:t>Not research</a:t>
            </a:r>
          </a:p>
          <a:p>
            <a:pPr lvl="1"/>
            <a:r>
              <a:rPr lang="en-US" sz="2400" dirty="0" smtClean="0"/>
              <a:t>Not involving human subjects</a:t>
            </a:r>
          </a:p>
          <a:p>
            <a:r>
              <a:rPr lang="en-US" sz="2800" dirty="0" smtClean="0"/>
              <a:t>Exempt</a:t>
            </a:r>
          </a:p>
          <a:p>
            <a:r>
              <a:rPr lang="en-US" sz="2800" dirty="0" smtClean="0"/>
              <a:t>Expedited</a:t>
            </a:r>
          </a:p>
          <a:p>
            <a:r>
              <a:rPr lang="en-US" sz="2800" dirty="0" smtClean="0"/>
              <a:t>Convened or Full</a:t>
            </a:r>
          </a:p>
          <a:p>
            <a:r>
              <a:rPr lang="en-US" sz="2800" dirty="0" smtClean="0"/>
              <a:t>Resources</a:t>
            </a:r>
          </a:p>
          <a:p>
            <a:pPr lvl="1"/>
            <a:r>
              <a:rPr lang="en-US" sz="2000" dirty="0" smtClean="0"/>
              <a:t>DePaul website: Levels of review</a:t>
            </a:r>
          </a:p>
          <a:p>
            <a:pPr lvl="1">
              <a:buNone/>
            </a:pPr>
            <a:r>
              <a:rPr lang="en-US" sz="2000" dirty="0">
                <a:hlinkClick r:id="rId2"/>
              </a:rPr>
              <a:t>https://</a:t>
            </a:r>
            <a:r>
              <a:rPr lang="en-US" sz="2000" dirty="0" smtClean="0">
                <a:hlinkClick r:id="rId2"/>
              </a:rPr>
              <a:t>offices.depaul.edu/ors/research-protections/irb/Pages/default.aspx</a:t>
            </a:r>
            <a:r>
              <a:rPr lang="en-US" sz="2000" dirty="0" smtClean="0"/>
              <a:t> </a:t>
            </a:r>
          </a:p>
          <a:p>
            <a:pPr lvl="1">
              <a:buNone/>
            </a:pPr>
            <a:r>
              <a:rPr lang="en-US" sz="2000" dirty="0" smtClean="0"/>
              <a:t>OHRP decision trees: </a:t>
            </a:r>
            <a:r>
              <a:rPr lang="en-US" sz="2000" dirty="0">
                <a:hlinkClick r:id="rId3"/>
              </a:rPr>
              <a:t>http://</a:t>
            </a:r>
            <a:r>
              <a:rPr lang="en-US" sz="2000" dirty="0" smtClean="0">
                <a:hlinkClick r:id="rId3"/>
              </a:rPr>
              <a:t>www.hhs.gov/ohrp/policy/checklists/decisioncharts.html</a:t>
            </a:r>
            <a:r>
              <a:rPr lang="en-US" sz="2000" dirty="0" smtClean="0"/>
              <a:t> </a:t>
            </a:r>
            <a:endParaRPr lang="en-US" sz="2800" dirty="0" smtClean="0"/>
          </a:p>
          <a:p>
            <a:pPr lvl="1"/>
            <a:endParaRPr lang="en-US" sz="2800" dirty="0" smtClean="0"/>
          </a:p>
          <a:p>
            <a:pPr lvl="1"/>
            <a:endParaRPr lang="en-US" sz="2800" dirty="0" smtClean="0"/>
          </a:p>
          <a:p>
            <a:pPr lvl="1"/>
            <a:endParaRPr lang="en-US" sz="3200" dirty="0" smtClean="0"/>
          </a:p>
          <a:p>
            <a:endParaRPr lang="en-US" sz="4400" dirty="0" smtClean="0"/>
          </a:p>
          <a:p>
            <a:endParaRPr lang="en-US" sz="4400" dirty="0" smtClean="0"/>
          </a:p>
          <a:p>
            <a:endParaRPr lang="en-US" sz="4400" dirty="0" smtClean="0"/>
          </a:p>
        </p:txBody>
      </p:sp>
      <p:sp>
        <p:nvSpPr>
          <p:cNvPr id="3" name="Title 2"/>
          <p:cNvSpPr>
            <a:spLocks noGrp="1"/>
          </p:cNvSpPr>
          <p:nvPr>
            <p:ph type="title"/>
          </p:nvPr>
        </p:nvSpPr>
        <p:spPr/>
        <p:txBody>
          <a:bodyPr/>
          <a:lstStyle/>
          <a:p>
            <a:pPr fontAlgn="auto">
              <a:spcAft>
                <a:spcPts val="0"/>
              </a:spcAft>
              <a:defRPr/>
            </a:pPr>
            <a:r>
              <a:rPr lang="en-US" dirty="0" smtClean="0"/>
              <a:t>Levels of Review</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6F3A2FC69CC5140A64A6509339684BD" ma:contentTypeVersion="3" ma:contentTypeDescription="Create a new document." ma:contentTypeScope="" ma:versionID="c4972114382051be6ed4ab8db2c47e51">
  <xsd:schema xmlns:xsd="http://www.w3.org/2001/XMLSchema" xmlns:xs="http://www.w3.org/2001/XMLSchema" xmlns:p="http://schemas.microsoft.com/office/2006/metadata/properties" xmlns:ns1="http://schemas.microsoft.com/sharepoint/v3" xmlns:ns3="71bd93a0-ac39-47e0-840f-2915d77d8217" targetNamespace="http://schemas.microsoft.com/office/2006/metadata/properties" ma:root="true" ma:fieldsID="8d4706984902ded73ade59ba0105976c" ns1:_="" ns3:_="">
    <xsd:import namespace="http://schemas.microsoft.com/sharepoint/v3"/>
    <xsd:import namespace="71bd93a0-ac39-47e0-840f-2915d77d8217"/>
    <xsd:element name="properties">
      <xsd:complexType>
        <xsd:sequence>
          <xsd:element name="documentManagement">
            <xsd:complexType>
              <xsd:all>
                <xsd:element ref="ns1:PublishingStartDate" minOccurs="0"/>
                <xsd:element ref="ns1:PublishingExpirationDat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1bd93a0-ac39-47e0-840f-2915d77d821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documentManagement>
</p:properties>
</file>

<file path=customXml/itemProps1.xml><?xml version="1.0" encoding="utf-8"?>
<ds:datastoreItem xmlns:ds="http://schemas.openxmlformats.org/officeDocument/2006/customXml" ds:itemID="{BE538301-BD66-428B-B4C7-EFAAEB6DA004}"/>
</file>

<file path=customXml/itemProps2.xml><?xml version="1.0" encoding="utf-8"?>
<ds:datastoreItem xmlns:ds="http://schemas.openxmlformats.org/officeDocument/2006/customXml" ds:itemID="{3BA42630-375D-4542-8672-6F161D889A71}"/>
</file>

<file path=customXml/itemProps3.xml><?xml version="1.0" encoding="utf-8"?>
<ds:datastoreItem xmlns:ds="http://schemas.openxmlformats.org/officeDocument/2006/customXml" ds:itemID="{C0D4958E-6341-4BDF-ACDE-F093A3D2480D}"/>
</file>

<file path=docProps/app.xml><?xml version="1.0" encoding="utf-8"?>
<Properties xmlns="http://schemas.openxmlformats.org/officeDocument/2006/extended-properties" xmlns:vt="http://schemas.openxmlformats.org/officeDocument/2006/docPropsVTypes">
  <Template>Concourse</Template>
  <TotalTime>1818</TotalTime>
  <Words>1784</Words>
  <Application>Microsoft Office PowerPoint</Application>
  <PresentationFormat>On-screen Show (4:3)</PresentationFormat>
  <Paragraphs>243</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Human Subjects Research: The DePaul IRB Process and Protocol Preparation Guidance</vt:lpstr>
      <vt:lpstr>Disclaimer</vt:lpstr>
      <vt:lpstr>Topics</vt:lpstr>
      <vt:lpstr>The Purpose of the IRB</vt:lpstr>
      <vt:lpstr>The IRB and the Human Subject Protections Program</vt:lpstr>
      <vt:lpstr>What Requires IRB Review?</vt:lpstr>
      <vt:lpstr>Where to Start?</vt:lpstr>
      <vt:lpstr>If it is “Research,” What’s Next? </vt:lpstr>
      <vt:lpstr>Levels of Review</vt:lpstr>
      <vt:lpstr>What research is non-reviewable?</vt:lpstr>
      <vt:lpstr>Non-Reviewable Determination Process</vt:lpstr>
      <vt:lpstr>Exemption Determinations</vt:lpstr>
      <vt:lpstr>Exempt from What?</vt:lpstr>
      <vt:lpstr>Exempt categories </vt:lpstr>
      <vt:lpstr>Exempt Categories (cont.)</vt:lpstr>
      <vt:lpstr>Expedited Review</vt:lpstr>
      <vt:lpstr>Most Common Expedited Categories at DePaul</vt:lpstr>
      <vt:lpstr>Convened or Full Review</vt:lpstr>
      <vt:lpstr>Summary of DePaul Process</vt:lpstr>
      <vt:lpstr>Guidelines for Submission</vt:lpstr>
      <vt:lpstr>Common General Problems</vt:lpstr>
      <vt:lpstr>Common IRB Concerns</vt:lpstr>
      <vt:lpstr>Common IRB Concerns</vt:lpstr>
      <vt:lpstr>General Principles of Consent</vt:lpstr>
      <vt:lpstr>Common Consent Concerns</vt:lpstr>
      <vt:lpstr>Contact Information</vt:lpstr>
      <vt:lpstr>Q and A</vt:lpstr>
    </vt:vector>
  </TitlesOfParts>
  <Company>DePaul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Science Research Center- Seminar</dc:title>
  <dc:creator>sloesspe</dc:creator>
  <cp:lastModifiedBy>Loess-Perez, Susan</cp:lastModifiedBy>
  <cp:revision>188</cp:revision>
  <dcterms:created xsi:type="dcterms:W3CDTF">2009-05-03T22:45:26Z</dcterms:created>
  <dcterms:modified xsi:type="dcterms:W3CDTF">2018-01-31T15:44:06Z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555300</vt:r8>
  </property>
  <property fmtid="{D5CDD505-2E9C-101B-9397-08002B2CF9AE}" pid="3" name="ContentTypeId">
    <vt:lpwstr>0x010100A6F3A2FC69CC5140A64A6509339684BD</vt:lpwstr>
  </property>
</Properties>
</file>