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8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39" r:id="rId16"/>
    <p:sldId id="331" r:id="rId17"/>
    <p:sldId id="332" r:id="rId18"/>
    <p:sldId id="289" r:id="rId19"/>
    <p:sldId id="290" r:id="rId20"/>
    <p:sldId id="272" r:id="rId21"/>
    <p:sldId id="334" r:id="rId22"/>
    <p:sldId id="323" r:id="rId23"/>
    <p:sldId id="325" r:id="rId24"/>
    <p:sldId id="280" r:id="rId25"/>
    <p:sldId id="281" r:id="rId26"/>
    <p:sldId id="282" r:id="rId27"/>
    <p:sldId id="283" r:id="rId28"/>
    <p:sldId id="330" r:id="rId29"/>
    <p:sldId id="340" r:id="rId30"/>
    <p:sldId id="335" r:id="rId31"/>
    <p:sldId id="336" r:id="rId32"/>
    <p:sldId id="337" r:id="rId33"/>
    <p:sldId id="338" r:id="rId34"/>
    <p:sldId id="301" r:id="rId35"/>
    <p:sldId id="316" r:id="rId36"/>
  </p:sldIdLst>
  <p:sldSz cx="9144000" cy="5143500" type="screen16x9"/>
  <p:notesSz cx="7010400" cy="9296400"/>
  <p:custDataLst>
    <p:tags r:id="rId39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C32DE1-CE64-4C9F-BF07-234EBAEFDF3F}">
  <a:tblStyle styleId="{D9C32DE1-CE64-4C9F-BF07-234EBAEFDF3F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F3FB"/>
          </a:solidFill>
        </a:fill>
      </a:tcStyle>
    </a:wholeTbl>
    <a:band1H>
      <a:tcStyle>
        <a:tcBdr/>
        <a:fill>
          <a:solidFill>
            <a:srgbClr val="D3E5F6"/>
          </a:solidFill>
        </a:fill>
      </a:tcStyle>
    </a:band1H>
    <a:band1V>
      <a:tcStyle>
        <a:tcBdr/>
        <a:fill>
          <a:solidFill>
            <a:srgbClr val="D3E5F6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  <a:tblStyle styleId="{0463D9E2-C070-4882-8331-66E782FBA0DD}" styleName="Table_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F3FB"/>
          </a:solidFill>
        </a:fill>
      </a:tcStyle>
    </a:wholeTbl>
    <a:band1H>
      <a:tcStyle>
        <a:tcBdr/>
        <a:fill>
          <a:solidFill>
            <a:srgbClr val="D3E5F6"/>
          </a:solidFill>
        </a:fill>
      </a:tcStyle>
    </a:band1H>
    <a:band1V>
      <a:tcStyle>
        <a:tcBdr/>
        <a:fill>
          <a:solidFill>
            <a:srgbClr val="D3E5F6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  <a:tblStyle styleId="{56C701AE-BAF7-4794-BF30-5C2AADCD4641}" styleName="Table_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6FA"/>
          </a:solidFill>
        </a:fill>
      </a:tcStyle>
    </a:wholeTbl>
    <a:band1H>
      <a:tcStyle>
        <a:tcBdr/>
        <a:fill>
          <a:solidFill>
            <a:srgbClr val="DFEBF5"/>
          </a:solidFill>
        </a:fill>
      </a:tcStyle>
    </a:band1H>
    <a:band1V>
      <a:tcStyle>
        <a:tcBdr/>
        <a:fill>
          <a:solidFill>
            <a:srgbClr val="DFEBF5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84D830D-13BA-4F9E-A6F4-4AE17D9FE13F}" styleName="Table_3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6FA"/>
          </a:solidFill>
        </a:fill>
      </a:tcStyle>
    </a:wholeTbl>
    <a:band1H>
      <a:tcStyle>
        <a:tcBdr/>
        <a:fill>
          <a:solidFill>
            <a:srgbClr val="DFEBF5"/>
          </a:solidFill>
        </a:fill>
      </a:tcStyle>
    </a:band1H>
    <a:band1V>
      <a:tcStyle>
        <a:tcBdr/>
        <a:fill>
          <a:solidFill>
            <a:srgbClr val="DFEBF5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00916C3-ADAD-46D8-9E4C-8588A3536491}" styleName="Table_4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6FA"/>
          </a:solidFill>
        </a:fill>
      </a:tcStyle>
    </a:wholeTbl>
    <a:band1H>
      <a:tcStyle>
        <a:tcBdr/>
        <a:fill>
          <a:solidFill>
            <a:srgbClr val="DFEBF5"/>
          </a:solidFill>
        </a:fill>
      </a:tcStyle>
    </a:band1H>
    <a:band1V>
      <a:tcStyle>
        <a:tcBdr/>
        <a:fill>
          <a:solidFill>
            <a:srgbClr val="DFEBF5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8722324-749A-4D41-A756-DE3F89028FCA}" styleName="Table_5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6FA"/>
          </a:solidFill>
        </a:fill>
      </a:tcStyle>
    </a:wholeTbl>
    <a:band1H>
      <a:tcStyle>
        <a:tcBdr/>
        <a:fill>
          <a:solidFill>
            <a:srgbClr val="DFEBF5"/>
          </a:solidFill>
        </a:fill>
      </a:tcStyle>
    </a:band1H>
    <a:band1V>
      <a:tcStyle>
        <a:tcBdr/>
        <a:fill>
          <a:solidFill>
            <a:srgbClr val="DFEBF5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3A9E7F3-04B2-4ECC-AFC4-9A44E4FE0E5D}" styleName="Table_6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6FA"/>
          </a:solidFill>
        </a:fill>
      </a:tcStyle>
    </a:wholeTbl>
    <a:band1H>
      <a:tcStyle>
        <a:tcBdr/>
        <a:fill>
          <a:solidFill>
            <a:srgbClr val="DFEBF5"/>
          </a:solidFill>
        </a:fill>
      </a:tcStyle>
    </a:band1H>
    <a:band1V>
      <a:tcStyle>
        <a:tcBdr/>
        <a:fill>
          <a:solidFill>
            <a:srgbClr val="DFEBF5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1" autoAdjust="0"/>
    <p:restoredTop sz="94660"/>
  </p:normalViewPr>
  <p:slideViewPr>
    <p:cSldViewPr>
      <p:cViewPr varScale="1">
        <p:scale>
          <a:sx n="125" d="100"/>
          <a:sy n="125" d="100"/>
        </p:scale>
        <p:origin x="9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9EFA-A721-4B8F-8AF2-6AB7500D6148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B0A1-9584-41E3-97F8-C1265CE5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2162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899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008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375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019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9464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2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7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99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4667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711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4572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</a:p>
          <a:p>
            <a:r>
              <a:rPr lang="en-US" dirty="0" smtClean="0"/>
              <a:t>Federal Government reported 4% growth in household incomes between 2010 and 2013…however,</a:t>
            </a:r>
            <a:r>
              <a:rPr lang="en-US" baseline="0" dirty="0" smtClean="0"/>
              <a:t> median household incomes FELL 5% (gains were all at the top…federal government was reporting based on means)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3857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81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4351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353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3248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174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823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5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Shannon</a:t>
            </a: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8054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7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38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Shannon/Jen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1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Shannon/Jen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8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883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946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02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32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 dirty="0" smtClean="0"/>
              <a:t>Jen</a:t>
            </a: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554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3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76225" y="973836"/>
            <a:ext cx="4251960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15814" y="973836"/>
            <a:ext cx="4251960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76225" y="1357884"/>
            <a:ext cx="4251960" cy="3319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15814" y="1357884"/>
            <a:ext cx="4251960" cy="3319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276227" y="973837"/>
            <a:ext cx="4248149" cy="38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Font typeface="Galdeano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15816" y="973837"/>
            <a:ext cx="4248149" cy="38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Font typeface="Galdean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" y="1"/>
            <a:ext cx="3409949" cy="5143499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2834640" cy="973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775935" y="400051"/>
            <a:ext cx="5063266" cy="4277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76223" y="1154431"/>
            <a:ext cx="2834640" cy="3531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Font typeface="Galdean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2" y="1"/>
            <a:ext cx="3409949" cy="5143499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3409950" y="1"/>
            <a:ext cx="573405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76223" y="171451"/>
            <a:ext cx="2834640" cy="971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74319" y="1152143"/>
            <a:ext cx="2834640" cy="3534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1pPr>
            <a:lvl2pPr marL="171450" indent="-6350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2pPr>
            <a:lvl3pPr marL="344488" indent="-1588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3pPr>
            <a:lvl4pPr marL="515938" indent="-7937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4pPr>
            <a:lvl5pPr marL="688975" indent="-3175" rtl="0">
              <a:spcBef>
                <a:spcPts val="0"/>
              </a:spcBef>
              <a:buClr>
                <a:schemeClr val="lt2"/>
              </a:buClr>
              <a:buFont typeface="Galdean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721769" y="-1473994"/>
            <a:ext cx="3700461" cy="859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344488" indent="-523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515938" indent="-7143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688975" indent="-7937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860425" indent="-7302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051560" indent="-863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234440" indent="-9143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417320" indent="-965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600200" indent="-8890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344488" indent="-523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515938" indent="-7143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688975" indent="-7937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860425" indent="-7302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051560" indent="-863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234440" indent="-9143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417320" indent="-965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600200" indent="-8890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5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" y="1"/>
            <a:ext cx="3409949" cy="5143499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38202" y="1321568"/>
            <a:ext cx="2521775" cy="3821933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743325" y="2791104"/>
            <a:ext cx="5120639" cy="118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38202" y="1321568"/>
            <a:ext cx="2521775" cy="3821933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39896" y="1062990"/>
            <a:ext cx="5120639" cy="1728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8202" y="1321568"/>
            <a:ext cx="2521775" cy="3821933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489633" y="0"/>
            <a:ext cx="3393768" cy="5143500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344488" indent="-523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515938" indent="-7143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688975" indent="-7937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860425" indent="-7302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051560" indent="-863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234440" indent="-9143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417320" indent="-965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600200" indent="-8890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" y="1"/>
            <a:ext cx="3409949" cy="5143499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743325" y="1050131"/>
            <a:ext cx="5120639" cy="1107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4291" y="102480"/>
            <a:ext cx="3326149" cy="5041019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733802" y="2171699"/>
            <a:ext cx="5129543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76225" y="971551"/>
            <a:ext cx="8591550" cy="37004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344488" marR="0" indent="-523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515938" marR="0" indent="-7143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688975" marR="0" indent="-7937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860425" marR="0" indent="-73025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051560" marR="0" indent="-863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234440" marR="0" indent="-9143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417320" marR="0" indent="-965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600200" marR="0" indent="-8890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276227" y="4822031"/>
            <a:ext cx="2133599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743323" y="4822031"/>
            <a:ext cx="40862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pubs/bulletin/2014/pdf/scf14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552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~amarenco/Fcs%20682/When%20to%20use%20what%20test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milligan@luc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jsweet2@depaul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733800" y="2571750"/>
            <a:ext cx="5120639" cy="1871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Jen Sweet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Associate Director; Office for Teaching, Learning, and Assessment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Shannon Milligan</a:t>
            </a:r>
            <a:endParaRPr lang="en" sz="2400" b="1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Assessment Coordinator; Faculty Center for Ignatian Pedagogy</a:t>
            </a:r>
            <a:endParaRPr lang="en"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733800" y="895350"/>
            <a:ext cx="5120639" cy="1728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QUANTITATIVE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715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Graduate Thesis &amp; Dissertation Conference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Saturday, February 4,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5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Interval Data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52400" y="590550"/>
            <a:ext cx="8915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Interval data specifies an order to information with equal, fixed, and measurable distances between data points</a:t>
            </a:r>
            <a:r>
              <a:rPr lang="en" sz="2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 (No absolute zero)</a:t>
            </a:r>
            <a:endParaRPr lang="en"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Analysis</a:t>
            </a: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Interval data meets the assumptions necessary to conduct certain arithmetic operations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addition and subtraction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violates assumptions to perform multiplication or division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With </a:t>
            </a: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careful interpretation, use of any arithmetic operation may be justifiable. </a:t>
            </a:r>
            <a:endParaRPr lang="en" sz="1800" b="0" i="0" u="none" strike="noStrike" cap="none" baseline="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515938" lvl="1" indent="-350838">
              <a:lnSpc>
                <a:spcPct val="90000"/>
              </a:lnSpc>
              <a:buClr>
                <a:srgbClr val="629DD1"/>
              </a:buClr>
              <a:buSzPct val="100000"/>
            </a:pPr>
            <a:r>
              <a:rPr lang="en" sz="1600" dirty="0">
                <a:solidFill>
                  <a:srgbClr val="242852"/>
                </a:solidFill>
                <a:latin typeface="Galdeano"/>
                <a:ea typeface="Galdeano"/>
                <a:cs typeface="Galdeano"/>
                <a:sym typeface="Galdeano"/>
              </a:rPr>
              <a:t>without a meaningful (absolute) zero, a 4 not necessarily double a score of 2.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Possible Analyses (with careful interpretation): </a:t>
            </a:r>
            <a:endParaRPr lang="en"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515938" marR="0" lvl="1" indent="-350838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central tendency </a:t>
            </a:r>
          </a:p>
          <a:p>
            <a:pPr marL="515938" marR="0" lvl="1" indent="-350838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distribution spread </a:t>
            </a:r>
          </a:p>
          <a:p>
            <a:pPr marL="515938" marR="0" lvl="1" indent="-350838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relationship </a:t>
            </a:r>
          </a:p>
          <a:p>
            <a:pPr marL="515938" marR="0" lvl="1" indent="-350838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mean comparisons</a:t>
            </a:r>
          </a:p>
          <a:p>
            <a:pPr marL="171450" marR="0" lvl="0" indent="-31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5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Examples of Interval Data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74321" y="628651"/>
            <a:ext cx="8595359" cy="4048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Example:</a:t>
            </a: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Scores on a Test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Table</a:t>
            </a: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</a:pPr>
            <a:r>
              <a:rPr lang="en" sz="2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Graph</a:t>
            </a:r>
            <a:endParaRPr lang="en"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193" name="Shape 193"/>
          <p:cNvGraphicFramePr/>
          <p:nvPr>
            <p:extLst>
              <p:ext uri="{D42A27DB-BD31-4B8C-83A1-F6EECF244321}">
                <p14:modId xmlns:p14="http://schemas.microsoft.com/office/powerpoint/2010/main" val="3014165683"/>
              </p:ext>
            </p:extLst>
          </p:nvPr>
        </p:nvGraphicFramePr>
        <p:xfrm>
          <a:off x="838200" y="1352550"/>
          <a:ext cx="7772400" cy="1656970"/>
        </p:xfrm>
        <a:graphic>
          <a:graphicData uri="http://schemas.openxmlformats.org/drawingml/2006/table">
            <a:tbl>
              <a:tblPr firstRow="1" bandRow="1">
                <a:noFill/>
                <a:tableStyleId>{56C701AE-BAF7-4794-BF30-5C2AADCD4641}</a:tableStyleId>
              </a:tblPr>
              <a:tblGrid>
                <a:gridCol w="155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7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 baseline="0" dirty="0">
                          <a:solidFill>
                            <a:schemeClr val="lt1"/>
                          </a:solidFill>
                        </a:rPr>
                        <a:t>Average Test Scores</a:t>
                      </a:r>
                    </a:p>
                  </a:txBody>
                  <a:tcPr marL="91450" marR="91450" marT="34300" marB="34300">
                    <a:solidFill>
                      <a:srgbClr val="224F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 baseline="0">
                          <a:solidFill>
                            <a:schemeClr val="lt1"/>
                          </a:solidFill>
                        </a:rPr>
                        <a:t>Domain</a:t>
                      </a:r>
                    </a:p>
                  </a:txBody>
                  <a:tcPr marL="91450" marR="91450" marT="34300" marB="34300">
                    <a:solidFill>
                      <a:srgbClr val="7CB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 baseline="0" dirty="0">
                          <a:solidFill>
                            <a:schemeClr val="lt1"/>
                          </a:solidFill>
                        </a:rPr>
                        <a:t>Test Items</a:t>
                      </a:r>
                    </a:p>
                  </a:txBody>
                  <a:tcPr marL="91450" marR="91450" marT="34300" marB="34300">
                    <a:solidFill>
                      <a:srgbClr val="7CB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 baseline="0">
                          <a:solidFill>
                            <a:schemeClr val="lt1"/>
                          </a:solidFill>
                        </a:rPr>
                        <a:t>100-level Courses</a:t>
                      </a:r>
                    </a:p>
                  </a:txBody>
                  <a:tcPr marL="91450" marR="91450" marT="34300" marB="34300">
                    <a:solidFill>
                      <a:srgbClr val="7CB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 baseline="0">
                          <a:solidFill>
                            <a:schemeClr val="lt1"/>
                          </a:solidFill>
                        </a:rPr>
                        <a:t>Capstone</a:t>
                      </a:r>
                    </a:p>
                  </a:txBody>
                  <a:tcPr marL="91450" marR="91450" marT="34300" marB="34300">
                    <a:solidFill>
                      <a:srgbClr val="7CB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Theory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1, 4, 9, 11,15, 20, 25, 29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64.52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66.73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History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2, 7, 12, 15, 22, 28, 30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73.26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68.54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Socio-Cultural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3, 5, 8, 10, 13, 14, 18, 24, 27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59.63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78.36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Globalization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6, 16, 17,19, 21, 23, 26, 27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>
                          <a:solidFill>
                            <a:schemeClr val="dk1"/>
                          </a:solidFill>
                        </a:rPr>
                        <a:t>58.29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 dirty="0">
                          <a:solidFill>
                            <a:schemeClr val="dk1"/>
                          </a:solidFill>
                        </a:rPr>
                        <a:t>78.31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2" y="3092094"/>
            <a:ext cx="4562475" cy="206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Ratio/Scale </a:t>
            </a: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Data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Ratio data specifies an order and fixed interval between data points. Ratio data also has a meaningful (absolute) zero.</a:t>
            </a:r>
          </a:p>
          <a:p>
            <a:pPr marL="515938" marR="0" lvl="2" indent="-1857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zero that indicates a complete lack of whatever is being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measured</a:t>
            </a:r>
          </a:p>
          <a:p>
            <a:pPr marL="330201" marR="0" lvl="2" indent="0" algn="l" rtl="0">
              <a:spcBef>
                <a:spcPts val="600"/>
              </a:spcBef>
              <a:buClr>
                <a:schemeClr val="accent1"/>
              </a:buClr>
              <a:buSzPct val="100000"/>
              <a:buNone/>
            </a:pPr>
            <a:endParaRPr lang="en" sz="1800" b="0" i="0" u="none" strike="noStrike" cap="none" baseline="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lvl="0" indent="-342900">
              <a:lnSpc>
                <a:spcPct val="90000"/>
              </a:lnSpc>
              <a:buSzPct val="100000"/>
            </a:pPr>
            <a:r>
              <a:rPr lang="en" sz="18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Possible Analyses: </a:t>
            </a:r>
          </a:p>
          <a:p>
            <a:pPr marL="515938" lvl="1" indent="-350838">
              <a:lnSpc>
                <a:spcPct val="90000"/>
              </a:lnSpc>
              <a:buSzPct val="100000"/>
            </a:pPr>
            <a:r>
              <a:rPr lang="en" sz="16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central tendency </a:t>
            </a:r>
          </a:p>
          <a:p>
            <a:pPr marL="515938" lvl="1" indent="-350838">
              <a:lnSpc>
                <a:spcPct val="90000"/>
              </a:lnSpc>
              <a:buSzPct val="100000"/>
            </a:pPr>
            <a:r>
              <a:rPr lang="en" sz="16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distribution spread </a:t>
            </a:r>
          </a:p>
          <a:p>
            <a:pPr marL="515938" lvl="1" indent="-350838">
              <a:lnSpc>
                <a:spcPct val="90000"/>
              </a:lnSpc>
              <a:buSzPct val="100000"/>
            </a:pPr>
            <a:r>
              <a:rPr lang="en" sz="16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</a:t>
            </a:r>
            <a:r>
              <a:rPr lang="en" sz="16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of relationship </a:t>
            </a:r>
          </a:p>
          <a:p>
            <a:pPr marL="515938" lvl="1" indent="-350838">
              <a:lnSpc>
                <a:spcPct val="90000"/>
              </a:lnSpc>
              <a:buSzPct val="100000"/>
            </a:pPr>
            <a:r>
              <a:rPr lang="en" sz="16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mean </a:t>
            </a:r>
            <a:r>
              <a:rPr lang="en" sz="16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comparisons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4038600" y="2724150"/>
            <a:ext cx="2895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5300" y="3065561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Same as for interval data</a:t>
            </a:r>
            <a:endParaRPr lang="en-US" sz="1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Examples of </a:t>
            </a:r>
            <a:r>
              <a:rPr lang="en" sz="36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Ratio/Scale </a:t>
            </a: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Data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74321" y="973837"/>
            <a:ext cx="8595359" cy="3998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Weight, height, </a:t>
            </a:r>
            <a:r>
              <a:rPr lang="en" sz="30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time, sometimes temperature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Counts (ex.</a:t>
            </a:r>
            <a:r>
              <a:rPr lang="en" sz="30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number of people who attended a given activity)</a:t>
            </a:r>
            <a:endParaRPr lang="en" sz="3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91550" cy="1143000"/>
          </a:xfrm>
        </p:spPr>
        <p:txBody>
          <a:bodyPr/>
          <a:lstStyle/>
          <a:p>
            <a:pPr algn="ctr"/>
            <a:r>
              <a:rPr lang="en" sz="3600" b="1" dirty="0" smtClean="0">
                <a:solidFill>
                  <a:srgbClr val="242852"/>
                </a:solidFill>
                <a:latin typeface="Galdeano"/>
                <a:ea typeface="Galdeano"/>
                <a:cs typeface="Galdeano"/>
                <a:sym typeface="Galdeano"/>
              </a:rPr>
              <a:t>Distinguishing Between Interval and Ratio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8595359" cy="3733800"/>
          </a:xfrm>
        </p:spPr>
        <p:txBody>
          <a:bodyPr/>
          <a:lstStyle/>
          <a:p>
            <a:pPr marL="139700" indent="0">
              <a:buNone/>
            </a:pPr>
            <a:r>
              <a:rPr lang="en" sz="3000" dirty="0" smtClean="0">
                <a:solidFill>
                  <a:schemeClr val="dk2"/>
                </a:solidFill>
                <a:latin typeface="Galdeano"/>
                <a:sym typeface="Galdeano"/>
              </a:rPr>
              <a:t>Is 0 absolute?</a:t>
            </a:r>
          </a:p>
          <a:p>
            <a:r>
              <a:rPr lang="en" sz="2800" dirty="0" smtClean="0">
                <a:solidFill>
                  <a:schemeClr val="dk2"/>
                </a:solidFill>
                <a:latin typeface="Galdeano"/>
                <a:sym typeface="Galdeano"/>
              </a:rPr>
              <a:t>Examples of non-absolute zeros</a:t>
            </a:r>
          </a:p>
          <a:p>
            <a:pPr lvl="1"/>
            <a:r>
              <a:rPr lang="en" sz="2600" dirty="0" smtClean="0">
                <a:solidFill>
                  <a:schemeClr val="dk2"/>
                </a:solidFill>
                <a:latin typeface="Galdeano"/>
                <a:sym typeface="Galdeano"/>
              </a:rPr>
              <a:t>Selection of zero is somewhat arbitrary</a:t>
            </a:r>
          </a:p>
          <a:p>
            <a:pPr marL="292100" lvl="1" indent="0">
              <a:buNone/>
            </a:pPr>
            <a:r>
              <a:rPr lang="en" sz="2400" dirty="0" smtClean="0">
                <a:solidFill>
                  <a:schemeClr val="dk2"/>
                </a:solidFill>
                <a:latin typeface="Galdeano"/>
                <a:sym typeface="Galdeano"/>
              </a:rPr>
              <a:t>Longitude: 0 = Royal Observatory (Greenwich, England)</a:t>
            </a:r>
          </a:p>
          <a:p>
            <a:pPr marL="1827213" lvl="1" indent="0">
              <a:buNone/>
            </a:pPr>
            <a:r>
              <a:rPr lang="en" sz="2400" dirty="0">
                <a:solidFill>
                  <a:schemeClr val="dk2"/>
                </a:solidFill>
                <a:latin typeface="Galdeano"/>
                <a:sym typeface="Galdeano"/>
              </a:rPr>
              <a:t>	</a:t>
            </a:r>
            <a:r>
              <a:rPr lang="en" sz="2400" i="1" dirty="0" smtClean="0">
                <a:solidFill>
                  <a:schemeClr val="dk2"/>
                </a:solidFill>
                <a:latin typeface="Galdeano"/>
                <a:sym typeface="Galdeano"/>
              </a:rPr>
              <a:t>prior to 1884</a:t>
            </a:r>
            <a:r>
              <a:rPr lang="en" sz="2400" dirty="0" smtClean="0">
                <a:solidFill>
                  <a:schemeClr val="dk2"/>
                </a:solidFill>
                <a:latin typeface="Galdeano"/>
                <a:sym typeface="Galdeano"/>
              </a:rPr>
              <a:t>, included El Hierro, Rome, Copenhagen, Jerusalem, Saint Petersburg, Paris, Philadelphia, and Washington D.C. </a:t>
            </a:r>
          </a:p>
          <a:p>
            <a:pPr marL="1774825" lvl="1" indent="-1492250" defTabSz="168275">
              <a:buNone/>
            </a:pPr>
            <a:r>
              <a:rPr lang="en" sz="2400" dirty="0">
                <a:solidFill>
                  <a:schemeClr val="dk2"/>
                </a:solidFill>
                <a:latin typeface="Galdeano"/>
                <a:sym typeface="Galdeano"/>
              </a:rPr>
              <a:t>Altitude: </a:t>
            </a:r>
            <a:r>
              <a:rPr lang="en" sz="2400" dirty="0" smtClean="0">
                <a:solidFill>
                  <a:schemeClr val="dk2"/>
                </a:solidFill>
                <a:latin typeface="Galdeano"/>
                <a:sym typeface="Galdeano"/>
              </a:rPr>
              <a:t>	0 </a:t>
            </a:r>
            <a:r>
              <a:rPr lang="en" sz="2400" dirty="0">
                <a:solidFill>
                  <a:schemeClr val="dk2"/>
                </a:solidFill>
                <a:latin typeface="Galdeano"/>
                <a:sym typeface="Galdeano"/>
              </a:rPr>
              <a:t>= Sea Level</a:t>
            </a:r>
          </a:p>
          <a:p>
            <a:pPr marL="282575" lvl="1" indent="1546225" defTabSz="168275">
              <a:buNone/>
            </a:pPr>
            <a:endParaRPr lang="en" sz="2400" dirty="0" smtClean="0">
              <a:solidFill>
                <a:schemeClr val="dk2"/>
              </a:solidFill>
              <a:latin typeface="Galdeano"/>
              <a:sym typeface="Galdeano"/>
            </a:endParaRPr>
          </a:p>
          <a:p>
            <a:pPr marL="2921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9969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Illustration of </a:t>
            </a:r>
            <a:r>
              <a:rPr lang="en-US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Interval – Sea Level </a:t>
            </a:r>
            <a:endParaRPr lang="en-US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8" y="1200150"/>
            <a:ext cx="4648200" cy="34481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5518" y="3638550"/>
            <a:ext cx="464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4095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New Orleans (below 0)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6318" y="173200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Denver (above 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4269" y="349644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/>
            </a:lvl1pPr>
          </a:lstStyle>
          <a:p>
            <a:r>
              <a:rPr lang="en-US" dirty="0"/>
              <a:t>Sea Level (0)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797747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http://upload.wikimedia.org/wikipedia/commons/8/88/Steigungsregen.jpg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40957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Orleans Altitude: -6.5 feet 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5749" y="177223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/>
            </a:lvl1pPr>
          </a:lstStyle>
          <a:p>
            <a:r>
              <a:rPr lang="en-US" dirty="0"/>
              <a:t>Denver Altitude: +5, 280 feet</a:t>
            </a:r>
          </a:p>
        </p:txBody>
      </p:sp>
    </p:spTree>
    <p:extLst>
      <p:ext uri="{BB962C8B-B14F-4D97-AF65-F5344CB8AC3E}">
        <p14:creationId xmlns:p14="http://schemas.microsoft.com/office/powerpoint/2010/main" val="127359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Bottom Line: Interval and Ratio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Both types of data can be analyzed using the same techniques</a:t>
            </a:r>
          </a:p>
          <a:p>
            <a:pPr marL="139700" indent="0">
              <a:buNone/>
            </a:pPr>
            <a:endParaRPr lang="en-US" sz="1800" dirty="0" smtClean="0"/>
          </a:p>
          <a:p>
            <a:r>
              <a:rPr lang="en-US" sz="1800" dirty="0" smtClean="0"/>
              <a:t>The difference is in the interpretation of results</a:t>
            </a:r>
          </a:p>
          <a:p>
            <a:pPr lvl="1"/>
            <a:r>
              <a:rPr lang="en-US" sz="1800" dirty="0" smtClean="0"/>
              <a:t>A zero on a test doesn’t necessarily mean that the student knows nothing about the content (Interval)</a:t>
            </a:r>
          </a:p>
          <a:p>
            <a:pPr lvl="1"/>
            <a:r>
              <a:rPr lang="en-US" sz="1800" dirty="0" smtClean="0"/>
              <a:t>Zero people in a room means that there isn’t anyone there (hopefully) (Ratio)</a:t>
            </a:r>
          </a:p>
          <a:p>
            <a:pPr lvl="1"/>
            <a:r>
              <a:rPr lang="en-US" sz="1800" dirty="0"/>
              <a:t>A person who scores a 100 on a test isn’t necessarily twice as smart as someone who gets a </a:t>
            </a:r>
            <a:r>
              <a:rPr lang="en-US" sz="1800" dirty="0" smtClean="0"/>
              <a:t>50 (Interval)</a:t>
            </a:r>
            <a:endParaRPr lang="en-US" sz="1800" dirty="0"/>
          </a:p>
          <a:p>
            <a:pPr lvl="1"/>
            <a:r>
              <a:rPr lang="en-US" sz="1800" dirty="0" smtClean="0"/>
              <a:t>An NFL linebacker probably does weigh 3 times as much as Shannon (Ratio)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932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2" y="3028950"/>
            <a:ext cx="5129543" cy="2000250"/>
          </a:xfrm>
        </p:spPr>
        <p:txBody>
          <a:bodyPr anchor="b"/>
          <a:lstStyle/>
          <a:p>
            <a:pPr algn="r"/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Types of Quantitative Data Analyses </a:t>
            </a:r>
            <a:endParaRPr lang="en-US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Types of Quantitative Data Analysis</a:t>
            </a:r>
            <a:endParaRPr lang="en" sz="3600" b="1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28602" y="1165494"/>
            <a:ext cx="8595359" cy="3844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Central Tendency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Distribution (Spread)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Relationship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30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Comparison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b="0" i="0" u="none" strike="noStrike" cap="none" baseline="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" sz="3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  <p:extLst>
      <p:ext uri="{BB962C8B-B14F-4D97-AF65-F5344CB8AC3E}">
        <p14:creationId xmlns:p14="http://schemas.microsoft.com/office/powerpoint/2010/main" val="2243661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04800" y="571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CENTRAL TENDENCY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04802" y="742950"/>
            <a:ext cx="8595359" cy="440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Key question = what is the middle?</a:t>
            </a:r>
          </a:p>
          <a:p>
            <a:pPr marL="344488" marR="0" lvl="1" indent="-179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Three Primary Measures:</a:t>
            </a:r>
          </a:p>
          <a:p>
            <a:pPr marL="515938" marR="0" lvl="2" indent="-1857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Mean-the arithmetic average</a:t>
            </a:r>
            <a:endParaRPr lang="en"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2" indent="-185737">
              <a:buSzPct val="100000"/>
            </a:pPr>
            <a:r>
              <a:rPr lang="en" sz="18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Median-the middle</a:t>
            </a:r>
            <a:r>
              <a:rPr lang="en" sz="18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; 50% of data points are above and 50% are </a:t>
            </a:r>
            <a:r>
              <a:rPr lang="en" sz="18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below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  <a:p>
            <a:pPr lvl="2" indent="-185737">
              <a:buSzPct val="100000"/>
            </a:pPr>
            <a:r>
              <a:rPr lang="en" sz="18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Mode-the </a:t>
            </a:r>
            <a:r>
              <a:rPr lang="en" sz="18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most commonly occurring </a:t>
            </a:r>
            <a:r>
              <a:rPr lang="en" sz="18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result</a:t>
            </a:r>
            <a:endParaRPr lang="en"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3038" marR="0" lvl="2" indent="-7937" algn="l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 Data:</a:t>
            </a:r>
          </a:p>
          <a:p>
            <a:pPr marL="342202" marR="0" lvl="2" indent="-12002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lang="en-US" sz="1800" b="0" i="0" u="none" strike="noStrike" cap="none" baseline="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202" marR="0" lvl="2" indent="-12002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Mean: 20.3</a:t>
            </a:r>
          </a:p>
          <a:p>
            <a:pPr marL="342202" marR="0" lvl="2" indent="-12002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r>
              <a:rPr lang="en-US" sz="18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Median: 5.5</a:t>
            </a:r>
          </a:p>
          <a:p>
            <a:pPr marL="342202" marR="0" lvl="2" indent="-12002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Mode: 7</a:t>
            </a: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213" name="Shape 213"/>
          <p:cNvGraphicFramePr/>
          <p:nvPr>
            <p:extLst>
              <p:ext uri="{D42A27DB-BD31-4B8C-83A1-F6EECF244321}">
                <p14:modId xmlns:p14="http://schemas.microsoft.com/office/powerpoint/2010/main" val="3743481068"/>
              </p:ext>
            </p:extLst>
          </p:nvPr>
        </p:nvGraphicFramePr>
        <p:xfrm>
          <a:off x="4191000" y="2611723"/>
          <a:ext cx="2819400" cy="2531777"/>
        </p:xfrm>
        <a:graphic>
          <a:graphicData uri="http://schemas.openxmlformats.org/drawingml/2006/table">
            <a:tbl>
              <a:tblPr firstRow="1" bandRow="1">
                <a:noFill/>
                <a:tableStyleId>{384D830D-13BA-4F9E-A6F4-4AE17D9FE13F}</a:tableStyleId>
              </a:tblPr>
              <a:tblGrid>
                <a:gridCol w="128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Individual</a:t>
                      </a:r>
                    </a:p>
                  </a:txBody>
                  <a:tcPr marL="91450" marR="91450" marT="34300" marB="34300">
                    <a:solidFill>
                      <a:srgbClr val="2B52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Result</a:t>
                      </a:r>
                    </a:p>
                  </a:txBody>
                  <a:tcPr marL="91450" marR="91450" marT="34300" marB="34300">
                    <a:solidFill>
                      <a:srgbClr val="2B52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1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2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2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150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3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4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4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18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5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1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6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7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7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3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8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6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9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7</a:t>
                      </a:r>
                    </a:p>
                  </a:txBody>
                  <a:tcPr marL="91450" marR="91450" marT="34300" marB="34300">
                    <a:solidFill>
                      <a:srgbClr val="9BC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4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/>
                        <a:t>10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050" u="none" strike="noStrike" cap="none" baseline="0" dirty="0"/>
                        <a:t>5</a:t>
                      </a:r>
                    </a:p>
                  </a:txBody>
                  <a:tcPr marL="91450" marR="91450" marT="34300" marB="3430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SESSION</a:t>
            </a:r>
            <a:r>
              <a:rPr lang="en" sz="36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AGENDA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Part I</a:t>
            </a: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Types of Data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Part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II</a:t>
            </a: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Types of Quantitative Data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Analyses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lang="en" sz="220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n"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>
              <a:spcBef>
                <a:spcPts val="0"/>
              </a:spcBef>
              <a:buNone/>
            </a:pP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Part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III: </a:t>
            </a: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Tools for Data Analyses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ADVANTAGES</a:t>
            </a:r>
            <a:r>
              <a:rPr lang="en-US" dirty="0" smtClean="0"/>
              <a:t> </a:t>
            </a:r>
            <a:r>
              <a:rPr lang="en-US" sz="3600" dirty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AND DISADVANTAGES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01073"/>
              </p:ext>
            </p:extLst>
          </p:nvPr>
        </p:nvGraphicFramePr>
        <p:xfrm>
          <a:off x="313700" y="971550"/>
          <a:ext cx="8677900" cy="3754120"/>
        </p:xfrm>
        <a:graphic>
          <a:graphicData uri="http://schemas.openxmlformats.org/drawingml/2006/table">
            <a:tbl>
              <a:tblPr firstRow="1" bandRow="1">
                <a:tableStyleId>{D9C32DE1-CE64-4C9F-BF07-234EBAEFDF3F}</a:tableStyleId>
              </a:tblPr>
              <a:tblGrid>
                <a:gridCol w="1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76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widely used measure of central tendency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Broadly recognized measure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This measure is not sensitive to outliers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Can give you better information about the distribution of your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Does not assume your results are normally distributed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Can use with categorical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Sensitive to outliers in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Example = Annual Salaries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 2013, mean household income in U.S. = $87,200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median household income = $46,700</a:t>
                      </a:r>
                      <a:r>
                        <a:rPr lang="en-US" baseline="30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This measure is not as well-recognized by all audiences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May be more difficult to interpret, especially when there are multiple modes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General audiences will probably be least familiar with this measure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780060"/>
            <a:ext cx="906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1</a:t>
            </a:r>
            <a:r>
              <a:rPr lang="en-US" sz="800" dirty="0" smtClean="0"/>
              <a:t>Board of Governors Federal Reserve System (2014). Federal </a:t>
            </a:r>
            <a:r>
              <a:rPr lang="en-US" sz="800" dirty="0"/>
              <a:t>Reserve Bulletin. </a:t>
            </a:r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www.federalreserve.gov/pubs/bulletin/2014/pdf/scf14.pdf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11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Distribution </a:t>
            </a:r>
            <a:r>
              <a:rPr lang="en" sz="36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(Spread)</a:t>
            </a:r>
            <a:endParaRPr lang="en" sz="3600" b="1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74319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Most commonly used is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the </a:t>
            </a:r>
            <a:r>
              <a:rPr lang="en" sz="2200" b="1" u="sng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standard deviation</a:t>
            </a:r>
            <a:endParaRPr lang="en" sz="220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is it? 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relative measure of how far individual data points are from the mean of t</a:t>
            </a: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he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data set</a:t>
            </a:r>
          </a:p>
          <a:p>
            <a:pPr>
              <a:spcBef>
                <a:spcPts val="0"/>
              </a:spcBef>
              <a:buSzPct val="100000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Why is it important?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 give a sense of how spread out the data are overall-are most cases close to the mean?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give a sense of whether an observation is an outlier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determine whether the observation is likely due to chance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lang="en"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lang="en"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  <p:extLst>
      <p:ext uri="{BB962C8B-B14F-4D97-AF65-F5344CB8AC3E}">
        <p14:creationId xmlns:p14="http://schemas.microsoft.com/office/powerpoint/2010/main" val="5958510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rgbClr val="242852"/>
                </a:solidFill>
                <a:latin typeface="Galdeano"/>
                <a:ea typeface="Galdeano"/>
                <a:cs typeface="Galdeano"/>
                <a:sym typeface="Galdeano"/>
              </a:rPr>
              <a:t>Measures of Distribution (Spread)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76350"/>
            <a:ext cx="3226324" cy="2819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761" y="971550"/>
            <a:ext cx="8595359" cy="3703320"/>
          </a:xfrm>
        </p:spPr>
        <p:txBody>
          <a:bodyPr/>
          <a:lstStyle/>
          <a:p>
            <a:pPr marL="139700" indent="0">
              <a:buNone/>
            </a:pPr>
            <a:r>
              <a:rPr lang="en-US" dirty="0" smtClean="0"/>
              <a:t>                                                                                     </a:t>
            </a:r>
          </a:p>
          <a:p>
            <a:pPr marL="1397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Mean of data set = </a:t>
            </a:r>
            <a:r>
              <a:rPr lang="en-US" b="1" dirty="0" smtClean="0">
                <a:solidFill>
                  <a:srgbClr val="FF0000"/>
                </a:solidFill>
              </a:rPr>
              <a:t>20.3 </a:t>
            </a:r>
          </a:p>
          <a:p>
            <a:pPr marL="1397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Standard Deviation =  </a:t>
            </a:r>
            <a:r>
              <a:rPr lang="en-US" b="1" dirty="0" smtClean="0">
                <a:solidFill>
                  <a:srgbClr val="FF0000"/>
                </a:solidFill>
              </a:rPr>
              <a:t>43.5</a:t>
            </a:r>
          </a:p>
          <a:p>
            <a:pPr marL="1397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397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43.5 is very large, which means the data are quite spread out                          </a:t>
            </a:r>
          </a:p>
          <a:p>
            <a:pPr marL="13970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71750"/>
            <a:ext cx="42062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6729" y="463063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937" y="46306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63.8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1699" y="4630633"/>
            <a:ext cx="67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107.3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907" y="4630633"/>
            <a:ext cx="64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150.8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Relationship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Correlation:</a:t>
            </a: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tells us </a:t>
            </a:r>
            <a:r>
              <a:rPr lang="en-US" sz="2200" b="0" i="0" u="sng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whether</a:t>
            </a: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and </a:t>
            </a:r>
            <a:r>
              <a:rPr lang="en-US" sz="2200" b="0" i="0" u="sng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what extent</a:t>
            </a: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two variables are related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This relationship can be:</a:t>
            </a:r>
          </a:p>
          <a:p>
            <a:pPr lvl="2">
              <a:spcBef>
                <a:spcPts val="0"/>
              </a:spcBef>
            </a:pP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Positive: variables are related and increase together 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Negative: variables are related but one decreases as the other increases </a:t>
            </a:r>
          </a:p>
          <a:p>
            <a:pPr lvl="2">
              <a:spcBef>
                <a:spcPts val="0"/>
              </a:spcBef>
            </a:pP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Non-existent (0)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Size of correlation indicates strength of relationship (e.g. </a:t>
            </a:r>
            <a:r>
              <a:rPr lang="en-US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totally positively correlated = +</a:t>
            </a: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1, </a:t>
            </a:r>
            <a:r>
              <a:rPr lang="en-US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totally negatively correlated = -</a:t>
            </a: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1)</a:t>
            </a:r>
          </a:p>
          <a:p>
            <a:pPr marL="292100" lvl="1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>
              <a:spcBef>
                <a:spcPts val="0"/>
              </a:spcBef>
            </a:pPr>
            <a:r>
              <a:rPr lang="en-US" sz="2200" b="0" i="0" u="none" strike="noStrike" cap="none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Advantage: Good for insight/planning and directions for future study 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n-US" sz="2200" b="0" i="0" u="none" strike="noStrike" cap="none" baseline="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76227" y="171451"/>
            <a:ext cx="8591699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" sz="3600" b="1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Relationship</a:t>
            </a:r>
            <a:endParaRPr lang="en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299" cy="37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Disadvantage: </a:t>
            </a: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hlinkClick r:id="rId3"/>
              </a:rPr>
              <a:t>correlation </a:t>
            </a:r>
            <a:r>
              <a:rPr lang="en-US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hlinkClick r:id="rId3"/>
              </a:rPr>
              <a:t>is often conflated with </a:t>
            </a: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hlinkClick r:id="rId3"/>
              </a:rPr>
              <a:t>causation</a:t>
            </a:r>
            <a:endParaRPr lang="en-US" sz="2200" dirty="0" smtClean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  <a:p>
            <a:pPr marL="139700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Correlation says that a relationship exists (or doesn’t), not why it exists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Does not account for all possible variables</a:t>
            </a:r>
          </a:p>
          <a:p>
            <a:pPr marL="139700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Example: there is a strong positive correlation between temperature and ice cream consumption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Do high temperatures cause increased ice cream consumption?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Does higher ice cream consumption cause an increase in temperature? </a:t>
            </a:r>
            <a:endParaRPr sz="2200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Measures of Comparison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4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Examples: Pre- Post- Data; </a:t>
            </a:r>
          </a:p>
          <a:p>
            <a:pPr marL="1714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n-US"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31750" algn="l" rt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</a:pPr>
            <a:r>
              <a:rPr lang="en-US" sz="2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Primary Questions</a:t>
            </a:r>
            <a:endParaRPr lang="en-US" sz="2600" b="1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85750" indent="-146050">
              <a:spcBef>
                <a:spcPts val="0"/>
              </a:spcBef>
            </a:pPr>
            <a:r>
              <a:rPr lang="en-US" sz="24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Is there a difference?</a:t>
            </a:r>
          </a:p>
          <a:p>
            <a:pPr marL="285750" indent="-146050">
              <a:spcBef>
                <a:spcPts val="0"/>
              </a:spcBef>
            </a:pPr>
            <a:endParaRPr lang="en-US" sz="24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85750" indent="-1460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Is the difference significant?</a:t>
            </a:r>
          </a:p>
          <a:p>
            <a:pPr marL="573088" lvl="1" indent="-260350">
              <a:spcBef>
                <a:spcPts val="0"/>
              </a:spcBef>
            </a:pPr>
            <a:r>
              <a:rPr lang="en-US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More Sophisticated Analyses: what was the cause of the significant result </a:t>
            </a:r>
          </a:p>
          <a:p>
            <a:pPr marL="744538" lvl="2" indent="-260350">
              <a:spcBef>
                <a:spcPts val="0"/>
              </a:spcBef>
            </a:pPr>
            <a:r>
              <a:rPr lang="en-US" sz="20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ad hoc analyses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04802" y="1"/>
            <a:ext cx="8591699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" sz="32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Analyses for Comparison/Prediction</a:t>
            </a:r>
            <a:endParaRPr lang="en" sz="32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04802" y="666750"/>
            <a:ext cx="8595299" cy="441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indent="0" rtl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" sz="2400" b="1" dirty="0" smtClean="0"/>
              <a:t>General Linear Model (GLM)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dirty="0" smtClean="0"/>
              <a:t>T-test</a:t>
            </a:r>
          </a:p>
          <a:p>
            <a:pPr marL="630238" lvl="1" indent="-317500">
              <a:spcBef>
                <a:spcPts val="0"/>
              </a:spcBef>
              <a:buSzPct val="100000"/>
            </a:pPr>
            <a:r>
              <a:rPr lang="en" sz="2000" dirty="0" smtClean="0"/>
              <a:t>Comparison of two quantities (ex. pre- post- score averages)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dirty="0" smtClean="0"/>
              <a:t>ANOVA</a:t>
            </a:r>
          </a:p>
          <a:p>
            <a:pPr marL="630238" lvl="1" indent="-317500">
              <a:spcBef>
                <a:spcPts val="0"/>
              </a:spcBef>
              <a:buSzPct val="100000"/>
            </a:pPr>
            <a:r>
              <a:rPr lang="en" sz="2000" dirty="0" smtClean="0"/>
              <a:t>Comparison of results for two groups (ex. </a:t>
            </a:r>
            <a:r>
              <a:rPr lang="en" sz="2000" dirty="0"/>
              <a:t>pre- post- score </a:t>
            </a:r>
            <a:r>
              <a:rPr lang="en" sz="2000" dirty="0" smtClean="0"/>
              <a:t>averages for males versus females)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dirty="0" smtClean="0"/>
              <a:t>Multiple Regression</a:t>
            </a:r>
          </a:p>
          <a:p>
            <a:pPr marL="630238" lvl="1" indent="-317500">
              <a:spcBef>
                <a:spcPts val="0"/>
              </a:spcBef>
              <a:buSzPct val="100000"/>
            </a:pPr>
            <a:r>
              <a:rPr lang="en" sz="2000" dirty="0" smtClean="0"/>
              <a:t>Comparison of results for two groups; two or more independent variables (ex. </a:t>
            </a:r>
            <a:r>
              <a:rPr lang="en-US" sz="2000" dirty="0" smtClean="0"/>
              <a:t>P</a:t>
            </a:r>
            <a:r>
              <a:rPr lang="en" sz="2000" dirty="0" smtClean="0"/>
              <a:t>re- post- score averages by gender and ethnicity) 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dirty="0" smtClean="0"/>
              <a:t>Multivariate</a:t>
            </a:r>
          </a:p>
          <a:p>
            <a:pPr marL="630238" lvl="1" indent="-317500">
              <a:spcBef>
                <a:spcPts val="0"/>
              </a:spcBef>
              <a:buSzPct val="100000"/>
            </a:pPr>
            <a:r>
              <a:rPr lang="en" sz="2000" dirty="0" smtClean="0"/>
              <a:t>Comparison of two or more dependent variables; one or more independent variables (ex. </a:t>
            </a:r>
            <a:r>
              <a:rPr lang="en-US" sz="2000" dirty="0" smtClean="0"/>
              <a:t>P</a:t>
            </a:r>
            <a:r>
              <a:rPr lang="en" sz="2000" dirty="0" smtClean="0"/>
              <a:t>re- post- score averages and internship ratings by gender and ethnicity)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276227" y="171451"/>
            <a:ext cx="8591699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Analysis Decision Guide</a:t>
            </a:r>
            <a:endParaRPr lang="en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299" cy="37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In a nutshell…</a:t>
            </a:r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with nominal data, it may be best to stick to frequencies and percentages!</a:t>
            </a:r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Adapted from </a:t>
            </a:r>
            <a:r>
              <a:rPr lang="en-US" dirty="0">
                <a:hlinkClick r:id="rId3"/>
              </a:rPr>
              <a:t>http://www.csun.edu/~</a:t>
            </a:r>
            <a:r>
              <a:rPr lang="en-US" dirty="0" smtClean="0">
                <a:hlinkClick r:id="rId3"/>
              </a:rPr>
              <a:t>amarenco/Fcs%20682/When%20to%20use%20what%20test.pdf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</a:pPr>
            <a:endParaRPr lang="e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01869"/>
              </p:ext>
            </p:extLst>
          </p:nvPr>
        </p:nvGraphicFramePr>
        <p:xfrm>
          <a:off x="990600" y="1352550"/>
          <a:ext cx="6477000" cy="2424739"/>
        </p:xfrm>
        <a:graphic>
          <a:graphicData uri="http://schemas.openxmlformats.org/drawingml/2006/table">
            <a:tbl>
              <a:tblPr firstRow="1" bandRow="1">
                <a:tableStyleId>{D9C32DE1-CE64-4C9F-BF07-234EBAEFDF3F}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Interval/ratio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48">
                <a:tc>
                  <a:txBody>
                    <a:bodyPr/>
                    <a:lstStyle/>
                    <a:p>
                      <a:r>
                        <a:rPr lang="en-US" dirty="0" smtClean="0"/>
                        <a:t>Group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T-test,</a:t>
                      </a:r>
                      <a:r>
                        <a:rPr lang="en-US" baseline="0" dirty="0" smtClean="0"/>
                        <a:t> ANOVA, MANOVA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01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r>
                        <a:rPr lang="en-US" baseline="0" dirty="0" smtClean="0"/>
                        <a:t> Regression, Multiple Regression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35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2" y="3028950"/>
            <a:ext cx="5129543" cy="2000250"/>
          </a:xfrm>
        </p:spPr>
        <p:txBody>
          <a:bodyPr anchor="b"/>
          <a:lstStyle/>
          <a:p>
            <a:pPr algn="r"/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Tools for Quantitative Data Analyses </a:t>
            </a:r>
            <a:endParaRPr lang="en-US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600" b="1" dirty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Common Data Analysis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201613"/>
            <a:r>
              <a:rPr lang="en-US" sz="3200" dirty="0"/>
              <a:t>SPSS/SAS</a:t>
            </a:r>
          </a:p>
          <a:p>
            <a:pPr marL="139700" indent="0">
              <a:buNone/>
            </a:pPr>
            <a:endParaRPr lang="en-US" sz="3200" dirty="0" smtClean="0"/>
          </a:p>
          <a:p>
            <a:pPr marL="341313" indent="-201613"/>
            <a:r>
              <a:rPr lang="en-US" sz="3200" dirty="0" smtClean="0"/>
              <a:t>Excel</a:t>
            </a:r>
          </a:p>
          <a:p>
            <a:pPr marL="341313" indent="-201613"/>
            <a:endParaRPr lang="en-US" sz="3200" dirty="0"/>
          </a:p>
          <a:p>
            <a:pPr marL="341313" indent="-201613"/>
            <a:r>
              <a:rPr lang="en-US" sz="3200" dirty="0" smtClean="0"/>
              <a:t>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SESSION </a:t>
            </a: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OBJECTIVES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Participants will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be able to: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aldeano"/>
              <a:buChar char="•"/>
            </a:pP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Differentiate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between different </a:t>
            </a: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types of data and identify which analyses are appropriate for each </a:t>
            </a: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type</a:t>
            </a:r>
          </a:p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" sz="220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aldeano"/>
              <a:buChar char="•"/>
            </a:pPr>
            <a:r>
              <a:rPr lang="en" sz="220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Identify </a:t>
            </a:r>
            <a:r>
              <a:rPr lang="en" sz="22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tools appropriate for analyzing quantitative data</a:t>
            </a:r>
          </a:p>
          <a:p>
            <a:pPr marL="5461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" sz="2200" dirty="0" smtClean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5461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" sz="220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0"/>
            <a:ext cx="8595359" cy="4572000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u="sng" dirty="0" smtClean="0"/>
              <a:t>Advantages</a:t>
            </a:r>
          </a:p>
          <a:p>
            <a:pPr marL="341313" indent="-201613"/>
            <a:r>
              <a:rPr lang="en-US" sz="1800" dirty="0" smtClean="0"/>
              <a:t>Widely-used</a:t>
            </a:r>
          </a:p>
          <a:p>
            <a:pPr marL="341313" indent="-201613"/>
            <a:r>
              <a:rPr lang="en-US" sz="1800" dirty="0"/>
              <a:t>User-friendly “plug and chug”</a:t>
            </a:r>
          </a:p>
          <a:p>
            <a:pPr marL="514351" lvl="1" indent="-201613"/>
            <a:r>
              <a:rPr lang="en-US" sz="1800" dirty="0" smtClean="0"/>
              <a:t>Does all calculations for you</a:t>
            </a:r>
          </a:p>
          <a:p>
            <a:pPr marL="139700" indent="0">
              <a:buNone/>
            </a:pPr>
            <a:r>
              <a:rPr lang="en-US" sz="2200" b="1" u="sng" dirty="0" smtClean="0"/>
              <a:t>Disadvantages</a:t>
            </a:r>
            <a:endParaRPr lang="en-US" sz="2200" b="1" u="sng" dirty="0"/>
          </a:p>
          <a:p>
            <a:pPr marL="341313" indent="-201613"/>
            <a:r>
              <a:rPr lang="en-US" sz="1800" dirty="0" smtClean="0"/>
              <a:t>Requires some training</a:t>
            </a:r>
          </a:p>
          <a:p>
            <a:pPr marL="514351" lvl="1" indent="-201613"/>
            <a:r>
              <a:rPr lang="en-US" sz="1800" dirty="0" smtClean="0"/>
              <a:t>A lot of options; need to know how to select appropriate options for the analysis you would like to run</a:t>
            </a:r>
            <a:endParaRPr lang="en-US" sz="1800" dirty="0"/>
          </a:p>
          <a:p>
            <a:pPr marL="514351" lvl="1" indent="-201613"/>
            <a:r>
              <a:rPr lang="en-US" sz="1800" dirty="0" smtClean="0"/>
              <a:t>Need to be able to read and appropriately interpret output</a:t>
            </a:r>
          </a:p>
          <a:p>
            <a:pPr marL="685801" lvl="2" indent="-201613"/>
            <a:r>
              <a:rPr lang="en-US" sz="1800" dirty="0" smtClean="0"/>
              <a:t>Potential problem = too easy to run analyses without understanding them</a:t>
            </a:r>
          </a:p>
          <a:p>
            <a:pPr marL="341313" indent="-201613"/>
            <a:r>
              <a:rPr lang="en-US" sz="1800" dirty="0" smtClean="0"/>
              <a:t>May be expensive (DePaul no longer has free access outside computer labs)</a:t>
            </a:r>
          </a:p>
          <a:p>
            <a:pPr marL="341313" indent="-201613"/>
            <a:r>
              <a:rPr lang="en-US" sz="1800" dirty="0" smtClean="0"/>
              <a:t>Limited data visualization capabilities</a:t>
            </a:r>
            <a:endParaRPr lang="en-US" sz="1800" dirty="0"/>
          </a:p>
          <a:p>
            <a:pPr marL="139700" indent="0"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591550" cy="800100"/>
          </a:xfr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SPSS/SAS</a:t>
            </a:r>
            <a:endParaRPr lang="en-US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</p:spTree>
    <p:extLst>
      <p:ext uri="{BB962C8B-B14F-4D97-AF65-F5344CB8AC3E}">
        <p14:creationId xmlns:p14="http://schemas.microsoft.com/office/powerpoint/2010/main" val="6553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666750"/>
            <a:ext cx="8595359" cy="4419600"/>
          </a:xfrm>
        </p:spPr>
        <p:txBody>
          <a:bodyPr/>
          <a:lstStyle/>
          <a:p>
            <a:pPr marL="139700" indent="0">
              <a:buNone/>
            </a:pPr>
            <a:r>
              <a:rPr lang="en-US" sz="2200" b="1" u="sng" dirty="0" smtClean="0"/>
              <a:t>Advantages</a:t>
            </a:r>
          </a:p>
          <a:p>
            <a:pPr marL="341313" indent="-201613"/>
            <a:r>
              <a:rPr lang="en-US" sz="2000" dirty="0" smtClean="0"/>
              <a:t>Widely-used and readily available</a:t>
            </a:r>
          </a:p>
          <a:p>
            <a:pPr marL="514351" lvl="1" indent="-201613"/>
            <a:r>
              <a:rPr lang="en-US" sz="1800" dirty="0" smtClean="0"/>
              <a:t>For most no additional training will be required to use Excel</a:t>
            </a:r>
          </a:p>
          <a:p>
            <a:pPr marL="341313" indent="-201613"/>
            <a:r>
              <a:rPr lang="en-US" sz="2000" dirty="0" smtClean="0"/>
              <a:t>Easy to use with minimal training</a:t>
            </a:r>
          </a:p>
          <a:p>
            <a:pPr marL="341313" indent="-201613"/>
            <a:r>
              <a:rPr lang="en-US" sz="2000" dirty="0" smtClean="0"/>
              <a:t>Integrated ability to visualize data</a:t>
            </a:r>
          </a:p>
          <a:p>
            <a:pPr marL="514351" lvl="1" indent="-201613"/>
            <a:r>
              <a:rPr lang="en-US" sz="1800" dirty="0" smtClean="0"/>
              <a:t>Create graphs, charts, etc. </a:t>
            </a:r>
          </a:p>
          <a:p>
            <a:pPr marL="109538" lvl="1" indent="0">
              <a:buNone/>
            </a:pPr>
            <a:r>
              <a:rPr lang="en-US" sz="2200" b="1" u="sng" dirty="0" smtClean="0"/>
              <a:t>Disadvantages</a:t>
            </a:r>
            <a:endParaRPr lang="en-US" sz="2200" b="1" u="sng" dirty="0"/>
          </a:p>
          <a:p>
            <a:pPr marL="341313" indent="-201613"/>
            <a:r>
              <a:rPr lang="en-US" sz="2200" dirty="0" smtClean="0"/>
              <a:t>Limited data-analysis capabilities</a:t>
            </a:r>
          </a:p>
          <a:p>
            <a:pPr marL="514351" lvl="1" indent="-201613"/>
            <a:r>
              <a:rPr lang="en-US" sz="2200" dirty="0" smtClean="0"/>
              <a:t>Good for frequencies, percentages, distributions, means, but not capable of other statistical analyses.</a:t>
            </a:r>
            <a:endParaRPr lang="en-US" sz="2200" dirty="0"/>
          </a:p>
          <a:p>
            <a:pPr marL="139700" indent="0"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800100"/>
          </a:xfr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Excel</a:t>
            </a:r>
            <a:endParaRPr lang="en-US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</p:spTree>
    <p:extLst>
      <p:ext uri="{BB962C8B-B14F-4D97-AF65-F5344CB8AC3E}">
        <p14:creationId xmlns:p14="http://schemas.microsoft.com/office/powerpoint/2010/main" val="26984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666750"/>
            <a:ext cx="8595359" cy="4419600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u="sng" dirty="0" smtClean="0"/>
              <a:t>Advantages</a:t>
            </a:r>
          </a:p>
          <a:p>
            <a:pPr marL="341313" indent="-201613"/>
            <a:r>
              <a:rPr lang="en-US" sz="1800" dirty="0" smtClean="0"/>
              <a:t>Free</a:t>
            </a:r>
          </a:p>
          <a:p>
            <a:pPr marL="341313" indent="-201613"/>
            <a:r>
              <a:rPr lang="en-US" sz="1800" dirty="0" smtClean="0"/>
              <a:t>Very Flexible</a:t>
            </a:r>
            <a:endParaRPr lang="en-US" sz="1800" dirty="0"/>
          </a:p>
          <a:p>
            <a:pPr marL="514351" lvl="1" indent="-201613"/>
            <a:r>
              <a:rPr lang="en-US" sz="1800" dirty="0" smtClean="0"/>
              <a:t>No pre-sets; can be programmed</a:t>
            </a:r>
          </a:p>
          <a:p>
            <a:pPr marL="514351" lvl="1" indent="-201613"/>
            <a:r>
              <a:rPr lang="en-US" sz="1800" dirty="0" smtClean="0"/>
              <a:t>Can accommodate more complex statistical modeling/analyses</a:t>
            </a:r>
          </a:p>
          <a:p>
            <a:pPr marL="341313" indent="-201613"/>
            <a:r>
              <a:rPr lang="en-US" sz="1800" dirty="0" smtClean="0"/>
              <a:t>Robust </a:t>
            </a:r>
            <a:r>
              <a:rPr lang="en-US" sz="1800" dirty="0"/>
              <a:t>data visualization capabilities</a:t>
            </a:r>
          </a:p>
          <a:p>
            <a:pPr marL="139700" indent="0">
              <a:buNone/>
            </a:pPr>
            <a:r>
              <a:rPr lang="en-US" sz="2200" b="1" u="sng" smtClean="0"/>
              <a:t>Disadvantage</a:t>
            </a:r>
            <a:endParaRPr lang="en-US" sz="2200" b="1" u="sng" dirty="0"/>
          </a:p>
          <a:p>
            <a:pPr marL="341313" indent="-201613"/>
            <a:r>
              <a:rPr lang="en-US" sz="1800" dirty="0" smtClean="0"/>
              <a:t>Requires programming skills (though you can find on Google)</a:t>
            </a:r>
          </a:p>
          <a:p>
            <a:pPr marL="514351" lvl="1" indent="-201613"/>
            <a:r>
              <a:rPr lang="en-US" sz="1800" dirty="0" smtClean="0"/>
              <a:t>You need to know what you are doing or feel comfortable teaching yourself</a:t>
            </a:r>
            <a:endParaRPr lang="en-US" sz="1800" dirty="0"/>
          </a:p>
          <a:p>
            <a:pPr marL="139700" indent="0"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800100"/>
          </a:xfr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R</a:t>
            </a:r>
            <a:endParaRPr lang="en-US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</p:spTree>
    <p:extLst>
      <p:ext uri="{BB962C8B-B14F-4D97-AF65-F5344CB8AC3E}">
        <p14:creationId xmlns:p14="http://schemas.microsoft.com/office/powerpoint/2010/main" val="39940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2" y="3028950"/>
            <a:ext cx="5129543" cy="2000250"/>
          </a:xfrm>
        </p:spPr>
        <p:txBody>
          <a:bodyPr anchor="b"/>
          <a:lstStyle/>
          <a:p>
            <a:pPr algn="r"/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Questions?</a:t>
            </a:r>
            <a:endParaRPr lang="en-US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600" b="1" dirty="0" smtClean="0">
                <a:solidFill>
                  <a:schemeClr val="dk2"/>
                </a:solidFill>
                <a:latin typeface="Galdeano"/>
                <a:ea typeface="Galdeano"/>
                <a:cs typeface="Galdeano"/>
              </a:rPr>
              <a:t>Contact Information</a:t>
            </a:r>
            <a:endParaRPr lang="en-US" sz="3600" b="1" dirty="0">
              <a:solidFill>
                <a:schemeClr val="dk2"/>
              </a:solidFill>
              <a:latin typeface="Galdeano"/>
              <a:ea typeface="Galdeano"/>
              <a:cs typeface="Galdea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973836"/>
            <a:ext cx="8595359" cy="4036314"/>
          </a:xfrm>
        </p:spPr>
        <p:txBody>
          <a:bodyPr/>
          <a:lstStyle/>
          <a:p>
            <a:pPr marL="139700" indent="0">
              <a:buNone/>
            </a:pPr>
            <a:r>
              <a:rPr lang="en-US" sz="3000" dirty="0" smtClean="0"/>
              <a:t>Shannon Milligan</a:t>
            </a:r>
          </a:p>
          <a:p>
            <a:pPr marL="139700" indent="0">
              <a:buNone/>
            </a:pPr>
            <a:r>
              <a:rPr lang="en-US" sz="2000" dirty="0" smtClean="0"/>
              <a:t>Assessment Coordinator</a:t>
            </a:r>
          </a:p>
          <a:p>
            <a:pPr marL="139700" indent="0">
              <a:buNone/>
            </a:pPr>
            <a:r>
              <a:rPr lang="en-US" sz="2000" dirty="0" smtClean="0"/>
              <a:t>Faculty Center for </a:t>
            </a:r>
            <a:r>
              <a:rPr lang="en-US" sz="2000" dirty="0" err="1" smtClean="0"/>
              <a:t>Ignatian</a:t>
            </a:r>
            <a:r>
              <a:rPr lang="en-US" sz="2000" dirty="0" smtClean="0"/>
              <a:t> Pedagogy</a:t>
            </a:r>
          </a:p>
          <a:p>
            <a:pPr marL="139700" indent="0">
              <a:buNone/>
            </a:pPr>
            <a:r>
              <a:rPr lang="en-US" sz="1800" dirty="0" smtClean="0">
                <a:hlinkClick r:id="rId3"/>
              </a:rPr>
              <a:t>smilligan@luc.edu</a:t>
            </a:r>
            <a:r>
              <a:rPr lang="en-US" sz="1800" dirty="0" smtClean="0"/>
              <a:t>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sz="3000" dirty="0" smtClean="0"/>
              <a:t>Jen Sweet</a:t>
            </a:r>
          </a:p>
          <a:p>
            <a:pPr marL="139700" indent="0">
              <a:buNone/>
            </a:pPr>
            <a:r>
              <a:rPr lang="en-US" sz="2000" dirty="0" smtClean="0"/>
              <a:t>Associate Director</a:t>
            </a:r>
          </a:p>
          <a:p>
            <a:pPr marL="139700" indent="0">
              <a:buNone/>
            </a:pPr>
            <a:r>
              <a:rPr lang="en-US" sz="2000" dirty="0" smtClean="0"/>
              <a:t>Office for Teaching, Learning, and Assessment</a:t>
            </a:r>
          </a:p>
          <a:p>
            <a:pPr marL="139700" indent="0">
              <a:buNone/>
            </a:pPr>
            <a:r>
              <a:rPr lang="en-US" sz="1800" dirty="0" smtClean="0">
                <a:hlinkClick r:id="rId4"/>
              </a:rPr>
              <a:t>jsweet2@depaul.edu</a:t>
            </a:r>
            <a:endParaRPr lang="en-US" sz="1800" dirty="0" smtClean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2" y="3028950"/>
            <a:ext cx="5129543" cy="2000250"/>
          </a:xfrm>
        </p:spPr>
        <p:txBody>
          <a:bodyPr anchor="b"/>
          <a:lstStyle/>
          <a:p>
            <a:pPr algn="r">
              <a:spcAft>
                <a:spcPts val="400"/>
              </a:spcAft>
            </a:pPr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Types of Data </a:t>
            </a:r>
            <a:endParaRPr lang="en-US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Types of Data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Nominal/Categorical</a:t>
            </a:r>
          </a:p>
          <a:p>
            <a:pPr marL="171450" marR="0" lvl="0" indent="57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Ordinal</a:t>
            </a:r>
          </a:p>
          <a:p>
            <a:pPr marL="171450" marR="0" lvl="0" indent="57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Interval</a:t>
            </a:r>
            <a:endParaRPr lang="en" sz="2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57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Ratio/Scale</a:t>
            </a:r>
            <a:endParaRPr lang="en" sz="2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Nominal/Categorical Data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74321" y="973836"/>
            <a:ext cx="8595359" cy="3960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Names Data (or arranges data into categories).  </a:t>
            </a:r>
          </a:p>
          <a:p>
            <a:pPr marL="344488" marR="0" lvl="1" indent="-179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 numbers associated with this type of data</a:t>
            </a:r>
          </a:p>
          <a:p>
            <a:pPr marL="344488" marR="0" lvl="1" indent="-179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 Concept of Degree or Order </a:t>
            </a:r>
          </a:p>
          <a:p>
            <a:pPr marL="515938" marR="0" lvl="2" indent="-1857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 category is “higher” or “better” than another</a:t>
            </a:r>
          </a:p>
          <a:p>
            <a:pPr marL="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sz="2400" b="1" i="0" u="sng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2" indent="0" algn="l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Analysis</a:t>
            </a:r>
          </a:p>
          <a:p>
            <a:pPr marL="342900" marR="0" lvl="2" indent="-3429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It is not appropriate to perform any arithmetic operations on nominal data (such as calculating or comparing means). </a:t>
            </a:r>
          </a:p>
          <a:p>
            <a:pPr marL="342900" marR="0" lvl="2" indent="-3429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Frequencies and Percentages of the number of cases that fall into each category may be the most appropriate type of analysis for nominal data.</a:t>
            </a:r>
          </a:p>
          <a:p>
            <a:pPr marL="170752" marR="0" lvl="1" indent="-5652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04800" y="285750"/>
            <a:ext cx="44958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Example:</a:t>
            </a:r>
            <a:r>
              <a:rPr lang="en" sz="20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" sz="20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Race/Ethnicity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Table:</a:t>
            </a:r>
          </a:p>
          <a:p>
            <a: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</a:pPr>
            <a:r>
              <a:rPr lang="en" sz="16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Graph</a:t>
            </a:r>
            <a:r>
              <a:rPr lang="en" sz="16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4800" y="57151"/>
            <a:ext cx="8591550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Examples of Nominal Data Analysis</a:t>
            </a:r>
          </a:p>
        </p:txBody>
      </p:sp>
      <p:graphicFrame>
        <p:nvGraphicFramePr>
          <p:cNvPr id="163" name="Shape 163"/>
          <p:cNvGraphicFramePr/>
          <p:nvPr>
            <p:extLst>
              <p:ext uri="{D42A27DB-BD31-4B8C-83A1-F6EECF244321}">
                <p14:modId xmlns:p14="http://schemas.microsoft.com/office/powerpoint/2010/main" val="1347947803"/>
              </p:ext>
            </p:extLst>
          </p:nvPr>
        </p:nvGraphicFramePr>
        <p:xfrm>
          <a:off x="609600" y="895351"/>
          <a:ext cx="3886200" cy="1665845"/>
        </p:xfrm>
        <a:graphic>
          <a:graphicData uri="http://schemas.openxmlformats.org/drawingml/2006/table">
            <a:tbl>
              <a:tblPr firstRow="1" bandRow="1">
                <a:noFill/>
                <a:tableStyleId>{D9C32DE1-CE64-4C9F-BF07-234EBAEFDF3F}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4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900" u="none" strike="noStrike" cap="none" baseline="0" dirty="0"/>
                        <a:t>Race/Ethnicity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900" u="none" strike="noStrike" cap="none" baseline="0"/>
                        <a:t>Frequency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900" u="none" strike="noStrike" cap="none" baseline="0"/>
                        <a:t>Percentage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Hispanic or Latino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37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34.0%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American Indian or Alaskan Native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 dirty="0"/>
                        <a:t>0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0%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Asian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13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11.9%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Black or African American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20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18.3%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 dirty="0"/>
                        <a:t>Native Hawaiian or Other Pacific Islander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1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0.9%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Caucasian (Non-Hispanic)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36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33.0%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 dirty="0"/>
                        <a:t>Race/Ethnicity Unknown/Prefer not to Report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/>
                        <a:t>2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 u="none" strike="noStrike" cap="none" baseline="0" dirty="0"/>
                        <a:t>1.8%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647950"/>
            <a:ext cx="50292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724400" y="571501"/>
            <a:ext cx="3962399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629DD1"/>
              </a:buClr>
              <a:buSzPct val="100000"/>
              <a:buFont typeface="Galdeano"/>
              <a:buAutoNum type="arabicPeriod" startAt="3"/>
            </a:pPr>
            <a:r>
              <a:rPr lang="en" sz="1600" b="0" i="0" u="none" strike="noStrike" cap="none" baseline="0" dirty="0">
                <a:solidFill>
                  <a:srgbClr val="242852"/>
                </a:solidFill>
                <a:latin typeface="Galdeano"/>
                <a:ea typeface="Galdeano"/>
                <a:cs typeface="Galdeano"/>
                <a:sym typeface="Galdeano"/>
              </a:rPr>
              <a:t>Chart: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123951"/>
            <a:ext cx="3652155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04800" y="57150"/>
            <a:ext cx="859155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6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Ordinal Data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74321" y="742950"/>
            <a:ext cx="8595359" cy="3934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Ordinal data specifies an order to the </a:t>
            </a: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information.  However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the distance between each data point is not fixed or known</a:t>
            </a:r>
          </a:p>
          <a:p>
            <a:pPr marL="0" marR="0" lvl="2" indent="0" algn="l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Analysis</a:t>
            </a:r>
          </a:p>
          <a:p>
            <a:pPr marL="342900" marR="0" lvl="2" indent="-3429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1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It is not appropriate to perform any arithmetic operations on </a:t>
            </a:r>
            <a:r>
              <a:rPr lang="en" sz="21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ordinal </a:t>
            </a:r>
            <a:r>
              <a:rPr lang="en" sz="21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data (such as calculating or comparing means). </a:t>
            </a:r>
          </a:p>
          <a:p>
            <a:pPr marL="342900" marR="0" lvl="2" indent="-3429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1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Frequencies and Percentages of the number of cases that fall into each category may be the most appropriate type of analysis for nominal data.</a:t>
            </a:r>
          </a:p>
          <a:p>
            <a:pPr marL="342900" marR="0" lvl="2" indent="-34290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100" b="0" i="0" u="none" strike="noStrike" cap="none" baseline="0" dirty="0" smtClean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Many </a:t>
            </a:r>
            <a:r>
              <a:rPr lang="en" sz="21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people calculate means anyhow</a:t>
            </a:r>
          </a:p>
          <a:p>
            <a:pPr marL="515937" marR="0" lvl="3" indent="-3508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9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Important to know how violation of assumptions for conducting arithmetical operations affects interpretation of results</a:t>
            </a:r>
          </a:p>
          <a:p>
            <a:pPr marL="687387" marR="0" lvl="4" indent="-344487" algn="l" rtl="0">
              <a:spcBef>
                <a:spcPts val="6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lang="en" sz="185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E.g. 4 is not double the score of 2; 3.5 is not halfway between 3 and 4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76225" y="171451"/>
            <a:ext cx="8591550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" sz="3250" b="1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Examples of Ordinal Data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04802" y="457200"/>
            <a:ext cx="8595359" cy="370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1" i="0" u="sng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Example:</a:t>
            </a:r>
            <a:r>
              <a:rPr lang="en" sz="2400" b="1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Likert scales (agreement scale)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Table</a:t>
            </a:r>
          </a:p>
          <a:p>
            <a: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Graph</a:t>
            </a:r>
          </a:p>
          <a:p>
            <a: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179" name="Shape 179"/>
          <p:cNvGraphicFramePr/>
          <p:nvPr>
            <p:extLst>
              <p:ext uri="{D42A27DB-BD31-4B8C-83A1-F6EECF244321}">
                <p14:modId xmlns:p14="http://schemas.microsoft.com/office/powerpoint/2010/main" val="2170735977"/>
              </p:ext>
            </p:extLst>
          </p:nvPr>
        </p:nvGraphicFramePr>
        <p:xfrm>
          <a:off x="762000" y="1352550"/>
          <a:ext cx="5638800" cy="1234500"/>
        </p:xfrm>
        <a:graphic>
          <a:graphicData uri="http://schemas.openxmlformats.org/drawingml/2006/table">
            <a:tbl>
              <a:tblPr firstRow="1" bandRow="1">
                <a:noFill/>
                <a:tableStyleId>{0463D9E2-C070-4882-8331-66E782FBA0DD}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 dirty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Strongly Disagree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 dirty="0"/>
                        <a:t>Disagree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Agree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Strongly Agree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" sz="1100" b="1" u="none" strike="noStrike" cap="none" baseline="0"/>
                        <a:t>Frequency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100" b="1" u="none" strike="noStrike" cap="none" baseline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14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33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57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40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" sz="1100" b="1" u="none" strike="noStrike" cap="none" baseline="0"/>
                        <a:t>Percentage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100" b="1" u="none" strike="noStrike" cap="none" baseline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9.7%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22.9%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39.6%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u="none" strike="noStrike" cap="none" baseline="0"/>
                        <a:t>27.8%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2800351"/>
            <a:ext cx="5715000" cy="23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4010&quot;&gt;&lt;object type=&quot;3&quot; unique_id=&quot;14011&quot;&gt;&lt;property id=&quot;20148&quot; value=&quot;5&quot;/&gt;&lt;property id=&quot;20300&quot; value=&quot;Slide 1 - &amp;quot;QUANTITATIVE ANALYSIS&amp;quot;&quot;/&gt;&lt;property id=&quot;20307&quot; value=&quot;256&quot;/&gt;&lt;/object&gt;&lt;object type=&quot;3&quot; unique_id=&quot;14015&quot;&gt;&lt;property id=&quot;20148&quot; value=&quot;5&quot;/&gt;&lt;property id=&quot;20300&quot; value=&quot;Slide 2 - &amp;quot;SESSION AGENDA&amp;quot;&quot;/&gt;&lt;property id=&quot;20307&quot; value=&quot;257&quot;/&gt;&lt;/object&gt;&lt;object type=&quot;3&quot; unique_id=&quot;14016&quot;&gt;&lt;property id=&quot;20148&quot; value=&quot;5&quot;/&gt;&lt;property id=&quot;20300&quot; value=&quot;Slide 3 - &amp;quot;SESSION OBJECTIVES&amp;quot;&quot;/&gt;&lt;property id=&quot;20307&quot; value=&quot;258&quot;/&gt;&lt;/object&gt;&lt;object type=&quot;3&quot; unique_id=&quot;14027&quot;&gt;&lt;property id=&quot;20148&quot; value=&quot;5&quot;/&gt;&lt;property id=&quot;20300&quot; value=&quot;Slide 4 - &amp;quot;Types of Data &amp;quot;&quot;/&gt;&lt;property id=&quot;20307&quot; value=&quot;288&quot;/&gt;&lt;/object&gt;&lt;object type=&quot;3&quot; unique_id=&quot;14028&quot;&gt;&lt;property id=&quot;20148&quot; value=&quot;5&quot;/&gt;&lt;property id=&quot;20300&quot; value=&quot;Slide 5 - &amp;quot;Types of Data&amp;quot;&quot;/&gt;&lt;property id=&quot;20307&quot; value=&quot;263&quot;/&gt;&lt;/object&gt;&lt;object type=&quot;3&quot; unique_id=&quot;14029&quot;&gt;&lt;property id=&quot;20148&quot; value=&quot;5&quot;/&gt;&lt;property id=&quot;20300&quot; value=&quot;Slide 6 - &amp;quot;Nominal/Categorical Data&amp;quot;&quot;/&gt;&lt;property id=&quot;20307&quot; value=&quot;264&quot;/&gt;&lt;/object&gt;&lt;object type=&quot;3&quot; unique_id=&quot;14030&quot;&gt;&lt;property id=&quot;20148&quot; value=&quot;5&quot;/&gt;&lt;property id=&quot;20300&quot; value=&quot;Slide 7 - &amp;quot;Examples of Nominal Data Analysis&amp;quot;&quot;/&gt;&lt;property id=&quot;20307&quot; value=&quot;265&quot;/&gt;&lt;/object&gt;&lt;object type=&quot;3&quot; unique_id=&quot;14031&quot;&gt;&lt;property id=&quot;20148&quot; value=&quot;5&quot;/&gt;&lt;property id=&quot;20300&quot; value=&quot;Slide 8 - &amp;quot;Ordinal Data&amp;quot;&quot;/&gt;&lt;property id=&quot;20307&quot; value=&quot;266&quot;/&gt;&lt;/object&gt;&lt;object type=&quot;3&quot; unique_id=&quot;14032&quot;&gt;&lt;property id=&quot;20148&quot; value=&quot;5&quot;/&gt;&lt;property id=&quot;20300&quot; value=&quot;Slide 9 - &amp;quot;Examples of Ordinal Data&amp;quot;&quot;/&gt;&lt;property id=&quot;20307&quot; value=&quot;267&quot;/&gt;&lt;/object&gt;&lt;object type=&quot;3&quot; unique_id=&quot;14033&quot;&gt;&lt;property id=&quot;20148&quot; value=&quot;5&quot;/&gt;&lt;property id=&quot;20300&quot; value=&quot;Slide 10 - &amp;quot;Interval Data&amp;quot;&quot;/&gt;&lt;property id=&quot;20307&quot; value=&quot;268&quot;/&gt;&lt;/object&gt;&lt;object type=&quot;3&quot; unique_id=&quot;14034&quot;&gt;&lt;property id=&quot;20148&quot; value=&quot;5&quot;/&gt;&lt;property id=&quot;20300&quot; value=&quot;Slide 11 - &amp;quot;Examples of Interval Data&amp;quot;&quot;/&gt;&lt;property id=&quot;20307&quot; value=&quot;269&quot;/&gt;&lt;/object&gt;&lt;object type=&quot;3&quot; unique_id=&quot;14035&quot;&gt;&lt;property id=&quot;20148&quot; value=&quot;5&quot;/&gt;&lt;property id=&quot;20300&quot; value=&quot;Slide 12 - &amp;quot;Ratio/Scale Data&amp;quot;&quot;/&gt;&lt;property id=&quot;20307&quot; value=&quot;270&quot;/&gt;&lt;/object&gt;&lt;object type=&quot;3&quot; unique_id=&quot;14036&quot;&gt;&lt;property id=&quot;20148&quot; value=&quot;5&quot;/&gt;&lt;property id=&quot;20300&quot; value=&quot;Slide 13 - &amp;quot;Examples of Ratio/Scale Data&amp;quot;&quot;/&gt;&lt;property id=&quot;20307&quot; value=&quot;271&quot;/&gt;&lt;/object&gt;&lt;object type=&quot;3&quot; unique_id=&quot;14046&quot;&gt;&lt;property id=&quot;20148&quot; value=&quot;5&quot;/&gt;&lt;property id=&quot;20300&quot; value=&quot;Slide 17 - &amp;quot;Types of Quantitative Data Analyses &amp;quot;&quot;/&gt;&lt;property id=&quot;20307&quot; value=&quot;289&quot;/&gt;&lt;/object&gt;&lt;object type=&quot;3&quot; unique_id=&quot;14047&quot;&gt;&lt;property id=&quot;20148&quot; value=&quot;5&quot;/&gt;&lt;property id=&quot;20300&quot; value=&quot;Slide 18 - &amp;quot;Common Types of Quantitative Data Analysis&amp;quot;&quot;/&gt;&lt;property id=&quot;20307&quot; value=&quot;290&quot;/&gt;&lt;/object&gt;&lt;object type=&quot;3&quot; unique_id=&quot;14048&quot;&gt;&lt;property id=&quot;20148&quot; value=&quot;5&quot;/&gt;&lt;property id=&quot;20300&quot; value=&quot;Slide 19 - &amp;quot;MEASURES OF CENTRAL TENDENCY&amp;quot;&quot;/&gt;&lt;property id=&quot;20307&quot; value=&quot;272&quot;/&gt;&lt;/object&gt;&lt;object type=&quot;3&quot; unique_id=&quot;14056&quot;&gt;&lt;property id=&quot;20148&quot; value=&quot;5&quot;/&gt;&lt;property id=&quot;20300&quot; value=&quot;Slide 23 - &amp;quot;Measures of Relationship&amp;quot;&quot;/&gt;&lt;property id=&quot;20307&quot; value=&quot;280&quot;/&gt;&lt;/object&gt;&lt;object type=&quot;3&quot; unique_id=&quot;14057&quot;&gt;&lt;property id=&quot;20148&quot; value=&quot;5&quot;/&gt;&lt;property id=&quot;20300&quot; value=&quot;Slide 24 - &amp;quot;Measures of Relationship&amp;quot;&quot;/&gt;&lt;property id=&quot;20307&quot; value=&quot;281&quot;/&gt;&lt;/object&gt;&lt;object type=&quot;3&quot; unique_id=&quot;14058&quot;&gt;&lt;property id=&quot;20148&quot; value=&quot;5&quot;/&gt;&lt;property id=&quot;20300&quot; value=&quot;Slide 25 - &amp;quot;Measures of Comparison&amp;quot;&quot;/&gt;&lt;property id=&quot;20307&quot; value=&quot;282&quot;/&gt;&lt;/object&gt;&lt;object type=&quot;3&quot; unique_id=&quot;14059&quot;&gt;&lt;property id=&quot;20148&quot; value=&quot;5&quot;/&gt;&lt;property id=&quot;20300&quot; value=&quot;Slide 26 - &amp;quot;Analyses for Comparison/Prediction&amp;quot;&quot;/&gt;&lt;property id=&quot;20307&quot; value=&quot;283&quot;/&gt;&lt;/object&gt;&lt;object type=&quot;3&quot; unique_id=&quot;14066&quot;&gt;&lt;property id=&quot;20148&quot; value=&quot;5&quot;/&gt;&lt;property id=&quot;20300&quot; value=&quot;Slide 33 - &amp;quot;Questions?&amp;quot;&quot;/&gt;&lt;property id=&quot;20307&quot; value=&quot;301&quot;/&gt;&lt;/object&gt;&lt;object type=&quot;3&quot; unique_id=&quot;14073&quot;&gt;&lt;property id=&quot;20148&quot; value=&quot;5&quot;/&gt;&lt;property id=&quot;20300&quot; value=&quot;Slide 34 - &amp;quot;Contact Information&amp;quot;&quot;/&gt;&lt;property id=&quot;20307&quot; value=&quot;316&quot;/&gt;&lt;/object&gt;&lt;object type=&quot;3&quot; unique_id=&quot;14399&quot;&gt;&lt;property id=&quot;20148&quot; value=&quot;5&quot;/&gt;&lt;property id=&quot;20300&quot; value=&quot;Slide 21 - &amp;quot;Measures of Distribution (Spread)&amp;quot;&quot;/&gt;&lt;property id=&quot;20307&quot; value=&quot;323&quot;/&gt;&lt;/object&gt;&lt;object type=&quot;3&quot; unique_id=&quot;14798&quot;&gt;&lt;property id=&quot;20148&quot; value=&quot;5&quot;/&gt;&lt;property id=&quot;20300&quot; value=&quot;Slide 22 - &amp;quot;Measures of Distribution (Spread)&amp;quot;&quot;/&gt;&lt;property id=&quot;20307&quot; value=&quot;325&quot;/&gt;&lt;/object&gt;&lt;object type=&quot;3&quot; unique_id=&quot;14944&quot;&gt;&lt;property id=&quot;20148&quot; value=&quot;5&quot;/&gt;&lt;property id=&quot;20300&quot; value=&quot;Slide 27 - &amp;quot;Analysis Decision Guide&amp;quot;&quot;/&gt;&lt;property id=&quot;20307&quot; value=&quot;330&quot;/&gt;&lt;/object&gt;&lt;object type=&quot;3&quot; unique_id=&quot;15706&quot;&gt;&lt;property id=&quot;20148&quot; value=&quot;5&quot;/&gt;&lt;property id=&quot;20300&quot; value=&quot;Slide 15 - &amp;quot;Illustration of Interval – Sea Level &amp;quot;&quot;/&gt;&lt;property id=&quot;20307&quot; value=&quot;331&quot;/&gt;&lt;/object&gt;&lt;object type=&quot;3&quot; unique_id=&quot;16337&quot;&gt;&lt;property id=&quot;20148&quot; value=&quot;5&quot;/&gt;&lt;property id=&quot;20300&quot; value=&quot;Slide 16 - &amp;quot;Bottom Line: Interval and Ratio&amp;quot;&quot;/&gt;&lt;property id=&quot;20307&quot; value=&quot;332&quot;/&gt;&lt;/object&gt;&lt;object type=&quot;3&quot; unique_id=&quot;26786&quot;&gt;&lt;property id=&quot;20148&quot; value=&quot;5&quot;/&gt;&lt;property id=&quot;20300&quot; value=&quot;Slide 20 - &amp;quot;ADVANTAGES AND DISADVANTAGES&amp;quot;&quot;/&gt;&lt;property id=&quot;20307&quot; value=&quot;334&quot;/&gt;&lt;/object&gt;&lt;object type=&quot;3&quot; unique_id=&quot;26788&quot;&gt;&lt;property id=&quot;20148&quot; value=&quot;5&quot;/&gt;&lt;property id=&quot;20300&quot; value=&quot;Slide 14 - &amp;quot;Distinguishing Between Interval and Ratio Data&amp;quot;&quot;/&gt;&lt;property id=&quot;20307&quot; value=&quot;339&quot;/&gt;&lt;/object&gt;&lt;object type=&quot;3&quot; unique_id=&quot;26789&quot;&gt;&lt;property id=&quot;20148&quot; value=&quot;5&quot;/&gt;&lt;property id=&quot;20300&quot; value=&quot;Slide 29 - &amp;quot;Common Data Analysis Tools&amp;quot;&quot;/&gt;&lt;property id=&quot;20307&quot; value=&quot;335&quot;/&gt;&lt;/object&gt;&lt;object type=&quot;3&quot; unique_id=&quot;26790&quot;&gt;&lt;property id=&quot;20148&quot; value=&quot;5&quot;/&gt;&lt;property id=&quot;20300&quot; value=&quot;Slide 30 - &amp;quot;SPSS/SAS&amp;quot;&quot;/&gt;&lt;property id=&quot;20307&quot; value=&quot;336&quot;/&gt;&lt;/object&gt;&lt;object type=&quot;3&quot; unique_id=&quot;26791&quot;&gt;&lt;property id=&quot;20148&quot; value=&quot;5&quot;/&gt;&lt;property id=&quot;20300&quot; value=&quot;Slide 31 - &amp;quot;Excel&amp;quot;&quot;/&gt;&lt;property id=&quot;20307&quot; value=&quot;337&quot;/&gt;&lt;/object&gt;&lt;object type=&quot;3&quot; unique_id=&quot;26792&quot;&gt;&lt;property id=&quot;20148&quot; value=&quot;5&quot;/&gt;&lt;property id=&quot;20300&quot; value=&quot;Slide 32 - &amp;quot;R&amp;quot;&quot;/&gt;&lt;property id=&quot;20307&quot; value=&quot;338&quot;/&gt;&lt;/object&gt;&lt;object type=&quot;3&quot; unique_id=&quot;27119&quot;&gt;&lt;property id=&quot;20148&quot; value=&quot;5&quot;/&gt;&lt;property id=&quot;20300&quot; value=&quot;Slide 28 - &amp;quot;Tools for Quantitative Data Analyses &amp;quot;&quot;/&gt;&lt;property id=&quot;20307&quot; value=&quot;340&quot;/&gt;&lt;/object&gt;&lt;/object&gt;&lt;object type=&quot;8&quot; unique_id=&quot;14138&quot;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3A2FC69CC5140A64A6509339684BD" ma:contentTypeVersion="3" ma:contentTypeDescription="Create a new document." ma:contentTypeScope="" ma:versionID="c4972114382051be6ed4ab8db2c47e51">
  <xsd:schema xmlns:xsd="http://www.w3.org/2001/XMLSchema" xmlns:xs="http://www.w3.org/2001/XMLSchema" xmlns:p="http://schemas.microsoft.com/office/2006/metadata/properties" xmlns:ns1="http://schemas.microsoft.com/sharepoint/v3" xmlns:ns3="71bd93a0-ac39-47e0-840f-2915d77d8217" targetNamespace="http://schemas.microsoft.com/office/2006/metadata/properties" ma:root="true" ma:fieldsID="8d4706984902ded73ade59ba0105976c" ns1:_="" ns3:_="">
    <xsd:import namespace="http://schemas.microsoft.com/sharepoint/v3"/>
    <xsd:import namespace="71bd93a0-ac39-47e0-840f-2915d77d821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d93a0-ac39-47e0-840f-2915d77d82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2EB7B-4528-402F-A553-5741F59349FE}"/>
</file>

<file path=customXml/itemProps2.xml><?xml version="1.0" encoding="utf-8"?>
<ds:datastoreItem xmlns:ds="http://schemas.openxmlformats.org/officeDocument/2006/customXml" ds:itemID="{E86F9165-50F7-446D-BB79-8178A520D900}"/>
</file>

<file path=customXml/itemProps3.xml><?xml version="1.0" encoding="utf-8"?>
<ds:datastoreItem xmlns:ds="http://schemas.openxmlformats.org/officeDocument/2006/customXml" ds:itemID="{1073986A-8522-423A-9E84-0E92E1FB8534}"/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1793</Words>
  <Application>Microsoft Office PowerPoint</Application>
  <PresentationFormat>On-screen Show (16:9)</PresentationFormat>
  <Paragraphs>427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Candara</vt:lpstr>
      <vt:lpstr>Courier New</vt:lpstr>
      <vt:lpstr>Galdeano</vt:lpstr>
      <vt:lpstr>Wingdings</vt:lpstr>
      <vt:lpstr>simple-light</vt:lpstr>
      <vt:lpstr>Soho</vt:lpstr>
      <vt:lpstr>QUANTITATIVE ANALYSIS</vt:lpstr>
      <vt:lpstr>SESSION AGENDA</vt:lpstr>
      <vt:lpstr>SESSION OBJECTIVES</vt:lpstr>
      <vt:lpstr>Types of Data </vt:lpstr>
      <vt:lpstr>Types of Data</vt:lpstr>
      <vt:lpstr>Nominal/Categorical Data</vt:lpstr>
      <vt:lpstr>Examples of Nominal Data Analysis</vt:lpstr>
      <vt:lpstr>Ordinal Data</vt:lpstr>
      <vt:lpstr>Examples of Ordinal Data</vt:lpstr>
      <vt:lpstr>Interval Data</vt:lpstr>
      <vt:lpstr>Examples of Interval Data</vt:lpstr>
      <vt:lpstr>Ratio/Scale Data</vt:lpstr>
      <vt:lpstr>Examples of Ratio/Scale Data</vt:lpstr>
      <vt:lpstr>Distinguishing Between Interval and Ratio Data</vt:lpstr>
      <vt:lpstr>Illustration of Interval – Sea Level </vt:lpstr>
      <vt:lpstr>Bottom Line: Interval and Ratio</vt:lpstr>
      <vt:lpstr>Types of Quantitative Data Analyses </vt:lpstr>
      <vt:lpstr>Common Types of Quantitative Data Analysis</vt:lpstr>
      <vt:lpstr>MEASURES OF CENTRAL TENDENCY</vt:lpstr>
      <vt:lpstr>ADVANTAGES AND DISADVANTAGES</vt:lpstr>
      <vt:lpstr>Measures of Distribution (Spread)</vt:lpstr>
      <vt:lpstr>Measures of Distribution (Spread)</vt:lpstr>
      <vt:lpstr>Measures of Relationship</vt:lpstr>
      <vt:lpstr>Measures of Relationship</vt:lpstr>
      <vt:lpstr>Measures of Comparison</vt:lpstr>
      <vt:lpstr>Analyses for Comparison/Prediction</vt:lpstr>
      <vt:lpstr>Analysis Decision Guide</vt:lpstr>
      <vt:lpstr>Tools for Quantitative Data Analyses </vt:lpstr>
      <vt:lpstr>Common Data Analysis Tools</vt:lpstr>
      <vt:lpstr>SPSS/SAS</vt:lpstr>
      <vt:lpstr>Excel</vt:lpstr>
      <vt:lpstr>R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Analysis.pptx</dc:title>
  <dc:creator>Sweet, Jennifer</dc:creator>
  <cp:lastModifiedBy>Reynolds, Danielle</cp:lastModifiedBy>
  <cp:revision>127</cp:revision>
  <cp:lastPrinted>2015-02-20T20:52:44Z</cp:lastPrinted>
  <dcterms:modified xsi:type="dcterms:W3CDTF">2017-02-21T18:18:29Z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0x010100A6F3A2FC69CC5140A64A6509339684BD</vt:lpwstr>
  </property>
  <property fmtid="{D5CDD505-2E9C-101B-9397-08002B2CF9AE}" pid="3" name="Order">
    <vt:r8>555000</vt:r8>
  </property>
</Properties>
</file>