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16.xml" ContentType="application/vnd.openxmlformats-officedocument.presentationml.slide+xml"/>
  <Override PartName="/ppt/slides/slide40.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39.xml" ContentType="application/vnd.openxmlformats-officedocument.presentationml.slide+xml"/>
  <Override PartName="/ppt/slides/slide41.xml" ContentType="application/vnd.openxmlformats-officedocument.presentationml.slide+xml"/>
  <Override PartName="/ppt/slides/slide37.xml" ContentType="application/vnd.openxmlformats-officedocument.presentationml.slide+xml"/>
  <Override PartName="/ppt/slides/slide25.xml" ContentType="application/vnd.openxmlformats-officedocument.presentationml.slide+xml"/>
  <Override PartName="/ppt/slides/slide38.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s/slide27.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29.xml" ContentType="application/vnd.openxmlformats-officedocument.presentationml.slide+xml"/>
  <Override PartName="/ppt/slides/slide32.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notesSlides/notesSlide22.xml" ContentType="application/vnd.openxmlformats-officedocument.presentationml.notesSlide+xml"/>
  <Override PartName="/ppt/notesSlides/notesSlide19.xml" ContentType="application/vnd.openxmlformats-officedocument.presentationml.notesSlide+xml"/>
  <Override PartName="/ppt/notesSlides/notesSlide24.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23.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36.xml" ContentType="application/vnd.openxmlformats-officedocument.presentationml.notesSlide+xml"/>
  <Override PartName="/ppt/notesSlides/notesSlide41.xml" ContentType="application/vnd.openxmlformats-officedocument.presentationml.notesSlide+xml"/>
  <Override PartName="/ppt/notesSlides/notesSlide34.xml" ContentType="application/vnd.openxmlformats-officedocument.presentationml.notesSlide+xml"/>
  <Override PartName="/ppt/notesSlides/notesSlide28.xml" ContentType="application/vnd.openxmlformats-officedocument.presentationml.notesSlide+xml"/>
  <Override PartName="/ppt/notesSlides/notesSlide35.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9.xml" ContentType="application/vnd.openxmlformats-officedocument.presentationml.notesSlide+xml"/>
  <Override PartName="/ppt/notesSlides/notesSlide27.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48"/>
  </p:notesMasterIdLst>
  <p:sldIdLst>
    <p:sldId id="257" r:id="rId2"/>
    <p:sldId id="312" r:id="rId3"/>
    <p:sldId id="258" r:id="rId4"/>
    <p:sldId id="259" r:id="rId5"/>
    <p:sldId id="260" r:id="rId6"/>
    <p:sldId id="316" r:id="rId7"/>
    <p:sldId id="261" r:id="rId8"/>
    <p:sldId id="262" r:id="rId9"/>
    <p:sldId id="263" r:id="rId10"/>
    <p:sldId id="264" r:id="rId11"/>
    <p:sldId id="265" r:id="rId12"/>
    <p:sldId id="266" r:id="rId13"/>
    <p:sldId id="267" r:id="rId14"/>
    <p:sldId id="268" r:id="rId15"/>
    <p:sldId id="269" r:id="rId16"/>
    <p:sldId id="270" r:id="rId17"/>
    <p:sldId id="271" r:id="rId18"/>
    <p:sldId id="310" r:id="rId19"/>
    <p:sldId id="293" r:id="rId20"/>
    <p:sldId id="309" r:id="rId21"/>
    <p:sldId id="272" r:id="rId22"/>
    <p:sldId id="273" r:id="rId23"/>
    <p:sldId id="296" r:id="rId24"/>
    <p:sldId id="295" r:id="rId25"/>
    <p:sldId id="297" r:id="rId26"/>
    <p:sldId id="298" r:id="rId27"/>
    <p:sldId id="299" r:id="rId28"/>
    <p:sldId id="315" r:id="rId29"/>
    <p:sldId id="275" r:id="rId30"/>
    <p:sldId id="276" r:id="rId31"/>
    <p:sldId id="277" r:id="rId32"/>
    <p:sldId id="313" r:id="rId33"/>
    <p:sldId id="314" r:id="rId34"/>
    <p:sldId id="280" r:id="rId35"/>
    <p:sldId id="281" r:id="rId36"/>
    <p:sldId id="282" r:id="rId37"/>
    <p:sldId id="283" r:id="rId38"/>
    <p:sldId id="284" r:id="rId39"/>
    <p:sldId id="285" r:id="rId40"/>
    <p:sldId id="286" r:id="rId41"/>
    <p:sldId id="287" r:id="rId42"/>
    <p:sldId id="288" r:id="rId43"/>
    <p:sldId id="311" r:id="rId44"/>
    <p:sldId id="300" r:id="rId45"/>
    <p:sldId id="303" r:id="rId46"/>
    <p:sldId id="291" r:id="rId4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55827" autoAdjust="0"/>
  </p:normalViewPr>
  <p:slideViewPr>
    <p:cSldViewPr snapToGrid="0" snapToObjects="1">
      <p:cViewPr>
        <p:scale>
          <a:sx n="85" d="100"/>
          <a:sy n="85" d="100"/>
        </p:scale>
        <p:origin x="-1644" y="6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32064A5-E3CF-1547-B791-2C56B465F597}" type="datetimeFigureOut">
              <a:rPr lang="en-US" smtClean="0"/>
              <a:pPr/>
              <a:t>2/11/2016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03576A4-B134-5D49-BBF5-88B7A688D3E4}" type="slidenum">
              <a:rPr lang="en-US" smtClean="0"/>
              <a:pPr/>
              <a:t>‹#›</a:t>
            </a:fld>
            <a:endParaRPr lang="en-US"/>
          </a:p>
        </p:txBody>
      </p:sp>
    </p:spTree>
    <p:extLst>
      <p:ext uri="{BB962C8B-B14F-4D97-AF65-F5344CB8AC3E}">
        <p14:creationId xmlns:p14="http://schemas.microsoft.com/office/powerpoint/2010/main" val="1525479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1</a:t>
            </a:fld>
            <a:endParaRPr lang="en-US"/>
          </a:p>
        </p:txBody>
      </p:sp>
    </p:spTree>
    <p:extLst>
      <p:ext uri="{BB962C8B-B14F-4D97-AF65-F5344CB8AC3E}">
        <p14:creationId xmlns:p14="http://schemas.microsoft.com/office/powerpoint/2010/main" val="3365542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10</a:t>
            </a:fld>
            <a:endParaRPr lang="en-US"/>
          </a:p>
        </p:txBody>
      </p:sp>
    </p:spTree>
    <p:extLst>
      <p:ext uri="{BB962C8B-B14F-4D97-AF65-F5344CB8AC3E}">
        <p14:creationId xmlns:p14="http://schemas.microsoft.com/office/powerpoint/2010/main" val="1611014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11</a:t>
            </a:fld>
            <a:endParaRPr lang="en-US"/>
          </a:p>
        </p:txBody>
      </p:sp>
    </p:spTree>
    <p:extLst>
      <p:ext uri="{BB962C8B-B14F-4D97-AF65-F5344CB8AC3E}">
        <p14:creationId xmlns:p14="http://schemas.microsoft.com/office/powerpoint/2010/main" val="312817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12</a:t>
            </a:fld>
            <a:endParaRPr lang="en-US"/>
          </a:p>
        </p:txBody>
      </p:sp>
    </p:spTree>
    <p:extLst>
      <p:ext uri="{BB962C8B-B14F-4D97-AF65-F5344CB8AC3E}">
        <p14:creationId xmlns:p14="http://schemas.microsoft.com/office/powerpoint/2010/main" val="1846062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13</a:t>
            </a:fld>
            <a:endParaRPr lang="en-US"/>
          </a:p>
        </p:txBody>
      </p:sp>
    </p:spTree>
    <p:extLst>
      <p:ext uri="{BB962C8B-B14F-4D97-AF65-F5344CB8AC3E}">
        <p14:creationId xmlns:p14="http://schemas.microsoft.com/office/powerpoint/2010/main" val="3013028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14</a:t>
            </a:fld>
            <a:endParaRPr lang="en-US"/>
          </a:p>
        </p:txBody>
      </p:sp>
    </p:spTree>
    <p:extLst>
      <p:ext uri="{BB962C8B-B14F-4D97-AF65-F5344CB8AC3E}">
        <p14:creationId xmlns:p14="http://schemas.microsoft.com/office/powerpoint/2010/main" val="3388684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15</a:t>
            </a:fld>
            <a:endParaRPr lang="en-US"/>
          </a:p>
        </p:txBody>
      </p:sp>
    </p:spTree>
    <p:extLst>
      <p:ext uri="{BB962C8B-B14F-4D97-AF65-F5344CB8AC3E}">
        <p14:creationId xmlns:p14="http://schemas.microsoft.com/office/powerpoint/2010/main" val="2427125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16</a:t>
            </a:fld>
            <a:endParaRPr lang="en-US"/>
          </a:p>
        </p:txBody>
      </p:sp>
    </p:spTree>
    <p:extLst>
      <p:ext uri="{BB962C8B-B14F-4D97-AF65-F5344CB8AC3E}">
        <p14:creationId xmlns:p14="http://schemas.microsoft.com/office/powerpoint/2010/main" val="2538477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17</a:t>
            </a:fld>
            <a:endParaRPr lang="en-US"/>
          </a:p>
        </p:txBody>
      </p:sp>
    </p:spTree>
    <p:extLst>
      <p:ext uri="{BB962C8B-B14F-4D97-AF65-F5344CB8AC3E}">
        <p14:creationId xmlns:p14="http://schemas.microsoft.com/office/powerpoint/2010/main" val="546786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Ellen</a:t>
            </a:r>
          </a:p>
          <a:p>
            <a:pPr lvl="0"/>
            <a:r>
              <a:rPr lang="en-US" dirty="0"/>
              <a:t>Conversational </a:t>
            </a:r>
          </a:p>
          <a:p>
            <a:pPr lvl="1"/>
            <a:r>
              <a:rPr lang="en-US" dirty="0"/>
              <a:t>Wording of the questions should be direct, forthright, comfortable, and simple </a:t>
            </a:r>
          </a:p>
          <a:p>
            <a:pPr lvl="1"/>
            <a:r>
              <a:rPr lang="en-US" dirty="0"/>
              <a:t>Exp.  What would it take for this program to get an A?</a:t>
            </a:r>
          </a:p>
          <a:p>
            <a:pPr lvl="0"/>
            <a:r>
              <a:rPr lang="en-US" dirty="0"/>
              <a:t>Be Clear </a:t>
            </a:r>
          </a:p>
          <a:p>
            <a:pPr lvl="1"/>
            <a:r>
              <a:rPr lang="en-US" dirty="0"/>
              <a:t>Short, one dimensional, jargon-free (ACRONYMS)</a:t>
            </a:r>
          </a:p>
          <a:p>
            <a:pPr lvl="1"/>
            <a:r>
              <a:rPr lang="en-US" dirty="0"/>
              <a:t>Exp. What way was the program </a:t>
            </a:r>
            <a:r>
              <a:rPr lang="en-US" b="1" dirty="0"/>
              <a:t>useful</a:t>
            </a:r>
            <a:r>
              <a:rPr lang="en-US" dirty="0"/>
              <a:t> and </a:t>
            </a:r>
            <a:r>
              <a:rPr lang="en-US" b="1" dirty="0"/>
              <a:t>practical</a:t>
            </a:r>
            <a:r>
              <a:rPr lang="en-US" dirty="0"/>
              <a:t>? (Multi-dimensional)</a:t>
            </a:r>
          </a:p>
          <a:p>
            <a:pPr lvl="0"/>
            <a:r>
              <a:rPr lang="en-US" dirty="0"/>
              <a:t>Seek Help </a:t>
            </a:r>
          </a:p>
          <a:p>
            <a:pPr lvl="1"/>
            <a:r>
              <a:rPr lang="en-US" dirty="0"/>
              <a:t>Test questions with people similar to your target audience</a:t>
            </a:r>
          </a:p>
          <a:p>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18</a:t>
            </a:fld>
            <a:endParaRPr lang="en-US"/>
          </a:p>
        </p:txBody>
      </p:sp>
    </p:spTree>
    <p:extLst>
      <p:ext uri="{BB962C8B-B14F-4D97-AF65-F5344CB8AC3E}">
        <p14:creationId xmlns:p14="http://schemas.microsoft.com/office/powerpoint/2010/main" val="1509093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Ellen</a:t>
            </a:r>
          </a:p>
          <a:p>
            <a:pPr lvl="0"/>
            <a:r>
              <a:rPr lang="en-US" dirty="0"/>
              <a:t>There is a method to writing a good </a:t>
            </a:r>
            <a:r>
              <a:rPr lang="en-US" dirty="0" err="1"/>
              <a:t>fg</a:t>
            </a:r>
            <a:r>
              <a:rPr lang="en-US" dirty="0"/>
              <a:t> protocol.</a:t>
            </a:r>
          </a:p>
          <a:p>
            <a:pPr lvl="0"/>
            <a:r>
              <a:rPr lang="en-US" dirty="0"/>
              <a:t>Opening – Participants get acquainted and feel connected</a:t>
            </a:r>
          </a:p>
          <a:p>
            <a:pPr lvl="0"/>
            <a:r>
              <a:rPr lang="en-US" dirty="0"/>
              <a:t>Introductory – Begins discussion topic</a:t>
            </a:r>
          </a:p>
          <a:p>
            <a:pPr lvl="0"/>
            <a:r>
              <a:rPr lang="en-US" dirty="0"/>
              <a:t>Transition – Moves smoothly and seamlessly to key questions</a:t>
            </a:r>
          </a:p>
          <a:p>
            <a:pPr lvl="0"/>
            <a:r>
              <a:rPr lang="en-US" dirty="0"/>
              <a:t>Key – Obtains insight on areas of central concern for the study</a:t>
            </a:r>
          </a:p>
          <a:p>
            <a:pPr lvl="0"/>
            <a:r>
              <a:rPr lang="en-US" dirty="0"/>
              <a:t>Ending – Helps investigators determine where to place emphasis and bring closure to the discussion</a:t>
            </a:r>
            <a:r>
              <a:rPr lang="en-US" b="1" dirty="0"/>
              <a:t>	</a:t>
            </a:r>
            <a:endParaRPr lang="en-US" dirty="0"/>
          </a:p>
          <a:p>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19</a:t>
            </a:fld>
            <a:endParaRPr lang="en-US"/>
          </a:p>
        </p:txBody>
      </p:sp>
    </p:spTree>
    <p:extLst>
      <p:ext uri="{BB962C8B-B14F-4D97-AF65-F5344CB8AC3E}">
        <p14:creationId xmlns:p14="http://schemas.microsoft.com/office/powerpoint/2010/main" val="1908242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Your name, the program you are in, your interest</a:t>
            </a:r>
            <a:r>
              <a:rPr lang="en-US" baseline="0" dirty="0" smtClean="0"/>
              <a:t> in </a:t>
            </a:r>
            <a:r>
              <a:rPr lang="en-US" baseline="0" dirty="0" err="1" smtClean="0"/>
              <a:t>qual</a:t>
            </a:r>
            <a:r>
              <a:rPr lang="en-US" baseline="0" dirty="0" smtClean="0"/>
              <a:t> research – either a specific project you are working on or a general interest</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a:t>
            </a:fld>
            <a:endParaRPr lang="en-US"/>
          </a:p>
        </p:txBody>
      </p:sp>
    </p:spTree>
    <p:extLst>
      <p:ext uri="{BB962C8B-B14F-4D97-AF65-F5344CB8AC3E}">
        <p14:creationId xmlns:p14="http://schemas.microsoft.com/office/powerpoint/2010/main" val="31901033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20</a:t>
            </a:fld>
            <a:endParaRPr lang="en-US"/>
          </a:p>
        </p:txBody>
      </p:sp>
    </p:spTree>
    <p:extLst>
      <p:ext uri="{BB962C8B-B14F-4D97-AF65-F5344CB8AC3E}">
        <p14:creationId xmlns:p14="http://schemas.microsoft.com/office/powerpoint/2010/main" val="2145237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21</a:t>
            </a:fld>
            <a:endParaRPr lang="en-US"/>
          </a:p>
        </p:txBody>
      </p:sp>
    </p:spTree>
    <p:extLst>
      <p:ext uri="{BB962C8B-B14F-4D97-AF65-F5344CB8AC3E}">
        <p14:creationId xmlns:p14="http://schemas.microsoft.com/office/powerpoint/2010/main" val="2418854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22</a:t>
            </a:fld>
            <a:endParaRPr lang="en-US"/>
          </a:p>
        </p:txBody>
      </p:sp>
    </p:spTree>
    <p:extLst>
      <p:ext uri="{BB962C8B-B14F-4D97-AF65-F5344CB8AC3E}">
        <p14:creationId xmlns:p14="http://schemas.microsoft.com/office/powerpoint/2010/main" val="4071374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p>
          <a:p>
            <a:r>
              <a:rPr lang="en-US" dirty="0" smtClean="0"/>
              <a:t>Purpose before</a:t>
            </a:r>
            <a:r>
              <a:rPr lang="en-US" baseline="0" dirty="0" smtClean="0"/>
              <a:t> Strengths </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23</a:t>
            </a:fld>
            <a:endParaRPr lang="en-US"/>
          </a:p>
        </p:txBody>
      </p:sp>
    </p:spTree>
    <p:extLst>
      <p:ext uri="{BB962C8B-B14F-4D97-AF65-F5344CB8AC3E}">
        <p14:creationId xmlns:p14="http://schemas.microsoft.com/office/powerpoint/2010/main" val="12735296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p>
          <a:p>
            <a:r>
              <a:rPr lang="en-US" dirty="0" smtClean="0"/>
              <a:t>Allows us to pay</a:t>
            </a:r>
            <a:r>
              <a:rPr lang="en-US" baseline="0" dirty="0" smtClean="0"/>
              <a:t> special attention to a few things which others ordinarily give only passing attention (Merriam, p. 118) </a:t>
            </a:r>
          </a:p>
          <a:p>
            <a:endParaRPr lang="en-US" baseline="0" dirty="0" smtClean="0"/>
          </a:p>
        </p:txBody>
      </p:sp>
      <p:sp>
        <p:nvSpPr>
          <p:cNvPr id="4" name="Slide Number Placeholder 3"/>
          <p:cNvSpPr>
            <a:spLocks noGrp="1"/>
          </p:cNvSpPr>
          <p:nvPr>
            <p:ph type="sldNum" sz="quarter" idx="10"/>
          </p:nvPr>
        </p:nvSpPr>
        <p:spPr/>
        <p:txBody>
          <a:bodyPr/>
          <a:lstStyle/>
          <a:p>
            <a:fld id="{B03576A4-B134-5D49-BBF5-88B7A688D3E4}" type="slidenum">
              <a:rPr lang="en-US" smtClean="0"/>
              <a:pPr/>
              <a:t>24</a:t>
            </a:fld>
            <a:endParaRPr lang="en-US"/>
          </a:p>
        </p:txBody>
      </p:sp>
    </p:spTree>
    <p:extLst>
      <p:ext uri="{BB962C8B-B14F-4D97-AF65-F5344CB8AC3E}">
        <p14:creationId xmlns:p14="http://schemas.microsoft.com/office/powerpoint/2010/main" val="1847678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dirty="0" smtClean="0">
                <a:latin typeface="Arial" charset="0"/>
              </a:rPr>
              <a:t>Stacy</a:t>
            </a:r>
          </a:p>
          <a:p>
            <a:pPr defTabSz="465887">
              <a:defRPr/>
            </a:pPr>
            <a:r>
              <a:rPr lang="en-US" dirty="0" smtClean="0">
                <a:latin typeface="Arial" charset="0"/>
              </a:rPr>
              <a:t>Oftentimes requires additional data collection methods for data methods triangulation</a:t>
            </a:r>
          </a:p>
          <a:p>
            <a:pPr defTabSz="465887">
              <a:defRPr/>
            </a:pPr>
            <a:endParaRPr lang="en-US" dirty="0" smtClean="0">
              <a:latin typeface="Arial" charset="0"/>
            </a:endParaRPr>
          </a:p>
          <a:p>
            <a:pPr defTabSz="465887">
              <a:defRPr/>
            </a:pPr>
            <a:endParaRPr lang="en-US" dirty="0" smtClean="0">
              <a:latin typeface="Arial" charset="0"/>
            </a:endParaRPr>
          </a:p>
          <a:p>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25</a:t>
            </a:fld>
            <a:endParaRPr lang="en-US"/>
          </a:p>
        </p:txBody>
      </p:sp>
    </p:spTree>
    <p:extLst>
      <p:ext uri="{BB962C8B-B14F-4D97-AF65-F5344CB8AC3E}">
        <p14:creationId xmlns:p14="http://schemas.microsoft.com/office/powerpoint/2010/main" val="2545993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p>
          <a:p>
            <a:r>
              <a:rPr lang="en-US" dirty="0" smtClean="0"/>
              <a:t>Note</a:t>
            </a:r>
            <a:r>
              <a:rPr lang="en-US" baseline="0" dirty="0" smtClean="0"/>
              <a:t> that no one can observe everything! </a:t>
            </a:r>
          </a:p>
          <a:p>
            <a:endParaRPr lang="en-US" baseline="0" dirty="0" smtClean="0"/>
          </a:p>
          <a:p>
            <a:pPr defTabSz="465887">
              <a:defRPr/>
            </a:pPr>
            <a:r>
              <a:rPr lang="en-US" dirty="0" smtClean="0">
                <a:latin typeface="Arial" charset="0"/>
              </a:rPr>
              <a:t>Consider too the relationship between observer and the observed</a:t>
            </a:r>
            <a:r>
              <a:rPr lang="en-US" baseline="0" dirty="0" smtClean="0">
                <a:latin typeface="Arial" charset="0"/>
              </a:rPr>
              <a:t> Merriam, p. 124  . . . Emphasize working in teams here </a:t>
            </a:r>
          </a:p>
          <a:p>
            <a:pPr marL="232943" indent="-232943" defTabSz="465887">
              <a:buFontTx/>
              <a:buAutoNum type="arabicPeriod"/>
              <a:defRPr/>
            </a:pPr>
            <a:r>
              <a:rPr lang="en-US" baseline="0" dirty="0" smtClean="0">
                <a:latin typeface="Arial" charset="0"/>
              </a:rPr>
              <a:t>Complete participant  </a:t>
            </a:r>
          </a:p>
          <a:p>
            <a:pPr marL="232943" indent="-232943" defTabSz="465887">
              <a:buFontTx/>
              <a:buAutoNum type="arabicPeriod"/>
              <a:defRPr/>
            </a:pPr>
            <a:r>
              <a:rPr lang="en-US" baseline="0" dirty="0" smtClean="0">
                <a:latin typeface="Arial" charset="0"/>
              </a:rPr>
              <a:t>Participant as observer  . . . Can be considered a “schizophrenic activity” p. 126 </a:t>
            </a:r>
          </a:p>
          <a:p>
            <a:pPr marL="232943" indent="-232943" defTabSz="465887">
              <a:buFontTx/>
              <a:buAutoNum type="arabicPeriod"/>
              <a:defRPr/>
            </a:pPr>
            <a:r>
              <a:rPr lang="en-US" baseline="0" dirty="0" smtClean="0">
                <a:latin typeface="Arial" charset="0"/>
              </a:rPr>
              <a:t>Observer as participant </a:t>
            </a:r>
          </a:p>
          <a:p>
            <a:pPr marL="232943" indent="-232943" defTabSz="465887">
              <a:buFontTx/>
              <a:buAutoNum type="arabicPeriod"/>
              <a:defRPr/>
            </a:pPr>
            <a:r>
              <a:rPr lang="en-US" baseline="0" dirty="0" smtClean="0">
                <a:latin typeface="Arial" charset="0"/>
              </a:rPr>
              <a:t>Complete observer </a:t>
            </a:r>
          </a:p>
          <a:p>
            <a:pPr defTabSz="465887">
              <a:defRPr/>
            </a:pPr>
            <a:endParaRPr lang="en-US" baseline="0" dirty="0" smtClean="0">
              <a:latin typeface="Arial" charset="0"/>
            </a:endParaRPr>
          </a:p>
          <a:p>
            <a:pPr marL="232943" indent="-232943" defTabSz="465887">
              <a:buFontTx/>
              <a:buAutoNum type="arabicPeriod"/>
              <a:defRPr/>
            </a:pPr>
            <a:endParaRPr lang="en-US" dirty="0" smtClean="0">
              <a:latin typeface="Arial" charset="0"/>
            </a:endParaRPr>
          </a:p>
          <a:p>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26</a:t>
            </a:fld>
            <a:endParaRPr lang="en-US"/>
          </a:p>
        </p:txBody>
      </p:sp>
    </p:spTree>
    <p:extLst>
      <p:ext uri="{BB962C8B-B14F-4D97-AF65-F5344CB8AC3E}">
        <p14:creationId xmlns:p14="http://schemas.microsoft.com/office/powerpoint/2010/main" val="3830492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27</a:t>
            </a:fld>
            <a:endParaRPr lang="en-US"/>
          </a:p>
        </p:txBody>
      </p:sp>
    </p:spTree>
    <p:extLst>
      <p:ext uri="{BB962C8B-B14F-4D97-AF65-F5344CB8AC3E}">
        <p14:creationId xmlns:p14="http://schemas.microsoft.com/office/powerpoint/2010/main" val="621979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latin typeface="Calibri" charset="0"/>
              </a:rPr>
              <a:t>Ellen</a:t>
            </a:r>
          </a:p>
          <a:p>
            <a:pPr eaLnBrk="1" hangingPunct="1">
              <a:spcBef>
                <a:spcPct val="0"/>
              </a:spcBef>
            </a:pPr>
            <a:r>
              <a:rPr lang="en-US" dirty="0" smtClean="0">
                <a:latin typeface="Calibri" charset="0"/>
              </a:rPr>
              <a:t>Qualitative </a:t>
            </a:r>
            <a:r>
              <a:rPr lang="en-US" dirty="0">
                <a:latin typeface="Calibri" charset="0"/>
              </a:rPr>
              <a:t>analysis takes time! Share analysis responsibilities with colleagues.  It not only lightens the burden, but it helps to educate others about the program being assessed.  Just like we encourage departments to help each other facilitate FG, it can be a group process to analyze the data.  Plus, having more than one person analyze increased validity.     </a:t>
            </a: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D450FE3E-68B4-7B43-A1A2-D363C525AD25}" type="slidenum">
              <a:rPr lang="en-US" sz="1200">
                <a:solidFill>
                  <a:prstClr val="black"/>
                </a:solidFill>
              </a:rPr>
              <a:pPr/>
              <a:t>28</a:t>
            </a:fld>
            <a:endParaRPr lang="en-US" sz="1200">
              <a:solidFill>
                <a:prstClr val="black"/>
              </a:solidFill>
            </a:endParaRPr>
          </a:p>
        </p:txBody>
      </p:sp>
    </p:spTree>
    <p:extLst>
      <p:ext uri="{BB962C8B-B14F-4D97-AF65-F5344CB8AC3E}">
        <p14:creationId xmlns:p14="http://schemas.microsoft.com/office/powerpoint/2010/main" val="26203241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29</a:t>
            </a:fld>
            <a:endParaRPr lang="en-US"/>
          </a:p>
        </p:txBody>
      </p:sp>
    </p:spTree>
    <p:extLst>
      <p:ext uri="{BB962C8B-B14F-4D97-AF65-F5344CB8AC3E}">
        <p14:creationId xmlns:p14="http://schemas.microsoft.com/office/powerpoint/2010/main" val="2292242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 </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3</a:t>
            </a:fld>
            <a:endParaRPr lang="en-US"/>
          </a:p>
        </p:txBody>
      </p:sp>
    </p:spTree>
    <p:extLst>
      <p:ext uri="{BB962C8B-B14F-4D97-AF65-F5344CB8AC3E}">
        <p14:creationId xmlns:p14="http://schemas.microsoft.com/office/powerpoint/2010/main" val="30720124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30</a:t>
            </a:fld>
            <a:endParaRPr lang="en-US"/>
          </a:p>
        </p:txBody>
      </p:sp>
    </p:spTree>
    <p:extLst>
      <p:ext uri="{BB962C8B-B14F-4D97-AF65-F5344CB8AC3E}">
        <p14:creationId xmlns:p14="http://schemas.microsoft.com/office/powerpoint/2010/main" val="46140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	</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31</a:t>
            </a:fld>
            <a:endParaRPr lang="en-US"/>
          </a:p>
        </p:txBody>
      </p:sp>
    </p:spTree>
    <p:extLst>
      <p:ext uri="{BB962C8B-B14F-4D97-AF65-F5344CB8AC3E}">
        <p14:creationId xmlns:p14="http://schemas.microsoft.com/office/powerpoint/2010/main" val="36010318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t>32</a:t>
            </a:fld>
            <a:endParaRPr lang="en-US"/>
          </a:p>
        </p:txBody>
      </p:sp>
    </p:spTree>
    <p:extLst>
      <p:ext uri="{BB962C8B-B14F-4D97-AF65-F5344CB8AC3E}">
        <p14:creationId xmlns:p14="http://schemas.microsoft.com/office/powerpoint/2010/main" val="3994402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t>33</a:t>
            </a:fld>
            <a:endParaRPr lang="en-US"/>
          </a:p>
        </p:txBody>
      </p:sp>
    </p:spTree>
    <p:extLst>
      <p:ext uri="{BB962C8B-B14F-4D97-AF65-F5344CB8AC3E}">
        <p14:creationId xmlns:p14="http://schemas.microsoft.com/office/powerpoint/2010/main" val="41117447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 –</a:t>
            </a:r>
            <a:r>
              <a:rPr lang="en-US" baseline="0" dirty="0" smtClean="0"/>
              <a:t> Do you want to do this section or do you want me to? </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34</a:t>
            </a:fld>
            <a:endParaRPr lang="en-US"/>
          </a:p>
        </p:txBody>
      </p:sp>
    </p:spTree>
    <p:extLst>
      <p:ext uri="{BB962C8B-B14F-4D97-AF65-F5344CB8AC3E}">
        <p14:creationId xmlns:p14="http://schemas.microsoft.com/office/powerpoint/2010/main" val="15750461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35</a:t>
            </a:fld>
            <a:endParaRPr lang="en-US"/>
          </a:p>
        </p:txBody>
      </p:sp>
    </p:spTree>
    <p:extLst>
      <p:ext uri="{BB962C8B-B14F-4D97-AF65-F5344CB8AC3E}">
        <p14:creationId xmlns:p14="http://schemas.microsoft.com/office/powerpoint/2010/main" val="2056335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36</a:t>
            </a:fld>
            <a:endParaRPr lang="en-US"/>
          </a:p>
        </p:txBody>
      </p:sp>
    </p:spTree>
    <p:extLst>
      <p:ext uri="{BB962C8B-B14F-4D97-AF65-F5344CB8AC3E}">
        <p14:creationId xmlns:p14="http://schemas.microsoft.com/office/powerpoint/2010/main" val="21830997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37</a:t>
            </a:fld>
            <a:endParaRPr lang="en-US"/>
          </a:p>
        </p:txBody>
      </p:sp>
    </p:spTree>
    <p:extLst>
      <p:ext uri="{BB962C8B-B14F-4D97-AF65-F5344CB8AC3E}">
        <p14:creationId xmlns:p14="http://schemas.microsoft.com/office/powerpoint/2010/main" val="30122499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38</a:t>
            </a:fld>
            <a:endParaRPr lang="en-US"/>
          </a:p>
        </p:txBody>
      </p:sp>
    </p:spTree>
    <p:extLst>
      <p:ext uri="{BB962C8B-B14F-4D97-AF65-F5344CB8AC3E}">
        <p14:creationId xmlns:p14="http://schemas.microsoft.com/office/powerpoint/2010/main" val="26757262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39</a:t>
            </a:fld>
            <a:endParaRPr lang="en-US"/>
          </a:p>
        </p:txBody>
      </p:sp>
    </p:spTree>
    <p:extLst>
      <p:ext uri="{BB962C8B-B14F-4D97-AF65-F5344CB8AC3E}">
        <p14:creationId xmlns:p14="http://schemas.microsoft.com/office/powerpoint/2010/main" val="757454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Does</a:t>
            </a:r>
            <a:r>
              <a:rPr lang="en-US" baseline="0" dirty="0" smtClean="0"/>
              <a:t> anyone have an example of a project they are working on or considering? </a:t>
            </a:r>
          </a:p>
          <a:p>
            <a:r>
              <a:rPr lang="en-US" baseline="0" dirty="0" smtClean="0"/>
              <a:t>Can share my project.</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4</a:t>
            </a:fld>
            <a:endParaRPr lang="en-US"/>
          </a:p>
        </p:txBody>
      </p:sp>
    </p:spTree>
    <p:extLst>
      <p:ext uri="{BB962C8B-B14F-4D97-AF65-F5344CB8AC3E}">
        <p14:creationId xmlns:p14="http://schemas.microsoft.com/office/powerpoint/2010/main" val="40457552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40</a:t>
            </a:fld>
            <a:endParaRPr lang="en-US"/>
          </a:p>
        </p:txBody>
      </p:sp>
    </p:spTree>
    <p:extLst>
      <p:ext uri="{BB962C8B-B14F-4D97-AF65-F5344CB8AC3E}">
        <p14:creationId xmlns:p14="http://schemas.microsoft.com/office/powerpoint/2010/main" val="14794442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41</a:t>
            </a:fld>
            <a:endParaRPr lang="en-US"/>
          </a:p>
        </p:txBody>
      </p:sp>
    </p:spTree>
    <p:extLst>
      <p:ext uri="{BB962C8B-B14F-4D97-AF65-F5344CB8AC3E}">
        <p14:creationId xmlns:p14="http://schemas.microsoft.com/office/powerpoint/2010/main" val="15556002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42</a:t>
            </a:fld>
            <a:endParaRPr lang="en-US"/>
          </a:p>
        </p:txBody>
      </p:sp>
    </p:spTree>
    <p:extLst>
      <p:ext uri="{BB962C8B-B14F-4D97-AF65-F5344CB8AC3E}">
        <p14:creationId xmlns:p14="http://schemas.microsoft.com/office/powerpoint/2010/main" val="36338336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43</a:t>
            </a:fld>
            <a:endParaRPr lang="en-US"/>
          </a:p>
        </p:txBody>
      </p:sp>
    </p:spTree>
    <p:extLst>
      <p:ext uri="{BB962C8B-B14F-4D97-AF65-F5344CB8AC3E}">
        <p14:creationId xmlns:p14="http://schemas.microsoft.com/office/powerpoint/2010/main" val="32543038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 </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44</a:t>
            </a:fld>
            <a:endParaRPr lang="en-US"/>
          </a:p>
        </p:txBody>
      </p:sp>
    </p:spTree>
    <p:extLst>
      <p:ext uri="{BB962C8B-B14F-4D97-AF65-F5344CB8AC3E}">
        <p14:creationId xmlns:p14="http://schemas.microsoft.com/office/powerpoint/2010/main" val="23368474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45</a:t>
            </a:fld>
            <a:endParaRPr lang="en-US"/>
          </a:p>
        </p:txBody>
      </p:sp>
    </p:spTree>
    <p:extLst>
      <p:ext uri="{BB962C8B-B14F-4D97-AF65-F5344CB8AC3E}">
        <p14:creationId xmlns:p14="http://schemas.microsoft.com/office/powerpoint/2010/main" val="9910112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3576A4-B134-5D49-BBF5-88B7A688D3E4}" type="slidenum">
              <a:rPr lang="en-US" smtClean="0"/>
              <a:pPr/>
              <a:t>46</a:t>
            </a:fld>
            <a:endParaRPr lang="en-US"/>
          </a:p>
        </p:txBody>
      </p:sp>
    </p:spTree>
    <p:extLst>
      <p:ext uri="{BB962C8B-B14F-4D97-AF65-F5344CB8AC3E}">
        <p14:creationId xmlns:p14="http://schemas.microsoft.com/office/powerpoint/2010/main" val="2526686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p>
          <a:p>
            <a:pPr fontAlgn="base"/>
            <a:r>
              <a:rPr lang="en-US" dirty="0"/>
              <a:t>The first major approach to qualitative research is </a:t>
            </a:r>
            <a:r>
              <a:rPr lang="en-US" u="sng" dirty="0"/>
              <a:t>phenomenology</a:t>
            </a:r>
            <a:r>
              <a:rPr lang="en-US" dirty="0"/>
              <a:t> (i.e., the descriptive study of how individuals experience a phenomenon).</a:t>
            </a:r>
          </a:p>
          <a:p>
            <a:pPr fontAlgn="base"/>
            <a:r>
              <a:rPr lang="en-US" dirty="0"/>
              <a:t>Here is the foundational question in phenomenology: </a:t>
            </a:r>
            <a:r>
              <a:rPr lang="en-US" i="1" dirty="0"/>
              <a:t>What is the meaning, structure, and essence of the lived experience of this phenomenon by an individual or by many individuals?</a:t>
            </a:r>
            <a:endParaRPr lang="en-US" dirty="0"/>
          </a:p>
          <a:p>
            <a:pPr fontAlgn="base"/>
            <a:r>
              <a:rPr lang="en-US" dirty="0"/>
              <a:t>The researcher tries to gain access to individuals’ </a:t>
            </a:r>
            <a:r>
              <a:rPr lang="en-US" u="sng" dirty="0"/>
              <a:t>life-worlds</a:t>
            </a:r>
            <a:r>
              <a:rPr lang="en-US" dirty="0"/>
              <a:t>, which is their world of experience; it is where consciousness exists.</a:t>
            </a:r>
          </a:p>
          <a:p>
            <a:pPr fontAlgn="base"/>
            <a:endParaRPr lang="en-US" dirty="0"/>
          </a:p>
          <a:p>
            <a:pPr fontAlgn="base"/>
            <a:r>
              <a:rPr lang="en-US" dirty="0"/>
              <a:t>The second major approach to qualitative research is </a:t>
            </a:r>
            <a:r>
              <a:rPr lang="en-US" u="sng" dirty="0"/>
              <a:t>ethnography</a:t>
            </a:r>
            <a:r>
              <a:rPr lang="en-US" dirty="0"/>
              <a:t> (i.e., the discovery and description of the culture of a group of people).</a:t>
            </a:r>
          </a:p>
          <a:p>
            <a:pPr fontAlgn="base"/>
            <a:r>
              <a:rPr lang="en-US" dirty="0"/>
              <a:t>Here is the foundational question in ethnography: </a:t>
            </a:r>
            <a:r>
              <a:rPr lang="en-US" i="1" dirty="0"/>
              <a:t>What are the cultural characteristics of this group of people or of this cultural scene?</a:t>
            </a:r>
            <a:endParaRPr lang="en-US" dirty="0"/>
          </a:p>
          <a:p>
            <a:pPr fontAlgn="base"/>
            <a:r>
              <a:rPr lang="en-US" dirty="0"/>
              <a:t>Because ethnography originates in the discipline of Anthropology, the concept of culture is of central importance.</a:t>
            </a:r>
          </a:p>
          <a:p>
            <a:pPr fontAlgn="base"/>
            <a:endParaRPr lang="en-US" dirty="0"/>
          </a:p>
          <a:p>
            <a:pPr fontAlgn="base"/>
            <a:r>
              <a:rPr lang="en-US" u="sng" dirty="0"/>
              <a:t>Ethnology</a:t>
            </a:r>
            <a:r>
              <a:rPr lang="en-US" dirty="0"/>
              <a:t> (the comparative study of cultural groups).</a:t>
            </a:r>
          </a:p>
          <a:p>
            <a:pPr fontAlgn="base"/>
            <a:r>
              <a:rPr lang="en-US" u="sng" dirty="0" err="1"/>
              <a:t>Ethnohistory</a:t>
            </a:r>
            <a:r>
              <a:rPr lang="en-US" dirty="0"/>
              <a:t> (the study of the cultural past of a group of people). An </a:t>
            </a:r>
            <a:r>
              <a:rPr lang="en-US" dirty="0" err="1"/>
              <a:t>ethnohistory</a:t>
            </a:r>
            <a:r>
              <a:rPr lang="en-US" dirty="0"/>
              <a:t> is often done in the early stages of a standard ethnography in order to get a sense of the group’s cultural history.</a:t>
            </a:r>
          </a:p>
          <a:p>
            <a:pPr fontAlgn="base"/>
            <a:endParaRPr lang="en-US" dirty="0"/>
          </a:p>
          <a:p>
            <a:pPr fontAlgn="base"/>
            <a:r>
              <a:rPr lang="en-US" dirty="0"/>
              <a:t>The third major approach to qualitative research is </a:t>
            </a:r>
            <a:r>
              <a:rPr lang="en-US" u="sng" dirty="0"/>
              <a:t>case study research</a:t>
            </a:r>
            <a:r>
              <a:rPr lang="en-US" dirty="0"/>
              <a:t> (i.e., the detailed account and analysis of one or more cases).</a:t>
            </a:r>
          </a:p>
          <a:p>
            <a:pPr fontAlgn="base"/>
            <a:r>
              <a:rPr lang="en-US" dirty="0"/>
              <a:t>Here is the foundational question in case study research: </a:t>
            </a:r>
            <a:r>
              <a:rPr lang="en-US" i="1" dirty="0"/>
              <a:t>What are the characteristics of this single case or of these comparison cases?</a:t>
            </a:r>
            <a:endParaRPr lang="en-US" dirty="0"/>
          </a:p>
          <a:p>
            <a:pPr fontAlgn="base"/>
            <a:r>
              <a:rPr lang="en-US" dirty="0"/>
              <a:t>A </a:t>
            </a:r>
            <a:r>
              <a:rPr lang="en-US" u="sng" dirty="0"/>
              <a:t>case</a:t>
            </a:r>
            <a:r>
              <a:rPr lang="en-US" dirty="0"/>
              <a:t> is a bounded system (e.g., a person, a group, an activity, a process).</a:t>
            </a:r>
          </a:p>
          <a:p>
            <a:pPr fontAlgn="base"/>
            <a:endParaRPr lang="en-US" dirty="0"/>
          </a:p>
          <a:p>
            <a:pPr fontAlgn="base"/>
            <a:r>
              <a:rPr lang="en-US" dirty="0">
                <a:solidFill>
                  <a:srgbClr val="FF0000"/>
                </a:solidFill>
              </a:rPr>
              <a:t>The fourth major approach </a:t>
            </a:r>
            <a:r>
              <a:rPr lang="en-US" dirty="0"/>
              <a:t>to qualitative research is </a:t>
            </a:r>
            <a:r>
              <a:rPr lang="en-US" u="sng" dirty="0"/>
              <a:t>grounded theory</a:t>
            </a:r>
            <a:r>
              <a:rPr lang="en-US" dirty="0"/>
              <a:t> (i.e., the development of inductive, “bottom-up,” theory that is “grounded” directly in the empirical data).</a:t>
            </a:r>
          </a:p>
          <a:p>
            <a:pPr fontAlgn="base"/>
            <a:r>
              <a:rPr lang="en-US" dirty="0"/>
              <a:t>Here is the foundational question in grounded theory: </a:t>
            </a:r>
            <a:r>
              <a:rPr lang="en-US" i="1" dirty="0"/>
              <a:t>What theory or explanation emerges from an analysis of the data collected about this phenomenon?</a:t>
            </a:r>
            <a:endParaRPr lang="en-US" dirty="0"/>
          </a:p>
          <a:p>
            <a:pPr fontAlgn="base"/>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5</a:t>
            </a:fld>
            <a:endParaRPr lang="en-US"/>
          </a:p>
        </p:txBody>
      </p:sp>
    </p:spTree>
    <p:extLst>
      <p:ext uri="{BB962C8B-B14F-4D97-AF65-F5344CB8AC3E}">
        <p14:creationId xmlns:p14="http://schemas.microsoft.com/office/powerpoint/2010/main" val="3187033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p>
          <a:p>
            <a:r>
              <a:rPr lang="en-US" dirty="0" smtClean="0"/>
              <a:t>Reorder</a:t>
            </a:r>
            <a:r>
              <a:rPr lang="en-US" baseline="0" dirty="0" smtClean="0"/>
              <a:t> this? To be cohesive with what we’ll talk about? </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187033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7</a:t>
            </a:fld>
            <a:endParaRPr lang="en-US"/>
          </a:p>
        </p:txBody>
      </p:sp>
    </p:spTree>
    <p:extLst>
      <p:ext uri="{BB962C8B-B14F-4D97-AF65-F5344CB8AC3E}">
        <p14:creationId xmlns:p14="http://schemas.microsoft.com/office/powerpoint/2010/main" val="640342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best time based on the topic and the experience you are trying to understand.</a:t>
            </a:r>
          </a:p>
          <a:p>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8</a:t>
            </a:fld>
            <a:endParaRPr lang="en-US"/>
          </a:p>
        </p:txBody>
      </p:sp>
    </p:spTree>
    <p:extLst>
      <p:ext uri="{BB962C8B-B14F-4D97-AF65-F5344CB8AC3E}">
        <p14:creationId xmlns:p14="http://schemas.microsoft.com/office/powerpoint/2010/main" val="2640110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Stacy</a:t>
            </a:r>
            <a:endParaRPr lang="en-US" dirty="0"/>
          </a:p>
        </p:txBody>
      </p:sp>
      <p:sp>
        <p:nvSpPr>
          <p:cNvPr id="4" name="Slide Number Placeholder 3"/>
          <p:cNvSpPr>
            <a:spLocks noGrp="1"/>
          </p:cNvSpPr>
          <p:nvPr>
            <p:ph type="sldNum" sz="quarter" idx="10"/>
          </p:nvPr>
        </p:nvSpPr>
        <p:spPr/>
        <p:txBody>
          <a:bodyPr/>
          <a:lstStyle/>
          <a:p>
            <a:fld id="{B03576A4-B134-5D49-BBF5-88B7A688D3E4}" type="slidenum">
              <a:rPr lang="en-US" smtClean="0"/>
              <a:pPr/>
              <a:t>9</a:t>
            </a:fld>
            <a:endParaRPr lang="en-US"/>
          </a:p>
        </p:txBody>
      </p:sp>
    </p:spTree>
    <p:extLst>
      <p:ext uri="{BB962C8B-B14F-4D97-AF65-F5344CB8AC3E}">
        <p14:creationId xmlns:p14="http://schemas.microsoft.com/office/powerpoint/2010/main" val="5098162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pPr>
              <a:defRPr/>
            </a:pPr>
            <a:endParaRPr lang="en-US">
              <a:solidFill>
                <a:srgbClr val="292929"/>
              </a:solidFill>
            </a:endParaRPr>
          </a:p>
        </p:txBody>
      </p:sp>
      <p:sp>
        <p:nvSpPr>
          <p:cNvPr id="5" name="Footer Placeholder 4"/>
          <p:cNvSpPr>
            <a:spLocks noGrp="1"/>
          </p:cNvSpPr>
          <p:nvPr>
            <p:ph type="ftr" sz="quarter" idx="11"/>
          </p:nvPr>
        </p:nvSpPr>
        <p:spPr/>
        <p:txBody>
          <a:bodyPr/>
          <a:lstStyle/>
          <a:p>
            <a:pPr>
              <a:defRPr/>
            </a:pPr>
            <a:endParaRPr lang="en-US">
              <a:solidFill>
                <a:srgbClr val="292929"/>
              </a:solidFill>
            </a:endParaRPr>
          </a:p>
        </p:txBody>
      </p:sp>
      <p:sp>
        <p:nvSpPr>
          <p:cNvPr id="6" name="Slide Number Placeholder 5"/>
          <p:cNvSpPr>
            <a:spLocks noGrp="1"/>
          </p:cNvSpPr>
          <p:nvPr>
            <p:ph type="sldNum" sz="quarter" idx="12"/>
          </p:nvPr>
        </p:nvSpPr>
        <p:spPr/>
        <p:txBody>
          <a:bodyPr/>
          <a:lstStyle/>
          <a:p>
            <a:pPr>
              <a:defRPr/>
            </a:pPr>
            <a:fld id="{3A370333-E90D-A146-B8C7-6BAAD15A8211}" type="slidenum">
              <a:rPr lang="en-US" smtClean="0">
                <a:solidFill>
                  <a:srgbClr val="292929"/>
                </a:solidFill>
              </a:rPr>
              <a:pPr>
                <a:defRPr/>
              </a:pPr>
              <a:t>‹#›</a:t>
            </a:fld>
            <a:endParaRPr lang="en-US">
              <a:solidFill>
                <a:srgbClr val="292929"/>
              </a:solidFill>
            </a:endParaRP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srgbClr val="292929"/>
              </a:solidFill>
            </a:endParaRPr>
          </a:p>
        </p:txBody>
      </p:sp>
      <p:sp>
        <p:nvSpPr>
          <p:cNvPr id="5" name="Footer Placeholder 4"/>
          <p:cNvSpPr>
            <a:spLocks noGrp="1"/>
          </p:cNvSpPr>
          <p:nvPr>
            <p:ph type="ftr" sz="quarter" idx="11"/>
          </p:nvPr>
        </p:nvSpPr>
        <p:spPr/>
        <p:txBody>
          <a:bodyPr/>
          <a:lstStyle/>
          <a:p>
            <a:pPr>
              <a:defRPr/>
            </a:pPr>
            <a:endParaRPr lang="en-US">
              <a:solidFill>
                <a:srgbClr val="292929"/>
              </a:solidFill>
            </a:endParaRPr>
          </a:p>
        </p:txBody>
      </p:sp>
      <p:sp>
        <p:nvSpPr>
          <p:cNvPr id="6" name="Slide Number Placeholder 5"/>
          <p:cNvSpPr>
            <a:spLocks noGrp="1"/>
          </p:cNvSpPr>
          <p:nvPr>
            <p:ph type="sldNum" sz="quarter" idx="12"/>
          </p:nvPr>
        </p:nvSpPr>
        <p:spPr/>
        <p:txBody>
          <a:bodyPr/>
          <a:lstStyle/>
          <a:p>
            <a:pPr>
              <a:defRPr/>
            </a:pPr>
            <a:fld id="{7D14DAE0-E5F0-464C-A4F6-DEA090645D59}"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srgbClr val="292929"/>
              </a:solidFill>
            </a:endParaRPr>
          </a:p>
        </p:txBody>
      </p:sp>
      <p:sp>
        <p:nvSpPr>
          <p:cNvPr id="5" name="Footer Placeholder 4"/>
          <p:cNvSpPr>
            <a:spLocks noGrp="1"/>
          </p:cNvSpPr>
          <p:nvPr>
            <p:ph type="ftr" sz="quarter" idx="11"/>
          </p:nvPr>
        </p:nvSpPr>
        <p:spPr/>
        <p:txBody>
          <a:bodyPr/>
          <a:lstStyle/>
          <a:p>
            <a:pPr>
              <a:defRPr/>
            </a:pPr>
            <a:endParaRPr lang="en-US">
              <a:solidFill>
                <a:srgbClr val="292929"/>
              </a:solidFill>
            </a:endParaRPr>
          </a:p>
        </p:txBody>
      </p:sp>
      <p:sp>
        <p:nvSpPr>
          <p:cNvPr id="6" name="Slide Number Placeholder 5"/>
          <p:cNvSpPr>
            <a:spLocks noGrp="1"/>
          </p:cNvSpPr>
          <p:nvPr>
            <p:ph type="sldNum" sz="quarter" idx="12"/>
          </p:nvPr>
        </p:nvSpPr>
        <p:spPr/>
        <p:txBody>
          <a:bodyPr/>
          <a:lstStyle/>
          <a:p>
            <a:pPr>
              <a:defRPr/>
            </a:pPr>
            <a:fld id="{BCF1A19E-B0BB-CE43-B939-A76776F3D56E}"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pPr>
              <a:defRPr/>
            </a:pPr>
            <a:endParaRPr lang="en-US">
              <a:solidFill>
                <a:srgbClr val="292929"/>
              </a:solidFill>
            </a:endParaRPr>
          </a:p>
        </p:txBody>
      </p:sp>
      <p:sp>
        <p:nvSpPr>
          <p:cNvPr id="5" name="Footer Placeholder 4"/>
          <p:cNvSpPr>
            <a:spLocks noGrp="1"/>
          </p:cNvSpPr>
          <p:nvPr>
            <p:ph type="ftr" sz="quarter" idx="11"/>
          </p:nvPr>
        </p:nvSpPr>
        <p:spPr/>
        <p:txBody>
          <a:bodyPr/>
          <a:lstStyle/>
          <a:p>
            <a:pPr>
              <a:defRPr/>
            </a:pPr>
            <a:endParaRPr lang="en-US">
              <a:solidFill>
                <a:srgbClr val="292929"/>
              </a:solidFill>
            </a:endParaRPr>
          </a:p>
        </p:txBody>
      </p:sp>
      <p:sp>
        <p:nvSpPr>
          <p:cNvPr id="6" name="Slide Number Placeholder 5"/>
          <p:cNvSpPr>
            <a:spLocks noGrp="1"/>
          </p:cNvSpPr>
          <p:nvPr>
            <p:ph type="sldNum" sz="quarter" idx="12"/>
          </p:nvPr>
        </p:nvSpPr>
        <p:spPr/>
        <p:txBody>
          <a:bodyPr/>
          <a:lstStyle/>
          <a:p>
            <a:pPr>
              <a:defRPr/>
            </a:pPr>
            <a:fld id="{CB4D85CF-272B-8C4C-A527-A66DB0BA6902}" type="slidenum">
              <a:rPr lang="en-US" smtClean="0">
                <a:solidFill>
                  <a:srgbClr val="292929"/>
                </a:solidFill>
              </a:rPr>
              <a:pPr>
                <a:defRPr/>
              </a:pPr>
              <a:t>‹#›</a:t>
            </a:fld>
            <a:endParaRPr lang="en-US">
              <a:solidFill>
                <a:srgbClr val="292929"/>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srgbClr val="292929"/>
              </a:solidFill>
            </a:endParaRPr>
          </a:p>
        </p:txBody>
      </p:sp>
      <p:sp>
        <p:nvSpPr>
          <p:cNvPr id="5" name="Footer Placeholder 4"/>
          <p:cNvSpPr>
            <a:spLocks noGrp="1"/>
          </p:cNvSpPr>
          <p:nvPr>
            <p:ph type="ftr" sz="quarter" idx="11"/>
          </p:nvPr>
        </p:nvSpPr>
        <p:spPr/>
        <p:txBody>
          <a:bodyPr/>
          <a:lstStyle/>
          <a:p>
            <a:pPr>
              <a:defRPr/>
            </a:pPr>
            <a:endParaRPr lang="en-US">
              <a:solidFill>
                <a:srgbClr val="292929"/>
              </a:solidFill>
            </a:endParaRPr>
          </a:p>
        </p:txBody>
      </p:sp>
      <p:sp>
        <p:nvSpPr>
          <p:cNvPr id="6" name="Slide Number Placeholder 5"/>
          <p:cNvSpPr>
            <a:spLocks noGrp="1"/>
          </p:cNvSpPr>
          <p:nvPr>
            <p:ph type="sldNum" sz="quarter" idx="12"/>
          </p:nvPr>
        </p:nvSpPr>
        <p:spPr/>
        <p:txBody>
          <a:bodyPr/>
          <a:lstStyle/>
          <a:p>
            <a:pPr>
              <a:defRPr/>
            </a:pPr>
            <a:fld id="{E09412FF-50A0-D644-9DBD-D5D70EC605A4}"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pPr>
              <a:defRPr/>
            </a:pPr>
            <a:endParaRPr lang="en-US">
              <a:solidFill>
                <a:srgbClr val="292929"/>
              </a:solidFill>
            </a:endParaRPr>
          </a:p>
        </p:txBody>
      </p:sp>
      <p:sp>
        <p:nvSpPr>
          <p:cNvPr id="6" name="Footer Placeholder 5"/>
          <p:cNvSpPr>
            <a:spLocks noGrp="1"/>
          </p:cNvSpPr>
          <p:nvPr>
            <p:ph type="ftr" sz="quarter" idx="11"/>
          </p:nvPr>
        </p:nvSpPr>
        <p:spPr/>
        <p:txBody>
          <a:bodyPr/>
          <a:lstStyle/>
          <a:p>
            <a:pPr>
              <a:defRPr/>
            </a:pPr>
            <a:endParaRPr lang="en-US">
              <a:solidFill>
                <a:srgbClr val="292929"/>
              </a:solidFill>
            </a:endParaRPr>
          </a:p>
        </p:txBody>
      </p:sp>
      <p:sp>
        <p:nvSpPr>
          <p:cNvPr id="7" name="Slide Number Placeholder 6"/>
          <p:cNvSpPr>
            <a:spLocks noGrp="1"/>
          </p:cNvSpPr>
          <p:nvPr>
            <p:ph type="sldNum" sz="quarter" idx="12"/>
          </p:nvPr>
        </p:nvSpPr>
        <p:spPr/>
        <p:txBody>
          <a:bodyPr/>
          <a:lstStyle/>
          <a:p>
            <a:pPr>
              <a:defRPr/>
            </a:pPr>
            <a:fld id="{45DCE47C-EF09-D748-A6C0-3DDAE636D111}"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pPr>
              <a:defRPr/>
            </a:pPr>
            <a:endParaRPr lang="en-US">
              <a:solidFill>
                <a:srgbClr val="292929"/>
              </a:solidFill>
            </a:endParaRPr>
          </a:p>
        </p:txBody>
      </p:sp>
      <p:sp>
        <p:nvSpPr>
          <p:cNvPr id="8" name="Footer Placeholder 7"/>
          <p:cNvSpPr>
            <a:spLocks noGrp="1"/>
          </p:cNvSpPr>
          <p:nvPr>
            <p:ph type="ftr" sz="quarter" idx="11"/>
          </p:nvPr>
        </p:nvSpPr>
        <p:spPr/>
        <p:txBody>
          <a:bodyPr/>
          <a:lstStyle/>
          <a:p>
            <a:pPr>
              <a:defRPr/>
            </a:pPr>
            <a:endParaRPr lang="en-US">
              <a:solidFill>
                <a:srgbClr val="292929"/>
              </a:solidFill>
            </a:endParaRPr>
          </a:p>
        </p:txBody>
      </p:sp>
      <p:sp>
        <p:nvSpPr>
          <p:cNvPr id="9" name="Slide Number Placeholder 8"/>
          <p:cNvSpPr>
            <a:spLocks noGrp="1"/>
          </p:cNvSpPr>
          <p:nvPr>
            <p:ph type="sldNum" sz="quarter" idx="12"/>
          </p:nvPr>
        </p:nvSpPr>
        <p:spPr/>
        <p:txBody>
          <a:bodyPr/>
          <a:lstStyle/>
          <a:p>
            <a:pPr>
              <a:defRPr/>
            </a:pPr>
            <a:fld id="{04AB8F27-A382-1444-B349-996B7AF17D61}"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solidFill>
                <a:srgbClr val="292929"/>
              </a:solidFill>
            </a:endParaRPr>
          </a:p>
        </p:txBody>
      </p:sp>
      <p:sp>
        <p:nvSpPr>
          <p:cNvPr id="4" name="Footer Placeholder 3"/>
          <p:cNvSpPr>
            <a:spLocks noGrp="1"/>
          </p:cNvSpPr>
          <p:nvPr>
            <p:ph type="ftr" sz="quarter" idx="11"/>
          </p:nvPr>
        </p:nvSpPr>
        <p:spPr/>
        <p:txBody>
          <a:bodyPr/>
          <a:lstStyle/>
          <a:p>
            <a:pPr>
              <a:defRPr/>
            </a:pPr>
            <a:endParaRPr lang="en-US">
              <a:solidFill>
                <a:srgbClr val="292929"/>
              </a:solidFill>
            </a:endParaRPr>
          </a:p>
        </p:txBody>
      </p:sp>
      <p:sp>
        <p:nvSpPr>
          <p:cNvPr id="5" name="Slide Number Placeholder 4"/>
          <p:cNvSpPr>
            <a:spLocks noGrp="1"/>
          </p:cNvSpPr>
          <p:nvPr>
            <p:ph type="sldNum" sz="quarter" idx="12"/>
          </p:nvPr>
        </p:nvSpPr>
        <p:spPr/>
        <p:txBody>
          <a:bodyPr/>
          <a:lstStyle/>
          <a:p>
            <a:pPr>
              <a:defRPr/>
            </a:pPr>
            <a:fld id="{F1262AAA-A467-884F-93D7-41FEDC5740DA}"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srgbClr val="292929"/>
              </a:solidFill>
            </a:endParaRPr>
          </a:p>
        </p:txBody>
      </p:sp>
      <p:sp>
        <p:nvSpPr>
          <p:cNvPr id="3" name="Footer Placeholder 2"/>
          <p:cNvSpPr>
            <a:spLocks noGrp="1"/>
          </p:cNvSpPr>
          <p:nvPr>
            <p:ph type="ftr" sz="quarter" idx="11"/>
          </p:nvPr>
        </p:nvSpPr>
        <p:spPr/>
        <p:txBody>
          <a:bodyPr/>
          <a:lstStyle/>
          <a:p>
            <a:pPr>
              <a:defRPr/>
            </a:pPr>
            <a:endParaRPr lang="en-US">
              <a:solidFill>
                <a:srgbClr val="292929"/>
              </a:solidFill>
            </a:endParaRPr>
          </a:p>
        </p:txBody>
      </p:sp>
      <p:sp>
        <p:nvSpPr>
          <p:cNvPr id="4" name="Slide Number Placeholder 3"/>
          <p:cNvSpPr>
            <a:spLocks noGrp="1"/>
          </p:cNvSpPr>
          <p:nvPr>
            <p:ph type="sldNum" sz="quarter" idx="12"/>
          </p:nvPr>
        </p:nvSpPr>
        <p:spPr/>
        <p:txBody>
          <a:bodyPr/>
          <a:lstStyle/>
          <a:p>
            <a:pPr>
              <a:defRPr/>
            </a:pPr>
            <a:fld id="{770DFA2E-5129-BA47-A842-B23504570B2B}"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srgbClr val="292929"/>
              </a:solidFill>
            </a:endParaRPr>
          </a:p>
        </p:txBody>
      </p:sp>
      <p:sp>
        <p:nvSpPr>
          <p:cNvPr id="6" name="Footer Placeholder 5"/>
          <p:cNvSpPr>
            <a:spLocks noGrp="1"/>
          </p:cNvSpPr>
          <p:nvPr>
            <p:ph type="ftr" sz="quarter" idx="11"/>
          </p:nvPr>
        </p:nvSpPr>
        <p:spPr/>
        <p:txBody>
          <a:bodyPr/>
          <a:lstStyle/>
          <a:p>
            <a:pPr>
              <a:defRPr/>
            </a:pPr>
            <a:endParaRPr lang="en-US">
              <a:solidFill>
                <a:srgbClr val="292929"/>
              </a:solidFill>
            </a:endParaRPr>
          </a:p>
        </p:txBody>
      </p:sp>
      <p:sp>
        <p:nvSpPr>
          <p:cNvPr id="7" name="Slide Number Placeholder 6"/>
          <p:cNvSpPr>
            <a:spLocks noGrp="1"/>
          </p:cNvSpPr>
          <p:nvPr>
            <p:ph type="sldNum" sz="quarter" idx="12"/>
          </p:nvPr>
        </p:nvSpPr>
        <p:spPr/>
        <p:txBody>
          <a:bodyPr/>
          <a:lstStyle/>
          <a:p>
            <a:pPr>
              <a:defRPr/>
            </a:pPr>
            <a:fld id="{993AE526-E407-AF42-82B9-A5D9236000FA}"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srgbClr val="292929"/>
              </a:solidFill>
            </a:endParaRPr>
          </a:p>
        </p:txBody>
      </p:sp>
      <p:sp>
        <p:nvSpPr>
          <p:cNvPr id="6" name="Footer Placeholder 5"/>
          <p:cNvSpPr>
            <a:spLocks noGrp="1"/>
          </p:cNvSpPr>
          <p:nvPr>
            <p:ph type="ftr" sz="quarter" idx="11"/>
          </p:nvPr>
        </p:nvSpPr>
        <p:spPr/>
        <p:txBody>
          <a:bodyPr/>
          <a:lstStyle/>
          <a:p>
            <a:pPr>
              <a:defRPr/>
            </a:pPr>
            <a:endParaRPr lang="en-US">
              <a:solidFill>
                <a:srgbClr val="292929"/>
              </a:solidFill>
            </a:endParaRPr>
          </a:p>
        </p:txBody>
      </p:sp>
      <p:sp>
        <p:nvSpPr>
          <p:cNvPr id="7" name="Slide Number Placeholder 6"/>
          <p:cNvSpPr>
            <a:spLocks noGrp="1"/>
          </p:cNvSpPr>
          <p:nvPr>
            <p:ph type="sldNum" sz="quarter" idx="12"/>
          </p:nvPr>
        </p:nvSpPr>
        <p:spPr/>
        <p:txBody>
          <a:bodyPr/>
          <a:lstStyle/>
          <a:p>
            <a:pPr>
              <a:defRPr/>
            </a:pPr>
            <a:fld id="{0F997755-32C1-684B-9E0C-9CCA678E9FA1}" type="slidenum">
              <a:rPr lang="en-US" smtClean="0">
                <a:solidFill>
                  <a:srgbClr val="292929"/>
                </a:solidFill>
              </a:rPr>
              <a:pPr>
                <a:defRPr/>
              </a:pPr>
              <a:t>‹#›</a:t>
            </a:fld>
            <a:endParaRPr lang="en-US">
              <a:solidFill>
                <a:srgbClr val="292929"/>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defTabSz="914400" fontAlgn="base">
              <a:spcBef>
                <a:spcPct val="0"/>
              </a:spcBef>
              <a:spcAft>
                <a:spcPct val="0"/>
              </a:spcAft>
              <a:defRPr/>
            </a:pPr>
            <a:endParaRPr lang="en-US">
              <a:solidFill>
                <a:srgbClr val="292929"/>
              </a:solidFill>
              <a:latin typeface="Arial" charset="0"/>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defTabSz="914400" fontAlgn="base">
              <a:spcBef>
                <a:spcPct val="0"/>
              </a:spcBef>
              <a:spcAft>
                <a:spcPct val="0"/>
              </a:spcAft>
              <a:defRPr/>
            </a:pPr>
            <a:endParaRPr lang="en-US">
              <a:solidFill>
                <a:srgbClr val="292929"/>
              </a:solidFill>
              <a:latin typeface="Arial" charset="0"/>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defTabSz="914400" fontAlgn="base">
              <a:spcBef>
                <a:spcPct val="0"/>
              </a:spcBef>
              <a:spcAft>
                <a:spcPct val="0"/>
              </a:spcAft>
              <a:defRPr/>
            </a:pPr>
            <a:fld id="{886071C0-4977-0243-A3DA-F538D71398D9}" type="slidenum">
              <a:rPr lang="en-US" smtClean="0">
                <a:solidFill>
                  <a:srgbClr val="292929"/>
                </a:solidFill>
                <a:latin typeface="Arial" charset="0"/>
                <a:ea typeface="ＭＳ Ｐゴシック" charset="0"/>
              </a:rPr>
              <a:pPr defTabSz="914400" fontAlgn="base">
                <a:spcBef>
                  <a:spcPct val="0"/>
                </a:spcBef>
                <a:spcAft>
                  <a:spcPct val="0"/>
                </a:spcAft>
                <a:defRPr/>
              </a:pPr>
              <a:t>‹#›</a:t>
            </a:fld>
            <a:endParaRPr lang="en-US">
              <a:solidFill>
                <a:srgbClr val="292929"/>
              </a:solidFill>
              <a:latin typeface="Arial" charset="0"/>
              <a:ea typeface="ＭＳ Ｐゴシック" charset="0"/>
            </a:endParaRP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surrey.ac.uk/sociology/research/researchcentres/caqdas/support/choosing/index.htm"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dedoose.com"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hyperlink" Target="http://www.qsrinternational.com/products_nvivo.aspx"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subTitle" idx="1"/>
          </p:nvPr>
        </p:nvSpPr>
        <p:spPr>
          <a:xfrm>
            <a:off x="1165411" y="3886200"/>
            <a:ext cx="6768353" cy="1752600"/>
          </a:xfrm>
        </p:spPr>
        <p:txBody>
          <a:bodyPr>
            <a:normAutofit fontScale="92500"/>
          </a:bodyPr>
          <a:lstStyle/>
          <a:p>
            <a:endParaRPr lang="en-US" sz="2400" dirty="0" smtClean="0"/>
          </a:p>
          <a:p>
            <a:r>
              <a:rPr lang="en-US" sz="2400" dirty="0" smtClean="0"/>
              <a:t>Ellen </a:t>
            </a:r>
            <a:r>
              <a:rPr lang="en-US" sz="2400" dirty="0" err="1" smtClean="0"/>
              <a:t>Meents</a:t>
            </a:r>
            <a:r>
              <a:rPr lang="en-US" sz="2400" dirty="0" smtClean="0"/>
              <a:t>-DeCaigny, </a:t>
            </a:r>
          </a:p>
          <a:p>
            <a:r>
              <a:rPr lang="en-US" sz="2400" dirty="0" smtClean="0"/>
              <a:t>Assistant Vice President for Student Affairs, DePaul University</a:t>
            </a:r>
          </a:p>
          <a:p>
            <a:pPr eaLnBrk="1" hangingPunct="1">
              <a:buFont typeface="Wingdings" charset="0"/>
              <a:buNone/>
            </a:pPr>
            <a:endParaRPr lang="en-US" dirty="0">
              <a:latin typeface="Arial" charset="0"/>
            </a:endParaRPr>
          </a:p>
          <a:p>
            <a:pPr algn="r" eaLnBrk="1" hangingPunct="1">
              <a:buFont typeface="Wingdings" charset="0"/>
              <a:buNone/>
            </a:pPr>
            <a:endParaRPr lang="en-US" sz="2000" dirty="0" smtClean="0">
              <a:latin typeface="Arial" charset="0"/>
            </a:endParaRPr>
          </a:p>
          <a:p>
            <a:pPr algn="r" eaLnBrk="1" hangingPunct="1">
              <a:buFont typeface="Wingdings" charset="0"/>
              <a:buNone/>
            </a:pPr>
            <a:endParaRPr lang="en-US" sz="2000" dirty="0">
              <a:latin typeface="Arial" charset="0"/>
            </a:endParaRPr>
          </a:p>
          <a:p>
            <a:pPr algn="r" eaLnBrk="1" hangingPunct="1">
              <a:buFont typeface="Wingdings" charset="0"/>
              <a:buNone/>
            </a:pPr>
            <a:endParaRPr lang="en-US" sz="2000" dirty="0" smtClean="0">
              <a:latin typeface="Arial" charset="0"/>
            </a:endParaRPr>
          </a:p>
          <a:p>
            <a:pPr eaLnBrk="1" hangingPunct="1">
              <a:buFont typeface="Wingdings" charset="0"/>
              <a:buNone/>
            </a:pPr>
            <a:endParaRPr lang="en-US" dirty="0">
              <a:latin typeface="Arial" charset="0"/>
            </a:endParaRPr>
          </a:p>
        </p:txBody>
      </p:sp>
      <p:sp>
        <p:nvSpPr>
          <p:cNvPr id="15361" name="Rectangle 2"/>
          <p:cNvSpPr>
            <a:spLocks noGrp="1" noChangeArrowheads="1"/>
          </p:cNvSpPr>
          <p:nvPr>
            <p:ph type="ctrTitle"/>
          </p:nvPr>
        </p:nvSpPr>
        <p:spPr/>
        <p:txBody>
          <a:bodyPr/>
          <a:lstStyle/>
          <a:p>
            <a:pPr eaLnBrk="1" hangingPunct="1"/>
            <a:r>
              <a:rPr lang="en-US" sz="3600" dirty="0" smtClean="0">
                <a:latin typeface="Arial" charset="0"/>
              </a:rPr>
              <a:t>Introduction to </a:t>
            </a:r>
            <a:br>
              <a:rPr lang="en-US" sz="3600" dirty="0" smtClean="0">
                <a:latin typeface="Arial" charset="0"/>
              </a:rPr>
            </a:br>
            <a:r>
              <a:rPr lang="en-US" sz="3600" dirty="0" smtClean="0">
                <a:latin typeface="Arial" charset="0"/>
              </a:rPr>
              <a:t>Qualitative Research</a:t>
            </a:r>
            <a:endParaRPr lang="en-US" sz="3600" dirty="0">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pPr eaLnBrk="1" hangingPunct="1"/>
            <a:r>
              <a:rPr lang="en-US">
                <a:latin typeface="Arial" charset="0"/>
              </a:rPr>
              <a:t>Document Analysis</a:t>
            </a:r>
          </a:p>
        </p:txBody>
      </p:sp>
      <p:sp>
        <p:nvSpPr>
          <p:cNvPr id="22530" name="Rectangle 3"/>
          <p:cNvSpPr>
            <a:spLocks noGrp="1" noChangeArrowheads="1"/>
          </p:cNvSpPr>
          <p:nvPr>
            <p:ph sz="quarter" idx="13"/>
          </p:nvPr>
        </p:nvSpPr>
        <p:spPr/>
        <p:txBody>
          <a:bodyPr/>
          <a:lstStyle/>
          <a:p>
            <a:pPr eaLnBrk="1" hangingPunct="1">
              <a:lnSpc>
                <a:spcPct val="90000"/>
              </a:lnSpc>
            </a:pPr>
            <a:r>
              <a:rPr lang="en-US" sz="2400" dirty="0">
                <a:latin typeface="Arial" charset="0"/>
              </a:rPr>
              <a:t>Research-Generated Documents </a:t>
            </a:r>
            <a:r>
              <a:rPr lang="en-US" sz="2400" dirty="0" smtClean="0">
                <a:latin typeface="Arial" charset="0"/>
              </a:rPr>
              <a:t>- For </a:t>
            </a:r>
            <a:r>
              <a:rPr lang="en-US" sz="2400" dirty="0">
                <a:latin typeface="Arial" charset="0"/>
              </a:rPr>
              <a:t>what purpose were the documents produced? </a:t>
            </a:r>
          </a:p>
          <a:p>
            <a:pPr eaLnBrk="1" hangingPunct="1">
              <a:lnSpc>
                <a:spcPct val="90000"/>
              </a:lnSpc>
            </a:pPr>
            <a:r>
              <a:rPr lang="en-US" sz="2400" dirty="0">
                <a:latin typeface="Arial" charset="0"/>
              </a:rPr>
              <a:t>Our (the investigator</a:t>
            </a:r>
            <a:r>
              <a:rPr lang="ja-JP" altLang="en-US" sz="2400">
                <a:latin typeface="Arial" charset="0"/>
              </a:rPr>
              <a:t>’</a:t>
            </a:r>
            <a:r>
              <a:rPr lang="en-US" altLang="ja-JP" sz="2400" dirty="0">
                <a:latin typeface="Arial" charset="0"/>
              </a:rPr>
              <a:t>s) responsibility is to ask questions regarding the documents origin, reasons for being written, its author and the context in which it </a:t>
            </a:r>
            <a:r>
              <a:rPr lang="en-US" altLang="ja-JP" sz="2400" dirty="0" smtClean="0">
                <a:latin typeface="Arial" charset="0"/>
              </a:rPr>
              <a:t>was </a:t>
            </a:r>
            <a:r>
              <a:rPr lang="en-US" altLang="ja-JP" sz="2400" dirty="0">
                <a:latin typeface="Arial" charset="0"/>
              </a:rPr>
              <a:t>written.</a:t>
            </a:r>
          </a:p>
          <a:p>
            <a:pPr eaLnBrk="1" hangingPunct="1">
              <a:lnSpc>
                <a:spcPct val="90000"/>
              </a:lnSpc>
            </a:pPr>
            <a:endParaRPr lang="en-US" dirty="0">
              <a:latin typeface="Arial" charset="0"/>
            </a:endParaRPr>
          </a:p>
          <a:p>
            <a:pPr eaLnBrk="1" hangingPunct="1">
              <a:lnSpc>
                <a:spcPct val="90000"/>
              </a:lnSpc>
            </a:pPr>
            <a:endParaRPr lang="en-US" dirty="0">
              <a:latin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lstStyle/>
          <a:p>
            <a:pPr eaLnBrk="1" hangingPunct="1"/>
            <a:r>
              <a:rPr lang="en-US">
                <a:latin typeface="Arial" charset="0"/>
              </a:rPr>
              <a:t>Primary Sources </a:t>
            </a:r>
          </a:p>
        </p:txBody>
      </p:sp>
      <p:sp>
        <p:nvSpPr>
          <p:cNvPr id="23554" name="Rectangle 3"/>
          <p:cNvSpPr>
            <a:spLocks noGrp="1" noChangeArrowheads="1"/>
          </p:cNvSpPr>
          <p:nvPr>
            <p:ph sz="quarter" idx="13"/>
          </p:nvPr>
        </p:nvSpPr>
        <p:spPr/>
        <p:txBody>
          <a:bodyPr/>
          <a:lstStyle/>
          <a:p>
            <a:pPr eaLnBrk="1" hangingPunct="1">
              <a:lnSpc>
                <a:spcPct val="90000"/>
              </a:lnSpc>
            </a:pPr>
            <a:r>
              <a:rPr lang="en-US" sz="2400" dirty="0">
                <a:latin typeface="Arial" charset="0"/>
              </a:rPr>
              <a:t>Reflection papers are primary sources </a:t>
            </a:r>
          </a:p>
          <a:p>
            <a:pPr eaLnBrk="1" hangingPunct="1">
              <a:lnSpc>
                <a:spcPct val="90000"/>
              </a:lnSpc>
            </a:pPr>
            <a:r>
              <a:rPr lang="en-US" sz="2400" dirty="0">
                <a:latin typeface="Arial" charset="0"/>
              </a:rPr>
              <a:t>The originator of the document is recounting </a:t>
            </a:r>
            <a:r>
              <a:rPr lang="en-US" sz="2400" dirty="0" smtClean="0">
                <a:latin typeface="Arial" charset="0"/>
              </a:rPr>
              <a:t>a firsthand </a:t>
            </a:r>
            <a:r>
              <a:rPr lang="en-US" sz="2400" dirty="0">
                <a:latin typeface="Arial" charset="0"/>
              </a:rPr>
              <a:t>experience</a:t>
            </a:r>
          </a:p>
          <a:p>
            <a:pPr eaLnBrk="1" hangingPunct="1">
              <a:lnSpc>
                <a:spcPct val="90000"/>
              </a:lnSpc>
            </a:pPr>
            <a:r>
              <a:rPr lang="en-US" sz="2400" dirty="0">
                <a:latin typeface="Arial" charset="0"/>
              </a:rPr>
              <a:t>The best primary sources are recorded closest in time and place to the phenomenon of interest by a qualified person</a:t>
            </a:r>
          </a:p>
          <a:p>
            <a:pPr eaLnBrk="1" hangingPunct="1">
              <a:lnSpc>
                <a:spcPct val="90000"/>
              </a:lnSpc>
            </a:pPr>
            <a:endParaRPr lang="en-US" dirty="0">
              <a:latin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pPr eaLnBrk="1" hangingPunct="1"/>
            <a:r>
              <a:rPr lang="en-US">
                <a:latin typeface="Arial" charset="0"/>
              </a:rPr>
              <a:t>Limitations of Personal Documents</a:t>
            </a:r>
          </a:p>
        </p:txBody>
      </p:sp>
      <p:sp>
        <p:nvSpPr>
          <p:cNvPr id="24578" name="Rectangle 3"/>
          <p:cNvSpPr>
            <a:spLocks noGrp="1" noChangeArrowheads="1"/>
          </p:cNvSpPr>
          <p:nvPr>
            <p:ph sz="quarter" idx="13"/>
          </p:nvPr>
        </p:nvSpPr>
        <p:spPr/>
        <p:txBody>
          <a:bodyPr>
            <a:normAutofit/>
          </a:bodyPr>
          <a:lstStyle/>
          <a:p>
            <a:pPr eaLnBrk="1" hangingPunct="1"/>
            <a:r>
              <a:rPr lang="en-US" sz="2400" dirty="0">
                <a:latin typeface="Arial" charset="0"/>
              </a:rPr>
              <a:t>Subject to purposeful or non-purposeful deception.</a:t>
            </a:r>
          </a:p>
          <a:p>
            <a:pPr eaLnBrk="1" hangingPunct="1"/>
            <a:r>
              <a:rPr lang="en-US" sz="2400" dirty="0">
                <a:latin typeface="Arial" charset="0"/>
              </a:rPr>
              <a:t>Distortion may be unintentional: writer is unaware of biases or simply does not remember accurately. </a:t>
            </a:r>
          </a:p>
          <a:p>
            <a:pPr eaLnBrk="1" hangingPunct="1"/>
            <a:r>
              <a:rPr lang="en-US" sz="2400" dirty="0">
                <a:latin typeface="Arial" charset="0"/>
              </a:rPr>
              <a:t>Differences caused by manner in which data is collected.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pPr eaLnBrk="1" hangingPunct="1"/>
            <a:r>
              <a:rPr lang="en-US">
                <a:latin typeface="Arial" charset="0"/>
              </a:rPr>
              <a:t>Strengths of Personal Documents	</a:t>
            </a:r>
          </a:p>
        </p:txBody>
      </p:sp>
      <p:sp>
        <p:nvSpPr>
          <p:cNvPr id="25602" name="Rectangle 3"/>
          <p:cNvSpPr>
            <a:spLocks noGrp="1" noChangeArrowheads="1"/>
          </p:cNvSpPr>
          <p:nvPr>
            <p:ph sz="quarter" idx="13"/>
          </p:nvPr>
        </p:nvSpPr>
        <p:spPr/>
        <p:txBody>
          <a:bodyPr>
            <a:normAutofit/>
          </a:bodyPr>
          <a:lstStyle/>
          <a:p>
            <a:pPr eaLnBrk="1" hangingPunct="1">
              <a:lnSpc>
                <a:spcPct val="90000"/>
              </a:lnSpc>
            </a:pPr>
            <a:r>
              <a:rPr lang="en-US" sz="2200" dirty="0" smtClean="0">
                <a:latin typeface="Arial" charset="0"/>
              </a:rPr>
              <a:t>Can yield more data or better data than other tactics</a:t>
            </a:r>
          </a:p>
          <a:p>
            <a:pPr eaLnBrk="1" hangingPunct="1">
              <a:lnSpc>
                <a:spcPct val="90000"/>
              </a:lnSpc>
            </a:pPr>
            <a:r>
              <a:rPr lang="en-US" sz="2200" dirty="0" smtClean="0">
                <a:latin typeface="Arial" charset="0"/>
              </a:rPr>
              <a:t>Easily accessible and contains information that would take enormous time and effort to gather</a:t>
            </a:r>
          </a:p>
          <a:p>
            <a:pPr eaLnBrk="1" hangingPunct="1">
              <a:lnSpc>
                <a:spcPct val="90000"/>
              </a:lnSpc>
            </a:pPr>
            <a:r>
              <a:rPr lang="en-US" sz="2200" dirty="0" smtClean="0">
                <a:latin typeface="Arial" charset="0"/>
              </a:rPr>
              <a:t>May be the only means for studying certain problems</a:t>
            </a:r>
          </a:p>
          <a:p>
            <a:pPr eaLnBrk="1" hangingPunct="1">
              <a:lnSpc>
                <a:spcPct val="90000"/>
              </a:lnSpc>
            </a:pPr>
            <a:r>
              <a:rPr lang="en-US" sz="2200" dirty="0" smtClean="0">
                <a:latin typeface="Arial" charset="0"/>
              </a:rPr>
              <a:t>Stability - the presence of the investigator does not alter what is being studied  </a:t>
            </a:r>
            <a:endParaRPr lang="en-US" sz="2200" dirty="0">
              <a:latin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4800" dirty="0" smtClean="0">
                <a:ea typeface="+mj-ea"/>
                <a:cs typeface="+mj-cs"/>
              </a:rPr>
              <a:t>Focus Groups</a:t>
            </a:r>
          </a:p>
        </p:txBody>
      </p:sp>
      <p:sp>
        <p:nvSpPr>
          <p:cNvPr id="26626" name="Text Placeholder 2"/>
          <p:cNvSpPr>
            <a:spLocks noGrp="1"/>
          </p:cNvSpPr>
          <p:nvPr>
            <p:ph type="body" idx="1"/>
          </p:nvPr>
        </p:nvSpPr>
        <p:spPr/>
        <p:txBody>
          <a:bodyPr/>
          <a:lstStyle/>
          <a:p>
            <a:pPr eaLnBrk="1" hangingPunct="1"/>
            <a:endParaRPr lang="en-US">
              <a:latin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eaLnBrk="1" hangingPunct="1"/>
            <a:r>
              <a:rPr lang="en-US">
                <a:latin typeface="Arial" charset="0"/>
              </a:rPr>
              <a:t>Strengths of Focus Groups</a:t>
            </a:r>
          </a:p>
        </p:txBody>
      </p:sp>
      <p:sp>
        <p:nvSpPr>
          <p:cNvPr id="27650" name="Rectangle 3"/>
          <p:cNvSpPr>
            <a:spLocks noGrp="1" noChangeArrowheads="1"/>
          </p:cNvSpPr>
          <p:nvPr>
            <p:ph sz="quarter" idx="13"/>
          </p:nvPr>
        </p:nvSpPr>
        <p:spPr/>
        <p:txBody>
          <a:bodyPr/>
          <a:lstStyle/>
          <a:p>
            <a:pPr eaLnBrk="1" hangingPunct="1">
              <a:buNone/>
            </a:pPr>
            <a:r>
              <a:rPr lang="en-US" altLang="ja-JP" sz="2400" dirty="0" smtClean="0">
                <a:latin typeface="Arial" charset="0"/>
              </a:rPr>
              <a:t>	</a:t>
            </a:r>
            <a:r>
              <a:rPr lang="ja-JP" altLang="en-US" sz="2400" smtClean="0">
                <a:latin typeface="Arial" charset="0"/>
              </a:rPr>
              <a:t>“</a:t>
            </a:r>
            <a:r>
              <a:rPr lang="en-US" altLang="ja-JP" sz="2400" dirty="0">
                <a:latin typeface="Arial" charset="0"/>
              </a:rPr>
              <a:t>Focus groups provide an excellent opportunity to listen to the voices of students, explore issues in depth, and obtain insights that might not occur without the discussion they provide.</a:t>
            </a:r>
            <a:r>
              <a:rPr lang="ja-JP" altLang="en-US" sz="2400">
                <a:latin typeface="Arial" charset="0"/>
              </a:rPr>
              <a:t>”</a:t>
            </a:r>
            <a:endParaRPr lang="en-US" altLang="ja-JP" sz="2400" dirty="0">
              <a:latin typeface="Arial" charset="0"/>
            </a:endParaRPr>
          </a:p>
          <a:p>
            <a:pPr eaLnBrk="1" hangingPunct="1">
              <a:buFont typeface="Wingdings" charset="0"/>
              <a:buNone/>
            </a:pPr>
            <a:r>
              <a:rPr lang="en-US" dirty="0">
                <a:latin typeface="Arial" charset="0"/>
              </a:rPr>
              <a:t>			</a:t>
            </a:r>
            <a:r>
              <a:rPr lang="en-US" sz="2400" dirty="0">
                <a:latin typeface="Arial" charset="0"/>
              </a:rPr>
              <a:t>(</a:t>
            </a:r>
            <a:r>
              <a:rPr lang="en-US" sz="2400" dirty="0" err="1">
                <a:latin typeface="Arial" charset="0"/>
              </a:rPr>
              <a:t>Palomba</a:t>
            </a:r>
            <a:r>
              <a:rPr lang="en-US" sz="2400" dirty="0">
                <a:latin typeface="Arial" charset="0"/>
              </a:rPr>
              <a:t> &amp; Banta, 1999, p. 196-197)</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p:txBody>
          <a:bodyPr/>
          <a:lstStyle/>
          <a:p>
            <a:pPr eaLnBrk="1" hangingPunct="1"/>
            <a:r>
              <a:rPr lang="en-US">
                <a:latin typeface="Arial" charset="0"/>
              </a:rPr>
              <a:t>Purpose of Focus Groups	</a:t>
            </a:r>
          </a:p>
        </p:txBody>
      </p:sp>
      <p:sp>
        <p:nvSpPr>
          <p:cNvPr id="28674" name="Rectangle 3"/>
          <p:cNvSpPr>
            <a:spLocks noGrp="1" noChangeArrowheads="1"/>
          </p:cNvSpPr>
          <p:nvPr>
            <p:ph sz="quarter" idx="13"/>
          </p:nvPr>
        </p:nvSpPr>
        <p:spPr/>
        <p:txBody>
          <a:bodyPr>
            <a:normAutofit/>
          </a:bodyPr>
          <a:lstStyle/>
          <a:p>
            <a:pPr eaLnBrk="1" hangingPunct="1"/>
            <a:r>
              <a:rPr lang="en-US" sz="2400" dirty="0">
                <a:latin typeface="Arial" charset="0"/>
              </a:rPr>
              <a:t>Gather information about a specific topic</a:t>
            </a:r>
          </a:p>
          <a:p>
            <a:pPr eaLnBrk="1" hangingPunct="1"/>
            <a:r>
              <a:rPr lang="en-US" sz="2400" dirty="0">
                <a:latin typeface="Arial" charset="0"/>
              </a:rPr>
              <a:t>Group environment</a:t>
            </a:r>
          </a:p>
          <a:p>
            <a:pPr eaLnBrk="1" hangingPunct="1"/>
            <a:r>
              <a:rPr lang="en-US" sz="2400" dirty="0">
                <a:latin typeface="Arial" charset="0"/>
              </a:rPr>
              <a:t>Allow interaction and discussion by participants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dirty="0">
                <a:latin typeface="Arial" charset="0"/>
              </a:rPr>
              <a:t>Limitations of Focus Groups</a:t>
            </a:r>
          </a:p>
        </p:txBody>
      </p:sp>
      <p:sp>
        <p:nvSpPr>
          <p:cNvPr id="29698" name="Content Placeholder 2"/>
          <p:cNvSpPr>
            <a:spLocks noGrp="1"/>
          </p:cNvSpPr>
          <p:nvPr>
            <p:ph sz="quarter" idx="13"/>
          </p:nvPr>
        </p:nvSpPr>
        <p:spPr/>
        <p:txBody>
          <a:bodyPr>
            <a:normAutofit/>
          </a:bodyPr>
          <a:lstStyle/>
          <a:p>
            <a:pPr eaLnBrk="1" hangingPunct="1"/>
            <a:r>
              <a:rPr lang="en-US" sz="2400" dirty="0">
                <a:latin typeface="Arial" charset="0"/>
              </a:rPr>
              <a:t>Group influence</a:t>
            </a:r>
          </a:p>
          <a:p>
            <a:pPr eaLnBrk="1" hangingPunct="1"/>
            <a:r>
              <a:rPr lang="en-US" sz="2400" dirty="0">
                <a:latin typeface="Arial" charset="0"/>
              </a:rPr>
              <a:t>Subject to purposeful or non-purposeful deception</a:t>
            </a:r>
          </a:p>
          <a:p>
            <a:pPr eaLnBrk="1" hangingPunct="1"/>
            <a:r>
              <a:rPr lang="en-US" sz="2400" dirty="0">
                <a:latin typeface="Arial" charset="0"/>
              </a:rPr>
              <a:t>Differences caused by manner in which data is collected</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itchFamily="34" charset="0"/>
                <a:cs typeface="Arial" pitchFamily="34" charset="0"/>
              </a:rPr>
              <a:t>Guiding Principles for Asking Focus Group Questions</a:t>
            </a:r>
            <a:endParaRPr lang="en-US" dirty="0">
              <a:latin typeface="Arial" pitchFamily="34" charset="0"/>
              <a:cs typeface="Arial" pitchFamily="34" charset="0"/>
            </a:endParaRPr>
          </a:p>
        </p:txBody>
      </p:sp>
      <p:sp>
        <p:nvSpPr>
          <p:cNvPr id="3" name="Content Placeholder 2"/>
          <p:cNvSpPr>
            <a:spLocks noGrp="1"/>
          </p:cNvSpPr>
          <p:nvPr>
            <p:ph sz="quarter" idx="13"/>
          </p:nvPr>
        </p:nvSpPr>
        <p:spPr/>
        <p:txBody>
          <a:bodyPr>
            <a:normAutofit/>
          </a:bodyPr>
          <a:lstStyle/>
          <a:p>
            <a:r>
              <a:rPr lang="en-US" sz="2400" dirty="0" smtClean="0">
                <a:latin typeface="Arial" pitchFamily="34" charset="0"/>
                <a:cs typeface="Arial" pitchFamily="34" charset="0"/>
              </a:rPr>
              <a:t>Be conversational</a:t>
            </a:r>
          </a:p>
          <a:p>
            <a:r>
              <a:rPr lang="en-US" sz="2400" dirty="0" smtClean="0">
                <a:latin typeface="Arial" pitchFamily="34" charset="0"/>
                <a:cs typeface="Arial" pitchFamily="34" charset="0"/>
              </a:rPr>
              <a:t>Be clear</a:t>
            </a:r>
          </a:p>
          <a:p>
            <a:r>
              <a:rPr lang="en-US" sz="2400" dirty="0" smtClean="0">
                <a:latin typeface="Arial" pitchFamily="34" charset="0"/>
                <a:cs typeface="Arial" pitchFamily="34" charset="0"/>
              </a:rPr>
              <a:t>Seek Help</a:t>
            </a: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25005819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itchFamily="34" charset="0"/>
                <a:cs typeface="Arial" pitchFamily="34" charset="0"/>
              </a:rPr>
              <a:t>Categories of Focus Group Questions</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234033" y="1600200"/>
            <a:ext cx="7924800" cy="4114800"/>
          </a:xfrm>
        </p:spPr>
        <p:txBody>
          <a:bodyPr>
            <a:normAutofit/>
          </a:bodyPr>
          <a:lstStyle/>
          <a:p>
            <a:pPr lvl="1"/>
            <a:r>
              <a:rPr lang="en-US" sz="2400" dirty="0" smtClean="0">
                <a:latin typeface="Arial" pitchFamily="34" charset="0"/>
                <a:cs typeface="Arial" pitchFamily="34" charset="0"/>
              </a:rPr>
              <a:t>Opening Question</a:t>
            </a:r>
          </a:p>
          <a:p>
            <a:pPr lvl="1"/>
            <a:r>
              <a:rPr lang="en-US" sz="2400" dirty="0" smtClean="0">
                <a:latin typeface="Arial" pitchFamily="34" charset="0"/>
                <a:cs typeface="Arial" pitchFamily="34" charset="0"/>
              </a:rPr>
              <a:t>Introductory Questions</a:t>
            </a:r>
          </a:p>
          <a:p>
            <a:pPr lvl="1"/>
            <a:r>
              <a:rPr lang="en-US" sz="2400" dirty="0" smtClean="0">
                <a:latin typeface="Arial" pitchFamily="34" charset="0"/>
                <a:cs typeface="Arial" pitchFamily="34" charset="0"/>
              </a:rPr>
              <a:t>Transition Questions</a:t>
            </a:r>
          </a:p>
          <a:p>
            <a:pPr lvl="1"/>
            <a:r>
              <a:rPr lang="en-US" sz="2400" dirty="0" smtClean="0">
                <a:latin typeface="Arial" pitchFamily="34" charset="0"/>
                <a:cs typeface="Arial" pitchFamily="34" charset="0"/>
              </a:rPr>
              <a:t>Key Questions</a:t>
            </a:r>
          </a:p>
          <a:p>
            <a:pPr lvl="1"/>
            <a:r>
              <a:rPr lang="en-US" sz="2400" dirty="0" smtClean="0">
                <a:latin typeface="Arial" pitchFamily="34" charset="0"/>
                <a:cs typeface="Arial" pitchFamily="34" charset="0"/>
              </a:rPr>
              <a:t>Ending Questions</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7741185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your interest in qualitative research? </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itchFamily="34" charset="0"/>
                <a:cs typeface="Arial" pitchFamily="34" charset="0"/>
              </a:rPr>
              <a:t>Sequencing Focus Group Questions</a:t>
            </a:r>
            <a:endParaRPr lang="en-US" dirty="0">
              <a:latin typeface="Arial" pitchFamily="34" charset="0"/>
              <a:cs typeface="Arial" pitchFamily="34" charset="0"/>
            </a:endParaRPr>
          </a:p>
        </p:txBody>
      </p:sp>
      <p:sp>
        <p:nvSpPr>
          <p:cNvPr id="3" name="Content Placeholder 2"/>
          <p:cNvSpPr>
            <a:spLocks noGrp="1"/>
          </p:cNvSpPr>
          <p:nvPr>
            <p:ph sz="quarter" idx="13"/>
          </p:nvPr>
        </p:nvSpPr>
        <p:spPr/>
        <p:txBody>
          <a:bodyPr/>
          <a:lstStyle/>
          <a:p>
            <a:pPr lvl="0"/>
            <a:r>
              <a:rPr lang="en-US" sz="2400" dirty="0">
                <a:latin typeface="Arial" pitchFamily="34" charset="0"/>
                <a:cs typeface="Arial" pitchFamily="34" charset="0"/>
              </a:rPr>
              <a:t>Provide background information </a:t>
            </a:r>
          </a:p>
          <a:p>
            <a:pPr lvl="0"/>
            <a:r>
              <a:rPr lang="en-US" sz="2400" dirty="0">
                <a:latin typeface="Arial" pitchFamily="34" charset="0"/>
                <a:cs typeface="Arial" pitchFamily="34" charset="0"/>
              </a:rPr>
              <a:t>General questions before specifics</a:t>
            </a:r>
          </a:p>
          <a:p>
            <a:pPr lvl="0"/>
            <a:r>
              <a:rPr lang="en-US" sz="2400" dirty="0">
                <a:latin typeface="Arial" pitchFamily="34" charset="0"/>
                <a:cs typeface="Arial" pitchFamily="34" charset="0"/>
              </a:rPr>
              <a:t>Positive questions before negative questions</a:t>
            </a:r>
          </a:p>
          <a:p>
            <a:pPr lvl="0"/>
            <a:r>
              <a:rPr lang="en-US" sz="2400" dirty="0">
                <a:latin typeface="Arial" pitchFamily="34" charset="0"/>
                <a:cs typeface="Arial" pitchFamily="34" charset="0"/>
              </a:rPr>
              <a:t>Consistency is important </a:t>
            </a:r>
          </a:p>
          <a:p>
            <a:pPr lvl="0"/>
            <a:r>
              <a:rPr lang="en-US" sz="2400" dirty="0">
                <a:latin typeface="Arial" pitchFamily="34" charset="0"/>
                <a:cs typeface="Arial" pitchFamily="34" charset="0"/>
              </a:rPr>
              <a:t>Usually questions are not changed</a:t>
            </a:r>
          </a:p>
          <a:p>
            <a:pPr marL="0" indent="0">
              <a:buNone/>
            </a:pPr>
            <a:endParaRPr lang="en-US" dirty="0">
              <a:latin typeface="Arial" pitchFamily="34" charset="0"/>
              <a:cs typeface="Arial" pitchFamily="34" charset="0"/>
            </a:endParaRPr>
          </a:p>
        </p:txBody>
      </p:sp>
    </p:spTree>
    <p:extLst>
      <p:ext uri="{BB962C8B-B14F-4D97-AF65-F5344CB8AC3E}">
        <p14:creationId xmlns:p14="http://schemas.microsoft.com/office/powerpoint/2010/main" val="34925005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588954" y="96838"/>
            <a:ext cx="7602537" cy="1412875"/>
          </a:xfrm>
        </p:spPr>
        <p:txBody>
          <a:bodyPr/>
          <a:lstStyle/>
          <a:p>
            <a:pPr eaLnBrk="1" hangingPunct="1"/>
            <a:r>
              <a:rPr lang="en-US" dirty="0">
                <a:latin typeface="Arial" pitchFamily="34" charset="0"/>
                <a:cs typeface="Arial" pitchFamily="34" charset="0"/>
              </a:rPr>
              <a:t>Focus Group Analysis is Unique</a:t>
            </a:r>
          </a:p>
        </p:txBody>
      </p:sp>
      <p:sp>
        <p:nvSpPr>
          <p:cNvPr id="30722" name="Rectangle 3"/>
          <p:cNvSpPr>
            <a:spLocks noGrp="1" noChangeArrowheads="1"/>
          </p:cNvSpPr>
          <p:nvPr>
            <p:ph sz="quarter" idx="13"/>
          </p:nvPr>
        </p:nvSpPr>
        <p:spPr/>
        <p:txBody>
          <a:bodyPr>
            <a:normAutofit/>
          </a:bodyPr>
          <a:lstStyle/>
          <a:p>
            <a:pPr eaLnBrk="1" hangingPunct="1">
              <a:lnSpc>
                <a:spcPct val="90000"/>
              </a:lnSpc>
            </a:pPr>
            <a:r>
              <a:rPr lang="en-US" sz="2400" dirty="0">
                <a:latin typeface="Arial" pitchFamily="34" charset="0"/>
                <a:cs typeface="Arial" pitchFamily="34" charset="0"/>
              </a:rPr>
              <a:t>Data collection through observation, conversation and other means (demographics)</a:t>
            </a:r>
          </a:p>
          <a:p>
            <a:pPr eaLnBrk="1" hangingPunct="1">
              <a:lnSpc>
                <a:spcPct val="90000"/>
              </a:lnSpc>
            </a:pPr>
            <a:r>
              <a:rPr lang="en-US" sz="2400" dirty="0">
                <a:latin typeface="Arial" pitchFamily="34" charset="0"/>
                <a:cs typeface="Arial" pitchFamily="34" charset="0"/>
              </a:rPr>
              <a:t>Data derived from group process in a focused manner (participant influence)</a:t>
            </a:r>
          </a:p>
          <a:p>
            <a:pPr eaLnBrk="1" hangingPunct="1">
              <a:lnSpc>
                <a:spcPct val="90000"/>
              </a:lnSpc>
            </a:pPr>
            <a:r>
              <a:rPr lang="en-US" sz="2400" dirty="0">
                <a:latin typeface="Arial" pitchFamily="34" charset="0"/>
                <a:cs typeface="Arial" pitchFamily="34" charset="0"/>
              </a:rPr>
              <a:t>Silence does not imply lack of opinion</a:t>
            </a:r>
          </a:p>
          <a:p>
            <a:pPr eaLnBrk="1" hangingPunct="1">
              <a:lnSpc>
                <a:spcPct val="90000"/>
              </a:lnSpc>
            </a:pPr>
            <a:r>
              <a:rPr lang="en-US" sz="2400" dirty="0">
                <a:latin typeface="Arial" pitchFamily="34" charset="0"/>
                <a:cs typeface="Arial" pitchFamily="34" charset="0"/>
              </a:rPr>
              <a:t>Important to note body language, intensity and non-verbal interactions</a:t>
            </a:r>
          </a:p>
          <a:p>
            <a:pPr eaLnBrk="1" hangingPunct="1">
              <a:lnSpc>
                <a:spcPct val="90000"/>
              </a:lnSpc>
              <a:buFont typeface="Wingdings" charset="0"/>
              <a:buNone/>
            </a:pPr>
            <a:endParaRPr lang="en-US" sz="2400" dirty="0">
              <a:latin typeface="Arial" pitchFamily="34" charset="0"/>
              <a:cs typeface="Arial" pitchFamily="34" charset="0"/>
            </a:endParaRPr>
          </a:p>
          <a:p>
            <a:pPr eaLnBrk="1" hangingPunct="1">
              <a:lnSpc>
                <a:spcPct val="90000"/>
              </a:lnSpc>
            </a:pP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4800" dirty="0" smtClean="0">
                <a:ea typeface="+mj-ea"/>
                <a:cs typeface="+mj-cs"/>
              </a:rPr>
              <a:t>OBSERVATIONS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p:txBody>
          <a:bodyPr/>
          <a:lstStyle/>
          <a:p>
            <a:pPr eaLnBrk="1" hangingPunct="1"/>
            <a:r>
              <a:rPr lang="en-US" dirty="0">
                <a:latin typeface="Arial" charset="0"/>
              </a:rPr>
              <a:t>Purpose of </a:t>
            </a:r>
            <a:r>
              <a:rPr lang="en-US" dirty="0" smtClean="0">
                <a:latin typeface="Arial" charset="0"/>
              </a:rPr>
              <a:t>Observations </a:t>
            </a:r>
            <a:r>
              <a:rPr lang="en-US" dirty="0">
                <a:latin typeface="Arial" charset="0"/>
              </a:rPr>
              <a:t>	</a:t>
            </a:r>
          </a:p>
        </p:txBody>
      </p:sp>
      <p:sp>
        <p:nvSpPr>
          <p:cNvPr id="28674" name="Rectangle 3"/>
          <p:cNvSpPr>
            <a:spLocks noGrp="1" noChangeArrowheads="1"/>
          </p:cNvSpPr>
          <p:nvPr>
            <p:ph sz="quarter" idx="13"/>
          </p:nvPr>
        </p:nvSpPr>
        <p:spPr/>
        <p:txBody>
          <a:bodyPr>
            <a:normAutofit/>
          </a:bodyPr>
          <a:lstStyle/>
          <a:p>
            <a:pPr eaLnBrk="1" hangingPunct="1"/>
            <a:r>
              <a:rPr lang="en-US" sz="2400" dirty="0" smtClean="0">
                <a:latin typeface="Arial" pitchFamily="34" charset="0"/>
                <a:cs typeface="Arial" pitchFamily="34" charset="0"/>
              </a:rPr>
              <a:t>To watch the behavioral patterns of people (Johnson and Christensen, 2008)</a:t>
            </a:r>
          </a:p>
          <a:p>
            <a:pPr eaLnBrk="1" hangingPunct="1"/>
            <a:r>
              <a:rPr lang="en-US" sz="2400" dirty="0" smtClean="0">
                <a:latin typeface="Arial" pitchFamily="34" charset="0"/>
                <a:cs typeface="Arial" pitchFamily="34" charset="0"/>
              </a:rPr>
              <a:t>To provide a firsthand account of the situation under study (Merriam, 2009) </a:t>
            </a:r>
          </a:p>
          <a:p>
            <a:pPr eaLnBrk="1" hangingPunct="1"/>
            <a:r>
              <a:rPr lang="en-US" sz="2400" dirty="0" smtClean="0">
                <a:latin typeface="Arial" pitchFamily="34" charset="0"/>
                <a:cs typeface="Arial" pitchFamily="34" charset="0"/>
              </a:rPr>
              <a:t>Allows for data collection “when people cannot or will not discuss the research topic” (Merriam, 2009, p. 136)</a:t>
            </a:r>
            <a:endParaRPr lang="en-US" sz="2400" dirty="0">
              <a:latin typeface="Arial" pitchFamily="34" charset="0"/>
              <a:cs typeface="Arial" pitchFamily="34" charset="0"/>
            </a:endParaRPr>
          </a:p>
          <a:p>
            <a:pPr marL="0" indent="0" eaLnBrk="1" hangingPunct="1">
              <a:buNone/>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7730370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eaLnBrk="1" hangingPunct="1"/>
            <a:r>
              <a:rPr lang="en-US" dirty="0">
                <a:latin typeface="Arial" charset="0"/>
              </a:rPr>
              <a:t>Strengths of </a:t>
            </a:r>
            <a:r>
              <a:rPr lang="en-US" dirty="0" smtClean="0">
                <a:latin typeface="Arial" charset="0"/>
              </a:rPr>
              <a:t>Observations</a:t>
            </a:r>
            <a:endParaRPr lang="en-US" dirty="0">
              <a:latin typeface="Arial" charset="0"/>
            </a:endParaRPr>
          </a:p>
        </p:txBody>
      </p:sp>
      <p:sp>
        <p:nvSpPr>
          <p:cNvPr id="27650" name="Rectangle 3"/>
          <p:cNvSpPr>
            <a:spLocks noGrp="1" noChangeArrowheads="1"/>
          </p:cNvSpPr>
          <p:nvPr>
            <p:ph sz="quarter" idx="13"/>
          </p:nvPr>
        </p:nvSpPr>
        <p:spPr/>
        <p:txBody>
          <a:bodyPr/>
          <a:lstStyle/>
          <a:p>
            <a:pPr eaLnBrk="1" hangingPunct="1">
              <a:buNone/>
            </a:pPr>
            <a:r>
              <a:rPr lang="en-US" sz="2400" dirty="0" smtClean="0">
                <a:latin typeface="Arial" pitchFamily="34" charset="0"/>
                <a:cs typeface="Arial" pitchFamily="34" charset="0"/>
              </a:rPr>
              <a:t>	“Being alive renders us natural observers of our everyday world and our behavior in it . . . Most of this observation is routine – largely unconscious and unsystematic.” </a:t>
            </a:r>
          </a:p>
          <a:p>
            <a:pPr marL="0" indent="0" eaLnBrk="1" hangingPunct="1">
              <a:buNone/>
            </a:pPr>
            <a:r>
              <a:rPr lang="en-US" sz="2400" dirty="0" smtClean="0">
                <a:latin typeface="Arial" pitchFamily="34" charset="0"/>
                <a:cs typeface="Arial" pitchFamily="34" charset="0"/>
              </a:rPr>
              <a:t>				- Merriam, 2009, p. 117 </a:t>
            </a:r>
            <a:endParaRPr lang="en-US" sz="1200" dirty="0" smtClean="0">
              <a:latin typeface="Arial" pitchFamily="34" charset="0"/>
              <a:cs typeface="Arial" pitchFamily="34" charset="0"/>
            </a:endParaRPr>
          </a:p>
          <a:p>
            <a:pPr eaLnBrk="1" hangingPunct="1"/>
            <a:endParaRPr lang="en-US" sz="2400" dirty="0">
              <a:latin typeface="Arial" pitchFamily="34" charset="0"/>
              <a:cs typeface="Arial" pitchFamily="34" charset="0"/>
            </a:endParaRPr>
          </a:p>
        </p:txBody>
      </p:sp>
    </p:spTree>
    <p:extLst>
      <p:ext uri="{BB962C8B-B14F-4D97-AF65-F5344CB8AC3E}">
        <p14:creationId xmlns:p14="http://schemas.microsoft.com/office/powerpoint/2010/main" val="14748962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dirty="0">
                <a:latin typeface="Arial" charset="0"/>
              </a:rPr>
              <a:t>Limitations </a:t>
            </a:r>
            <a:r>
              <a:rPr lang="en-US" dirty="0" smtClean="0">
                <a:latin typeface="Arial" charset="0"/>
              </a:rPr>
              <a:t>of Observations</a:t>
            </a:r>
            <a:endParaRPr lang="en-US" dirty="0">
              <a:latin typeface="Arial" charset="0"/>
            </a:endParaRPr>
          </a:p>
        </p:txBody>
      </p:sp>
      <p:sp>
        <p:nvSpPr>
          <p:cNvPr id="29698" name="Content Placeholder 2"/>
          <p:cNvSpPr>
            <a:spLocks noGrp="1"/>
          </p:cNvSpPr>
          <p:nvPr>
            <p:ph sz="quarter" idx="13"/>
          </p:nvPr>
        </p:nvSpPr>
        <p:spPr/>
        <p:txBody>
          <a:bodyPr>
            <a:normAutofit/>
          </a:bodyPr>
          <a:lstStyle/>
          <a:p>
            <a:pPr eaLnBrk="1" hangingPunct="1"/>
            <a:r>
              <a:rPr lang="en-US" sz="2400" dirty="0" smtClean="0">
                <a:latin typeface="Arial" pitchFamily="34" charset="0"/>
                <a:cs typeface="Arial" pitchFamily="34" charset="0"/>
              </a:rPr>
              <a:t>Highly subjective leads to unreliable reporting of perception</a:t>
            </a:r>
            <a:endParaRPr lang="en-US" sz="2400" dirty="0">
              <a:latin typeface="Arial" pitchFamily="34" charset="0"/>
              <a:cs typeface="Arial" pitchFamily="34" charset="0"/>
            </a:endParaRPr>
          </a:p>
          <a:p>
            <a:pPr eaLnBrk="1" hangingPunct="1"/>
            <a:r>
              <a:rPr lang="en-US" sz="2400" dirty="0" smtClean="0">
                <a:latin typeface="Arial" pitchFamily="34" charset="0"/>
                <a:cs typeface="Arial" pitchFamily="34" charset="0"/>
              </a:rPr>
              <a:t>Subject to be intertwined with informal interviews and conversations innate to fieldwork</a:t>
            </a:r>
          </a:p>
          <a:p>
            <a:pPr eaLnBrk="1" hangingPunct="1"/>
            <a:r>
              <a:rPr lang="en-US" sz="2400" dirty="0" smtClean="0">
                <a:latin typeface="Arial" pitchFamily="34" charset="0"/>
                <a:cs typeface="Arial" pitchFamily="34" charset="0"/>
              </a:rPr>
              <a:t>Trustworthiness of results often questioned</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7188110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719586" y="96838"/>
            <a:ext cx="7602537" cy="1412875"/>
          </a:xfrm>
        </p:spPr>
        <p:txBody>
          <a:bodyPr/>
          <a:lstStyle/>
          <a:p>
            <a:pPr eaLnBrk="1" hangingPunct="1"/>
            <a:r>
              <a:rPr lang="en-US" dirty="0" smtClean="0">
                <a:latin typeface="Arial" charset="0"/>
              </a:rPr>
              <a:t>What to Observe</a:t>
            </a:r>
            <a:endParaRPr lang="en-US" dirty="0">
              <a:latin typeface="Arial" charset="0"/>
            </a:endParaRPr>
          </a:p>
        </p:txBody>
      </p:sp>
      <p:sp>
        <p:nvSpPr>
          <p:cNvPr id="30722" name="Rectangle 3"/>
          <p:cNvSpPr>
            <a:spLocks noGrp="1" noChangeArrowheads="1"/>
          </p:cNvSpPr>
          <p:nvPr>
            <p:ph sz="quarter" idx="13"/>
          </p:nvPr>
        </p:nvSpPr>
        <p:spPr>
          <a:xfrm>
            <a:off x="772890" y="1600200"/>
            <a:ext cx="7924800" cy="4114800"/>
          </a:xfrm>
        </p:spPr>
        <p:txBody>
          <a:bodyPr>
            <a:normAutofit/>
          </a:bodyPr>
          <a:lstStyle/>
          <a:p>
            <a:pPr eaLnBrk="1" hangingPunct="1">
              <a:lnSpc>
                <a:spcPct val="90000"/>
              </a:lnSpc>
            </a:pPr>
            <a:r>
              <a:rPr lang="en-US" sz="2400" dirty="0" smtClean="0">
                <a:latin typeface="Arial" pitchFamily="34" charset="0"/>
                <a:cs typeface="Arial" pitchFamily="34" charset="0"/>
              </a:rPr>
              <a:t>The physical setting </a:t>
            </a:r>
          </a:p>
          <a:p>
            <a:pPr eaLnBrk="1" hangingPunct="1">
              <a:lnSpc>
                <a:spcPct val="90000"/>
              </a:lnSpc>
            </a:pPr>
            <a:r>
              <a:rPr lang="en-US" sz="2400" dirty="0" smtClean="0">
                <a:latin typeface="Arial" pitchFamily="34" charset="0"/>
                <a:cs typeface="Arial" pitchFamily="34" charset="0"/>
              </a:rPr>
              <a:t>The participants </a:t>
            </a:r>
          </a:p>
          <a:p>
            <a:pPr eaLnBrk="1" hangingPunct="1">
              <a:lnSpc>
                <a:spcPct val="90000"/>
              </a:lnSpc>
            </a:pPr>
            <a:r>
              <a:rPr lang="en-US" sz="2400" dirty="0" smtClean="0">
                <a:latin typeface="Arial" pitchFamily="34" charset="0"/>
                <a:cs typeface="Arial" pitchFamily="34" charset="0"/>
              </a:rPr>
              <a:t>Activities and interactions</a:t>
            </a:r>
          </a:p>
          <a:p>
            <a:pPr eaLnBrk="1" hangingPunct="1">
              <a:lnSpc>
                <a:spcPct val="90000"/>
              </a:lnSpc>
            </a:pPr>
            <a:r>
              <a:rPr lang="en-US" sz="2400" dirty="0" smtClean="0">
                <a:latin typeface="Arial" pitchFamily="34" charset="0"/>
                <a:cs typeface="Arial" pitchFamily="34" charset="0"/>
              </a:rPr>
              <a:t>Conversation </a:t>
            </a:r>
          </a:p>
          <a:p>
            <a:pPr eaLnBrk="1" hangingPunct="1">
              <a:lnSpc>
                <a:spcPct val="90000"/>
              </a:lnSpc>
            </a:pPr>
            <a:r>
              <a:rPr lang="en-US" sz="2400" dirty="0" smtClean="0">
                <a:latin typeface="Arial" pitchFamily="34" charset="0"/>
                <a:cs typeface="Arial" pitchFamily="34" charset="0"/>
              </a:rPr>
              <a:t>Subtle Factors </a:t>
            </a:r>
          </a:p>
          <a:p>
            <a:pPr eaLnBrk="1" hangingPunct="1">
              <a:lnSpc>
                <a:spcPct val="90000"/>
              </a:lnSpc>
            </a:pPr>
            <a:r>
              <a:rPr lang="en-US" sz="2400" dirty="0" smtClean="0">
                <a:latin typeface="Arial" pitchFamily="34" charset="0"/>
                <a:cs typeface="Arial" pitchFamily="34" charset="0"/>
              </a:rPr>
              <a:t>Your own behavior  </a:t>
            </a:r>
          </a:p>
          <a:p>
            <a:pPr eaLnBrk="1" hangingPunct="1">
              <a:lnSpc>
                <a:spcPct val="90000"/>
              </a:lnSpc>
            </a:pPr>
            <a:r>
              <a:rPr lang="en-US" sz="2400" dirty="0" smtClean="0">
                <a:latin typeface="Arial" pitchFamily="34" charset="0"/>
                <a:cs typeface="Arial" pitchFamily="34" charset="0"/>
              </a:rPr>
              <a:t>Refer to the Participant and Direct Observation Guide Template</a:t>
            </a:r>
          </a:p>
        </p:txBody>
      </p:sp>
    </p:spTree>
    <p:extLst>
      <p:ext uri="{BB962C8B-B14F-4D97-AF65-F5344CB8AC3E}">
        <p14:creationId xmlns:p14="http://schemas.microsoft.com/office/powerpoint/2010/main" val="1288848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4800" dirty="0" smtClean="0">
                <a:ea typeface="+mj-ea"/>
                <a:cs typeface="+mj-cs"/>
              </a:rPr>
              <a:t>Analysis</a:t>
            </a:r>
          </a:p>
        </p:txBody>
      </p:sp>
    </p:spTree>
    <p:extLst>
      <p:ext uri="{BB962C8B-B14F-4D97-AF65-F5344CB8AC3E}">
        <p14:creationId xmlns:p14="http://schemas.microsoft.com/office/powerpoint/2010/main" val="36855927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p:txBody>
          <a:bodyPr/>
          <a:lstStyle/>
          <a:p>
            <a:pPr eaLnBrk="1" hangingPunct="1"/>
            <a:r>
              <a:rPr lang="en-US" dirty="0">
                <a:latin typeface="Arial" charset="0"/>
              </a:rPr>
              <a:t>Analysis Strategies</a:t>
            </a:r>
          </a:p>
        </p:txBody>
      </p:sp>
      <p:sp>
        <p:nvSpPr>
          <p:cNvPr id="32770" name="Rectangle 3"/>
          <p:cNvSpPr>
            <a:spLocks noGrp="1" noChangeArrowheads="1"/>
          </p:cNvSpPr>
          <p:nvPr>
            <p:ph type="body" idx="4294967295"/>
          </p:nvPr>
        </p:nvSpPr>
        <p:spPr>
          <a:xfrm>
            <a:off x="949325" y="1981200"/>
            <a:ext cx="7661275" cy="4114800"/>
          </a:xfrm>
          <a:prstGeom prst="rect">
            <a:avLst/>
          </a:prstGeom>
        </p:spPr>
        <p:txBody>
          <a:bodyPr/>
          <a:lstStyle/>
          <a:p>
            <a:pPr eaLnBrk="1" hangingPunct="1"/>
            <a:r>
              <a:rPr lang="en-US" sz="2400" dirty="0">
                <a:latin typeface="Arial" charset="0"/>
              </a:rPr>
              <a:t>Select a sample set of data, when possible </a:t>
            </a:r>
          </a:p>
          <a:p>
            <a:pPr eaLnBrk="1" hangingPunct="1"/>
            <a:r>
              <a:rPr lang="en-US" sz="2400" dirty="0">
                <a:latin typeface="Arial" charset="0"/>
              </a:rPr>
              <a:t>Depending on the size of the project and your interest, there </a:t>
            </a:r>
            <a:r>
              <a:rPr lang="en-US" sz="2400" dirty="0" smtClean="0">
                <a:latin typeface="Arial" charset="0"/>
              </a:rPr>
              <a:t>is qualitative </a:t>
            </a:r>
            <a:r>
              <a:rPr lang="en-US" sz="2400" dirty="0">
                <a:latin typeface="Arial" charset="0"/>
              </a:rPr>
              <a:t>research software that can be helpful </a:t>
            </a:r>
          </a:p>
        </p:txBody>
      </p:sp>
    </p:spTree>
    <p:extLst>
      <p:ext uri="{BB962C8B-B14F-4D97-AF65-F5344CB8AC3E}">
        <p14:creationId xmlns:p14="http://schemas.microsoft.com/office/powerpoint/2010/main" val="4077372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605283" y="96838"/>
            <a:ext cx="7450137" cy="1412875"/>
          </a:xfrm>
        </p:spPr>
        <p:txBody>
          <a:bodyPr/>
          <a:lstStyle/>
          <a:p>
            <a:pPr eaLnBrk="1" hangingPunct="1"/>
            <a:r>
              <a:rPr lang="en-US" dirty="0">
                <a:latin typeface="Arial" charset="0"/>
              </a:rPr>
              <a:t>Important Principles of Analysis</a:t>
            </a:r>
          </a:p>
        </p:txBody>
      </p:sp>
      <p:sp>
        <p:nvSpPr>
          <p:cNvPr id="34818" name="Rectangle 3"/>
          <p:cNvSpPr>
            <a:spLocks noGrp="1" noChangeArrowheads="1"/>
          </p:cNvSpPr>
          <p:nvPr>
            <p:ph sz="quarter" idx="13"/>
          </p:nvPr>
        </p:nvSpPr>
        <p:spPr/>
        <p:txBody>
          <a:bodyPr>
            <a:normAutofit/>
          </a:bodyPr>
          <a:lstStyle/>
          <a:p>
            <a:pPr eaLnBrk="1" hangingPunct="1"/>
            <a:r>
              <a:rPr lang="en-US" sz="2400" dirty="0" smtClean="0">
                <a:latin typeface="Arial" charset="0"/>
              </a:rPr>
              <a:t>Your research question(s) must </a:t>
            </a:r>
            <a:r>
              <a:rPr lang="en-US" sz="2400" dirty="0">
                <a:latin typeface="Arial" charset="0"/>
              </a:rPr>
              <a:t>guide the </a:t>
            </a:r>
            <a:r>
              <a:rPr lang="en-US" sz="2400" dirty="0" smtClean="0">
                <a:latin typeface="Arial" charset="0"/>
              </a:rPr>
              <a:t>analysis</a:t>
            </a:r>
            <a:endParaRPr lang="en-US" altLang="ja-JP" sz="2400" dirty="0">
              <a:latin typeface="Arial" charset="0"/>
            </a:endParaRPr>
          </a:p>
          <a:p>
            <a:pPr eaLnBrk="1" hangingPunct="1"/>
            <a:r>
              <a:rPr lang="en-US" sz="2400" dirty="0">
                <a:latin typeface="Arial" charset="0"/>
              </a:rPr>
              <a:t>Do not get locked into one way of thinking</a:t>
            </a:r>
          </a:p>
          <a:p>
            <a:pPr eaLnBrk="1" hangingPunct="1"/>
            <a:r>
              <a:rPr lang="en-US" sz="2400" dirty="0">
                <a:latin typeface="Arial" charset="0"/>
              </a:rPr>
              <a:t>Let the words and actions of your participants guide your analysis</a:t>
            </a:r>
          </a:p>
          <a:p>
            <a:pPr eaLnBrk="1" hangingPunct="1"/>
            <a:endParaRPr lang="en-US" sz="2400" dirty="0">
              <a:latin typeface="Arial" charset="0"/>
            </a:endParaRPr>
          </a:p>
          <a:p>
            <a:pPr eaLnBrk="1" hangingPunct="1"/>
            <a:endParaRPr lang="en-US" sz="2400" dirty="0">
              <a:latin typeface="Arial" charset="0"/>
            </a:endParaRPr>
          </a:p>
          <a:p>
            <a:pPr eaLnBrk="1" hangingPunct="1"/>
            <a:endParaRPr lang="en-US" sz="2400" dirty="0">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lstStyle/>
          <a:p>
            <a:pPr eaLnBrk="1" hangingPunct="1"/>
            <a:r>
              <a:rPr lang="en-US">
                <a:latin typeface="Arial" charset="0"/>
              </a:rPr>
              <a:t>Workshop Overview	</a:t>
            </a:r>
          </a:p>
        </p:txBody>
      </p:sp>
      <p:sp>
        <p:nvSpPr>
          <p:cNvPr id="16386" name="Rectangle 3"/>
          <p:cNvSpPr>
            <a:spLocks noGrp="1" noChangeArrowheads="1"/>
          </p:cNvSpPr>
          <p:nvPr>
            <p:ph sz="quarter" idx="13"/>
          </p:nvPr>
        </p:nvSpPr>
        <p:spPr/>
        <p:txBody>
          <a:bodyPr/>
          <a:lstStyle/>
          <a:p>
            <a:pPr eaLnBrk="1" hangingPunct="1"/>
            <a:r>
              <a:rPr lang="en-US" sz="2400" dirty="0">
                <a:latin typeface="Arial" charset="0"/>
              </a:rPr>
              <a:t>Why Collect Qualitative </a:t>
            </a:r>
            <a:r>
              <a:rPr lang="en-US" sz="2400" dirty="0" smtClean="0">
                <a:latin typeface="Arial" charset="0"/>
              </a:rPr>
              <a:t>Data </a:t>
            </a:r>
            <a:endParaRPr lang="en-US" sz="2400" dirty="0">
              <a:latin typeface="Arial" charset="0"/>
            </a:endParaRPr>
          </a:p>
          <a:p>
            <a:pPr eaLnBrk="1" hangingPunct="1"/>
            <a:r>
              <a:rPr lang="en-US" sz="2400" dirty="0">
                <a:latin typeface="Arial" charset="0"/>
              </a:rPr>
              <a:t>Types of Qualitative Data</a:t>
            </a:r>
          </a:p>
          <a:p>
            <a:pPr eaLnBrk="1" hangingPunct="1"/>
            <a:r>
              <a:rPr lang="en-US" sz="2400" dirty="0">
                <a:latin typeface="Arial" charset="0"/>
              </a:rPr>
              <a:t>Key Points of Analysis</a:t>
            </a:r>
          </a:p>
          <a:p>
            <a:pPr eaLnBrk="1" hangingPunct="1"/>
            <a:r>
              <a:rPr lang="en-US" sz="2400" dirty="0">
                <a:latin typeface="Arial" charset="0"/>
              </a:rPr>
              <a:t>Steps to Developing Themes</a:t>
            </a:r>
          </a:p>
          <a:p>
            <a:pPr eaLnBrk="1" hangingPunct="1">
              <a:buNone/>
            </a:pPr>
            <a:endParaRPr lang="en-US" dirty="0">
              <a:latin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605283" y="96838"/>
            <a:ext cx="7526337" cy="1412875"/>
          </a:xfrm>
        </p:spPr>
        <p:txBody>
          <a:bodyPr/>
          <a:lstStyle/>
          <a:p>
            <a:pPr eaLnBrk="1" hangingPunct="1"/>
            <a:r>
              <a:rPr lang="en-US" dirty="0">
                <a:latin typeface="Arial" charset="0"/>
              </a:rPr>
              <a:t>Important Principles of Analysis</a:t>
            </a:r>
          </a:p>
        </p:txBody>
      </p:sp>
      <p:sp>
        <p:nvSpPr>
          <p:cNvPr id="35842" name="Rectangle 3"/>
          <p:cNvSpPr>
            <a:spLocks noGrp="1" noChangeArrowheads="1"/>
          </p:cNvSpPr>
          <p:nvPr>
            <p:ph sz="quarter" idx="13"/>
          </p:nvPr>
        </p:nvSpPr>
        <p:spPr/>
        <p:txBody>
          <a:bodyPr>
            <a:normAutofit/>
          </a:bodyPr>
          <a:lstStyle/>
          <a:p>
            <a:pPr eaLnBrk="1" hangingPunct="1"/>
            <a:r>
              <a:rPr lang="en-US" sz="2400" dirty="0">
                <a:latin typeface="Arial" charset="0"/>
              </a:rPr>
              <a:t>Questions are the raw material of analysis</a:t>
            </a:r>
          </a:p>
          <a:p>
            <a:pPr eaLnBrk="1" hangingPunct="1"/>
            <a:r>
              <a:rPr lang="en-US" sz="2400" dirty="0">
                <a:latin typeface="Arial" charset="0"/>
              </a:rPr>
              <a:t>Effective analysis goes beyond words</a:t>
            </a:r>
          </a:p>
          <a:p>
            <a:pPr eaLnBrk="1" hangingPunct="1"/>
            <a:r>
              <a:rPr lang="en-US" sz="2400" i="1" dirty="0">
                <a:latin typeface="Arial" charset="0"/>
              </a:rPr>
              <a:t>Analysis must be practical </a:t>
            </a:r>
          </a:p>
          <a:p>
            <a:pPr eaLnBrk="1" hangingPunct="1"/>
            <a:r>
              <a:rPr lang="en-US" sz="2400" dirty="0">
                <a:latin typeface="Arial" charset="0"/>
              </a:rPr>
              <a:t>Analysis reflects not what participants should be saying, but what they are saying</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dirty="0">
                <a:latin typeface="Arial" charset="0"/>
              </a:rPr>
              <a:t>Considerations for Qualitative Analysis</a:t>
            </a:r>
          </a:p>
        </p:txBody>
      </p:sp>
      <p:sp>
        <p:nvSpPr>
          <p:cNvPr id="3" name="Content Placeholder 2"/>
          <p:cNvSpPr>
            <a:spLocks noGrp="1"/>
          </p:cNvSpPr>
          <p:nvPr>
            <p:ph sz="quarter" idx="13"/>
          </p:nvPr>
        </p:nvSpPr>
        <p:spPr>
          <a:xfrm>
            <a:off x="838200" y="1600200"/>
            <a:ext cx="7661275" cy="5181600"/>
          </a:xfrm>
        </p:spPr>
        <p:txBody>
          <a:bodyPr>
            <a:normAutofit/>
          </a:bodyPr>
          <a:lstStyle/>
          <a:p>
            <a:pPr marL="0" indent="0" eaLnBrk="1" hangingPunct="1">
              <a:buFont typeface="Wingdings" pitchFamily="2" charset="2"/>
              <a:buNone/>
              <a:defRPr/>
            </a:pPr>
            <a:r>
              <a:rPr lang="en-US" sz="2000" dirty="0" smtClean="0">
                <a:latin typeface="Arial" pitchFamily="34" charset="0"/>
                <a:cs typeface="Arial" pitchFamily="34" charset="0"/>
              </a:rPr>
              <a:t>Consider the . . .</a:t>
            </a:r>
          </a:p>
          <a:p>
            <a:pPr eaLnBrk="1" hangingPunct="1">
              <a:buFont typeface="Wingdings" pitchFamily="2" charset="2"/>
              <a:buChar char="n"/>
              <a:defRPr/>
            </a:pPr>
            <a:r>
              <a:rPr lang="en-US" sz="2000" dirty="0" smtClean="0">
                <a:latin typeface="Arial" pitchFamily="34" charset="0"/>
                <a:cs typeface="Arial" pitchFamily="34" charset="0"/>
              </a:rPr>
              <a:t>words</a:t>
            </a:r>
          </a:p>
          <a:p>
            <a:pPr eaLnBrk="1" hangingPunct="1">
              <a:buFont typeface="Wingdings" pitchFamily="2" charset="2"/>
              <a:buChar char="n"/>
              <a:defRPr/>
            </a:pPr>
            <a:r>
              <a:rPr lang="en-US" sz="2000" dirty="0" smtClean="0">
                <a:latin typeface="Arial" pitchFamily="34" charset="0"/>
                <a:cs typeface="Arial" pitchFamily="34" charset="0"/>
              </a:rPr>
              <a:t>context</a:t>
            </a:r>
          </a:p>
          <a:p>
            <a:pPr eaLnBrk="1" hangingPunct="1">
              <a:buFont typeface="Wingdings" pitchFamily="2" charset="2"/>
              <a:buChar char="n"/>
              <a:defRPr/>
            </a:pPr>
            <a:r>
              <a:rPr lang="en-US" sz="2000" dirty="0" smtClean="0">
                <a:latin typeface="Arial" pitchFamily="34" charset="0"/>
                <a:cs typeface="Arial" pitchFamily="34" charset="0"/>
              </a:rPr>
              <a:t>internal consistency</a:t>
            </a:r>
          </a:p>
          <a:p>
            <a:pPr eaLnBrk="1" hangingPunct="1">
              <a:buFont typeface="Wingdings" pitchFamily="2" charset="2"/>
              <a:buChar char="n"/>
              <a:defRPr/>
            </a:pPr>
            <a:r>
              <a:rPr lang="en-US" sz="2000" dirty="0" smtClean="0">
                <a:latin typeface="Arial" pitchFamily="34" charset="0"/>
                <a:cs typeface="Arial" pitchFamily="34" charset="0"/>
              </a:rPr>
              <a:t>frequency of comments </a:t>
            </a:r>
          </a:p>
          <a:p>
            <a:pPr eaLnBrk="1" hangingPunct="1">
              <a:buFont typeface="Wingdings" pitchFamily="2" charset="2"/>
              <a:buChar char="n"/>
              <a:defRPr/>
            </a:pPr>
            <a:r>
              <a:rPr lang="en-US" sz="2000" dirty="0" smtClean="0">
                <a:latin typeface="Arial" pitchFamily="34" charset="0"/>
                <a:cs typeface="Arial" pitchFamily="34" charset="0"/>
              </a:rPr>
              <a:t>extensiveness of comments</a:t>
            </a:r>
          </a:p>
          <a:p>
            <a:pPr eaLnBrk="1" hangingPunct="1">
              <a:buFont typeface="Wingdings" pitchFamily="2" charset="2"/>
              <a:buChar char="n"/>
              <a:defRPr/>
            </a:pPr>
            <a:r>
              <a:rPr lang="en-US" sz="2000" dirty="0" smtClean="0">
                <a:latin typeface="Arial" pitchFamily="34" charset="0"/>
                <a:cs typeface="Arial" pitchFamily="34" charset="0"/>
              </a:rPr>
              <a:t>intensity of comments</a:t>
            </a:r>
          </a:p>
          <a:p>
            <a:pPr eaLnBrk="1" hangingPunct="1">
              <a:buFont typeface="Wingdings" pitchFamily="2" charset="2"/>
              <a:buChar char="n"/>
              <a:defRPr/>
            </a:pPr>
            <a:r>
              <a:rPr lang="en-US" sz="2000" dirty="0">
                <a:latin typeface="Arial" pitchFamily="34" charset="0"/>
                <a:cs typeface="Arial" pitchFamily="34" charset="0"/>
              </a:rPr>
              <a:t>s</a:t>
            </a:r>
            <a:r>
              <a:rPr lang="en-US" sz="2000" dirty="0" smtClean="0">
                <a:latin typeface="Arial" pitchFamily="34" charset="0"/>
                <a:cs typeface="Arial" pitchFamily="34" charset="0"/>
              </a:rPr>
              <a:t>pecificity of responses</a:t>
            </a:r>
          </a:p>
          <a:p>
            <a:pPr eaLnBrk="1" hangingPunct="1">
              <a:buFont typeface="Wingdings" pitchFamily="2" charset="2"/>
              <a:buChar char="n"/>
              <a:defRPr/>
            </a:pPr>
            <a:r>
              <a:rPr lang="en-US" sz="2000" dirty="0">
                <a:latin typeface="Arial" pitchFamily="34" charset="0"/>
                <a:cs typeface="Arial" pitchFamily="34" charset="0"/>
              </a:rPr>
              <a:t>w</a:t>
            </a:r>
            <a:r>
              <a:rPr lang="en-US" sz="2000" dirty="0" smtClean="0">
                <a:latin typeface="Arial" pitchFamily="34" charset="0"/>
                <a:cs typeface="Arial" pitchFamily="34" charset="0"/>
              </a:rPr>
              <a:t>hat was not said</a:t>
            </a:r>
          </a:p>
          <a:p>
            <a:pPr marL="0" indent="0" eaLnBrk="1" hangingPunct="1">
              <a:buFont typeface="Wingdings" pitchFamily="2" charset="2"/>
              <a:buNone/>
              <a:defRPr/>
            </a:pPr>
            <a:r>
              <a:rPr lang="en-US" sz="2000" dirty="0" smtClean="0">
                <a:latin typeface="Arial" pitchFamily="34" charset="0"/>
                <a:cs typeface="Arial" pitchFamily="34" charset="0"/>
              </a:rPr>
              <a:t>Find the big ideas!</a:t>
            </a:r>
          </a:p>
          <a:p>
            <a:pPr eaLnBrk="1" hangingPunct="1">
              <a:buFont typeface="Wingdings" pitchFamily="2" charset="2"/>
              <a:buChar char="n"/>
              <a:defRPr/>
            </a:pPr>
            <a:endParaRPr lang="en-US"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p:txBody>
          <a:bodyPr/>
          <a:lstStyle/>
          <a:p>
            <a:pPr eaLnBrk="1" hangingPunct="1"/>
            <a:r>
              <a:rPr lang="en-US">
                <a:latin typeface="Arial" charset="0"/>
              </a:rPr>
              <a:t>Analysis Must Be Systematic</a:t>
            </a:r>
          </a:p>
        </p:txBody>
      </p:sp>
      <p:sp>
        <p:nvSpPr>
          <p:cNvPr id="37890" name="Rectangle 3"/>
          <p:cNvSpPr>
            <a:spLocks noGrp="1" noChangeArrowheads="1"/>
          </p:cNvSpPr>
          <p:nvPr>
            <p:ph type="body" idx="4294967295"/>
          </p:nvPr>
        </p:nvSpPr>
        <p:spPr>
          <a:xfrm>
            <a:off x="949325" y="1981200"/>
            <a:ext cx="7661275" cy="4114800"/>
          </a:xfrm>
          <a:prstGeom prst="rect">
            <a:avLst/>
          </a:prstGeom>
        </p:spPr>
        <p:txBody>
          <a:bodyPr/>
          <a:lstStyle/>
          <a:p>
            <a:pPr eaLnBrk="1" hangingPunct="1"/>
            <a:r>
              <a:rPr lang="en-US" sz="2400" dirty="0">
                <a:latin typeface="Arial" charset="0"/>
              </a:rPr>
              <a:t>Sequence questions</a:t>
            </a:r>
          </a:p>
          <a:p>
            <a:pPr eaLnBrk="1" hangingPunct="1"/>
            <a:r>
              <a:rPr lang="en-US" sz="2400" dirty="0">
                <a:latin typeface="Arial" charset="0"/>
              </a:rPr>
              <a:t>Be consistent in capturing data (tape recording, notes, papers, etc.)</a:t>
            </a:r>
          </a:p>
          <a:p>
            <a:pPr eaLnBrk="1" hangingPunct="1"/>
            <a:r>
              <a:rPr lang="en-US" sz="2400" dirty="0">
                <a:latin typeface="Arial" charset="0"/>
              </a:rPr>
              <a:t>Maintain records of coding the data</a:t>
            </a:r>
          </a:p>
          <a:p>
            <a:pPr eaLnBrk="1" hangingPunct="1"/>
            <a:r>
              <a:rPr lang="en-US" sz="2400" dirty="0">
                <a:latin typeface="Arial" charset="0"/>
              </a:rPr>
              <a:t>Consider using participant verification (e-mail)</a:t>
            </a:r>
          </a:p>
        </p:txBody>
      </p:sp>
    </p:spTree>
    <p:extLst>
      <p:ext uri="{BB962C8B-B14F-4D97-AF65-F5344CB8AC3E}">
        <p14:creationId xmlns:p14="http://schemas.microsoft.com/office/powerpoint/2010/main" val="4119275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pPr eaLnBrk="1" hangingPunct="1"/>
            <a:r>
              <a:rPr lang="en-US">
                <a:latin typeface="Arial" charset="0"/>
              </a:rPr>
              <a:t>Analysis Must Be Verifiable</a:t>
            </a:r>
          </a:p>
        </p:txBody>
      </p:sp>
      <p:sp>
        <p:nvSpPr>
          <p:cNvPr id="38914" name="Rectangle 3"/>
          <p:cNvSpPr>
            <a:spLocks noGrp="1" noChangeArrowheads="1"/>
          </p:cNvSpPr>
          <p:nvPr>
            <p:ph type="body" idx="4294967295"/>
          </p:nvPr>
        </p:nvSpPr>
        <p:spPr>
          <a:xfrm>
            <a:off x="949325" y="1981200"/>
            <a:ext cx="7661275" cy="4114800"/>
          </a:xfrm>
          <a:prstGeom prst="rect">
            <a:avLst/>
          </a:prstGeom>
        </p:spPr>
        <p:txBody>
          <a:bodyPr/>
          <a:lstStyle/>
          <a:p>
            <a:pPr eaLnBrk="1" hangingPunct="1"/>
            <a:r>
              <a:rPr lang="en-US" sz="2400" dirty="0">
                <a:latin typeface="Arial" charset="0"/>
              </a:rPr>
              <a:t>Another professional should arrive at similar conclusions</a:t>
            </a:r>
          </a:p>
          <a:p>
            <a:pPr eaLnBrk="1" hangingPunct="1"/>
            <a:r>
              <a:rPr lang="en-US" sz="2400" dirty="0">
                <a:latin typeface="Arial" charset="0"/>
              </a:rPr>
              <a:t>Keep track of everything you do during analysis (research memo or journal)</a:t>
            </a:r>
          </a:p>
        </p:txBody>
      </p:sp>
    </p:spTree>
    <p:extLst>
      <p:ext uri="{BB962C8B-B14F-4D97-AF65-F5344CB8AC3E}">
        <p14:creationId xmlns:p14="http://schemas.microsoft.com/office/powerpoint/2010/main" val="4031074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4800" dirty="0" smtClean="0">
                <a:ea typeface="+mj-ea"/>
                <a:cs typeface="+mj-cs"/>
              </a:rPr>
              <a:t>Developing Themes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p:txBody>
          <a:bodyPr/>
          <a:lstStyle/>
          <a:p>
            <a:pPr eaLnBrk="1" hangingPunct="1"/>
            <a:r>
              <a:rPr lang="en-US">
                <a:latin typeface="Arial" charset="0"/>
              </a:rPr>
              <a:t>Coding </a:t>
            </a:r>
          </a:p>
        </p:txBody>
      </p:sp>
      <p:sp>
        <p:nvSpPr>
          <p:cNvPr id="40962" name="Rectangle 3"/>
          <p:cNvSpPr>
            <a:spLocks noGrp="1" noChangeArrowheads="1"/>
          </p:cNvSpPr>
          <p:nvPr>
            <p:ph sz="quarter" idx="13"/>
          </p:nvPr>
        </p:nvSpPr>
        <p:spPr/>
        <p:txBody>
          <a:bodyPr>
            <a:normAutofit/>
          </a:bodyPr>
          <a:lstStyle/>
          <a:p>
            <a:pPr marL="342900" indent="-342900" eaLnBrk="1" hangingPunct="1">
              <a:buNone/>
            </a:pPr>
            <a:r>
              <a:rPr lang="en-US" sz="2400" dirty="0" smtClean="0">
                <a:latin typeface="Arial" charset="0"/>
              </a:rPr>
              <a:t>	Definition</a:t>
            </a:r>
            <a:r>
              <a:rPr lang="en-US" sz="2400" dirty="0">
                <a:latin typeface="Arial" charset="0"/>
              </a:rPr>
              <a:t>: Combining text to build a broad picture of the data </a:t>
            </a:r>
          </a:p>
          <a:p>
            <a:pPr marL="742950" lvl="1" indent="-285750" eaLnBrk="1" hangingPunct="1"/>
            <a:r>
              <a:rPr lang="en-US" sz="2400" dirty="0">
                <a:latin typeface="Arial" charset="0"/>
              </a:rPr>
              <a:t>Developing categories </a:t>
            </a:r>
          </a:p>
          <a:p>
            <a:pPr marL="742950" lvl="1" indent="-285750" eaLnBrk="1" hangingPunct="1"/>
            <a:r>
              <a:rPr lang="en-US" sz="2400" dirty="0">
                <a:latin typeface="Arial" charset="0"/>
              </a:rPr>
              <a:t>Organizing into themes</a:t>
            </a:r>
          </a:p>
          <a:p>
            <a:pPr marL="742950" lvl="1" indent="-285750" eaLnBrk="1" hangingPunct="1"/>
            <a:r>
              <a:rPr lang="en-US" sz="2400" dirty="0">
                <a:latin typeface="Arial" charset="0"/>
              </a:rPr>
              <a:t>Substantiated by evidence and quotes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pPr eaLnBrk="1" hangingPunct="1"/>
            <a:r>
              <a:rPr lang="en-US" dirty="0">
                <a:latin typeface="Arial" charset="0"/>
              </a:rPr>
              <a:t>Developing Codes</a:t>
            </a:r>
          </a:p>
        </p:txBody>
      </p:sp>
      <p:sp>
        <p:nvSpPr>
          <p:cNvPr id="41986" name="Rectangle 3"/>
          <p:cNvSpPr>
            <a:spLocks noGrp="1" noChangeArrowheads="1"/>
          </p:cNvSpPr>
          <p:nvPr>
            <p:ph sz="quarter" idx="13"/>
          </p:nvPr>
        </p:nvSpPr>
        <p:spPr>
          <a:xfrm>
            <a:off x="653136" y="1687284"/>
            <a:ext cx="7661275" cy="4800600"/>
          </a:xfrm>
        </p:spPr>
        <p:txBody>
          <a:bodyPr>
            <a:normAutofit/>
          </a:bodyPr>
          <a:lstStyle/>
          <a:p>
            <a:pPr marL="342900" indent="-342900" eaLnBrk="1" hangingPunct="1">
              <a:buNone/>
            </a:pPr>
            <a:r>
              <a:rPr lang="en-US" sz="2200" dirty="0" smtClean="0">
                <a:latin typeface="Arial" pitchFamily="34" charset="0"/>
                <a:cs typeface="Arial" pitchFamily="34" charset="0"/>
              </a:rPr>
              <a:t>1.  Read </a:t>
            </a:r>
            <a:r>
              <a:rPr lang="en-US" sz="2200" dirty="0">
                <a:latin typeface="Arial" pitchFamily="34" charset="0"/>
                <a:cs typeface="Arial" pitchFamily="34" charset="0"/>
              </a:rPr>
              <a:t>all documents thoroughly </a:t>
            </a:r>
          </a:p>
          <a:p>
            <a:pPr marL="742950" lvl="1" indent="-285750" eaLnBrk="1" hangingPunct="1"/>
            <a:r>
              <a:rPr lang="en-US" sz="2200" dirty="0">
                <a:latin typeface="Arial" pitchFamily="34" charset="0"/>
                <a:cs typeface="Arial" pitchFamily="34" charset="0"/>
              </a:rPr>
              <a:t>Help familiarize yourself with the material</a:t>
            </a:r>
          </a:p>
          <a:p>
            <a:pPr marL="342900" indent="-342900" eaLnBrk="1" hangingPunct="1">
              <a:buNone/>
            </a:pPr>
            <a:r>
              <a:rPr lang="en-US" sz="2200" dirty="0" smtClean="0">
                <a:latin typeface="Arial" pitchFamily="34" charset="0"/>
                <a:cs typeface="Arial" pitchFamily="34" charset="0"/>
              </a:rPr>
              <a:t>2.  Read </a:t>
            </a:r>
            <a:r>
              <a:rPr lang="en-US" sz="2200" dirty="0">
                <a:latin typeface="Arial" pitchFamily="34" charset="0"/>
                <a:cs typeface="Arial" pitchFamily="34" charset="0"/>
              </a:rPr>
              <a:t>through transcripts second time</a:t>
            </a:r>
          </a:p>
          <a:p>
            <a:pPr marL="742950" lvl="1" indent="-285750" eaLnBrk="1" hangingPunct="1"/>
            <a:r>
              <a:rPr lang="en-US" sz="2200" dirty="0">
                <a:latin typeface="Arial" pitchFamily="34" charset="0"/>
                <a:cs typeface="Arial" pitchFamily="34" charset="0"/>
              </a:rPr>
              <a:t>Jot down ideas in margin</a:t>
            </a:r>
          </a:p>
          <a:p>
            <a:pPr marL="342900" indent="-342900" eaLnBrk="1" hangingPunct="1">
              <a:buNone/>
            </a:pPr>
            <a:r>
              <a:rPr lang="en-US" sz="2200" dirty="0" smtClean="0">
                <a:latin typeface="Arial" pitchFamily="34" charset="0"/>
                <a:cs typeface="Arial" pitchFamily="34" charset="0"/>
              </a:rPr>
              <a:t>3.  Read </a:t>
            </a:r>
            <a:r>
              <a:rPr lang="en-US" sz="2200" dirty="0">
                <a:latin typeface="Arial" pitchFamily="34" charset="0"/>
                <a:cs typeface="Arial" pitchFamily="34" charset="0"/>
              </a:rPr>
              <a:t>through transcripts a third time </a:t>
            </a:r>
          </a:p>
          <a:p>
            <a:pPr marL="742950" lvl="1" indent="-285750" eaLnBrk="1" hangingPunct="1"/>
            <a:r>
              <a:rPr lang="en-US" sz="2200" dirty="0">
                <a:latin typeface="Arial" pitchFamily="34" charset="0"/>
                <a:cs typeface="Arial" pitchFamily="34" charset="0"/>
              </a:rPr>
              <a:t>Ask question </a:t>
            </a:r>
            <a:r>
              <a:rPr lang="ja-JP" altLang="en-US" sz="2200">
                <a:latin typeface="Arial" pitchFamily="34" charset="0"/>
                <a:cs typeface="Arial" pitchFamily="34" charset="0"/>
              </a:rPr>
              <a:t>“</a:t>
            </a:r>
            <a:r>
              <a:rPr lang="en-US" altLang="ja-JP" sz="2200" dirty="0">
                <a:latin typeface="Arial" pitchFamily="34" charset="0"/>
                <a:cs typeface="Arial" pitchFamily="34" charset="0"/>
              </a:rPr>
              <a:t>What is this about?</a:t>
            </a:r>
            <a:r>
              <a:rPr lang="ja-JP" altLang="en-US" sz="2200">
                <a:latin typeface="Arial" pitchFamily="34" charset="0"/>
                <a:cs typeface="Arial" pitchFamily="34" charset="0"/>
              </a:rPr>
              <a:t>”</a:t>
            </a:r>
            <a:endParaRPr lang="en-US" altLang="ja-JP" sz="2200" dirty="0">
              <a:latin typeface="Arial" pitchFamily="34" charset="0"/>
              <a:cs typeface="Arial" pitchFamily="34" charset="0"/>
            </a:endParaRPr>
          </a:p>
          <a:p>
            <a:pPr marL="742950" lvl="1" indent="-285750" eaLnBrk="1" hangingPunct="1"/>
            <a:r>
              <a:rPr lang="en-US" sz="2200" dirty="0">
                <a:latin typeface="Arial" pitchFamily="34" charset="0"/>
                <a:cs typeface="Arial" pitchFamily="34" charset="0"/>
              </a:rPr>
              <a:t>Begin to underline and box sets of words</a:t>
            </a:r>
          </a:p>
          <a:p>
            <a:pPr marL="342900" indent="-342900" eaLnBrk="1" hangingPunct="1">
              <a:buNone/>
            </a:pPr>
            <a:r>
              <a:rPr lang="en-US" sz="2200" dirty="0" smtClean="0">
                <a:latin typeface="Arial" pitchFamily="34" charset="0"/>
                <a:cs typeface="Arial" pitchFamily="34" charset="0"/>
              </a:rPr>
              <a:t>4.  Final </a:t>
            </a:r>
            <a:r>
              <a:rPr lang="en-US" sz="2200" dirty="0">
                <a:latin typeface="Arial" pitchFamily="34" charset="0"/>
                <a:cs typeface="Arial" pitchFamily="34" charset="0"/>
              </a:rPr>
              <a:t>Reading</a:t>
            </a:r>
          </a:p>
          <a:p>
            <a:pPr marL="742950" lvl="1" indent="-285750" eaLnBrk="1" hangingPunct="1"/>
            <a:r>
              <a:rPr lang="en-US" sz="2200" dirty="0">
                <a:latin typeface="Arial" pitchFamily="34" charset="0"/>
                <a:cs typeface="Arial" pitchFamily="34" charset="0"/>
              </a:rPr>
              <a:t>Develop labels for these sections (Codes)</a:t>
            </a:r>
          </a:p>
          <a:p>
            <a:pPr marL="342900" indent="-342900" eaLnBrk="1" hangingPunct="1">
              <a:buFont typeface="Wingdings" charset="0"/>
              <a:buNone/>
            </a:pPr>
            <a:r>
              <a:rPr lang="en-US" sz="2200" dirty="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p:txBody>
          <a:bodyPr/>
          <a:lstStyle/>
          <a:p>
            <a:pPr eaLnBrk="1" hangingPunct="1"/>
            <a:r>
              <a:rPr lang="en-US">
                <a:latin typeface="Arial" charset="0"/>
              </a:rPr>
              <a:t>Developing Codes </a:t>
            </a:r>
          </a:p>
        </p:txBody>
      </p:sp>
      <p:sp>
        <p:nvSpPr>
          <p:cNvPr id="43010" name="Rectangle 3"/>
          <p:cNvSpPr>
            <a:spLocks noGrp="1" noChangeArrowheads="1"/>
          </p:cNvSpPr>
          <p:nvPr>
            <p:ph sz="quarter" idx="13"/>
          </p:nvPr>
        </p:nvSpPr>
        <p:spPr/>
        <p:txBody>
          <a:bodyPr>
            <a:normAutofit/>
          </a:bodyPr>
          <a:lstStyle/>
          <a:p>
            <a:pPr marL="342900" indent="-342900" eaLnBrk="1" hangingPunct="1">
              <a:lnSpc>
                <a:spcPct val="90000"/>
              </a:lnSpc>
              <a:buNone/>
            </a:pPr>
            <a:r>
              <a:rPr lang="en-US" sz="2400" dirty="0" smtClean="0">
                <a:latin typeface="Arial" charset="0"/>
              </a:rPr>
              <a:t>1.  Codes </a:t>
            </a:r>
            <a:r>
              <a:rPr lang="en-US" sz="2400" dirty="0">
                <a:latin typeface="Arial" charset="0"/>
              </a:rPr>
              <a:t>can be stated as</a:t>
            </a:r>
          </a:p>
          <a:p>
            <a:pPr marL="742950" lvl="1" indent="-285750" eaLnBrk="1" hangingPunct="1">
              <a:lnSpc>
                <a:spcPct val="90000"/>
              </a:lnSpc>
            </a:pPr>
            <a:r>
              <a:rPr lang="en-US" sz="2400" dirty="0">
                <a:latin typeface="Arial" charset="0"/>
              </a:rPr>
              <a:t>Participants actual words</a:t>
            </a:r>
          </a:p>
          <a:p>
            <a:pPr marL="742950" lvl="1" indent="-285750" eaLnBrk="1" hangingPunct="1">
              <a:lnSpc>
                <a:spcPct val="90000"/>
              </a:lnSpc>
            </a:pPr>
            <a:r>
              <a:rPr lang="en-US" sz="2400" dirty="0">
                <a:latin typeface="Arial" charset="0"/>
              </a:rPr>
              <a:t>In educational terms</a:t>
            </a:r>
          </a:p>
          <a:p>
            <a:pPr marL="742950" lvl="1" indent="-285750" eaLnBrk="1" hangingPunct="1">
              <a:lnSpc>
                <a:spcPct val="90000"/>
              </a:lnSpc>
            </a:pPr>
            <a:r>
              <a:rPr lang="en-US" sz="2400" dirty="0">
                <a:latin typeface="Arial" charset="0"/>
              </a:rPr>
              <a:t>In your own words</a:t>
            </a:r>
          </a:p>
          <a:p>
            <a:pPr marL="342900" indent="-342900" eaLnBrk="1" hangingPunct="1">
              <a:lnSpc>
                <a:spcPct val="90000"/>
              </a:lnSpc>
              <a:buNone/>
            </a:pPr>
            <a:r>
              <a:rPr lang="en-US" sz="2400" dirty="0" smtClean="0">
                <a:latin typeface="Arial" charset="0"/>
              </a:rPr>
              <a:t>2.  Make </a:t>
            </a:r>
            <a:r>
              <a:rPr lang="en-US" sz="2400" dirty="0">
                <a:latin typeface="Arial" charset="0"/>
              </a:rPr>
              <a:t>list of all coded words (30-50)</a:t>
            </a:r>
          </a:p>
          <a:p>
            <a:pPr marL="742950" lvl="1" indent="-285750" eaLnBrk="1" hangingPunct="1">
              <a:lnSpc>
                <a:spcPct val="90000"/>
              </a:lnSpc>
            </a:pPr>
            <a:r>
              <a:rPr lang="en-US" sz="2400" dirty="0">
                <a:latin typeface="Arial" charset="0"/>
              </a:rPr>
              <a:t>Cluster together similar codes</a:t>
            </a:r>
          </a:p>
          <a:p>
            <a:pPr marL="742950" lvl="1" indent="-285750" eaLnBrk="1" hangingPunct="1">
              <a:lnSpc>
                <a:spcPct val="90000"/>
              </a:lnSpc>
            </a:pPr>
            <a:r>
              <a:rPr lang="en-US" sz="2400" dirty="0">
                <a:latin typeface="Arial" charset="0"/>
              </a:rPr>
              <a:t>Look for redundant codes </a:t>
            </a:r>
          </a:p>
          <a:p>
            <a:pPr marL="342900" indent="-342900" eaLnBrk="1" hangingPunct="1">
              <a:lnSpc>
                <a:spcPct val="90000"/>
              </a:lnSpc>
              <a:buNone/>
            </a:pPr>
            <a:r>
              <a:rPr lang="en-US" sz="2400" dirty="0" smtClean="0">
                <a:latin typeface="Arial" charset="0"/>
              </a:rPr>
              <a:t>3.  Repeat </a:t>
            </a:r>
            <a:r>
              <a:rPr lang="en-US" sz="2400" dirty="0">
                <a:latin typeface="Arial" charset="0"/>
              </a:rPr>
              <a:t>the process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6"/>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0"/>
            <a:ext cx="9144000" cy="7162800"/>
          </a:xfr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p:txBody>
          <a:bodyPr/>
          <a:lstStyle/>
          <a:p>
            <a:pPr eaLnBrk="1" hangingPunct="1"/>
            <a:r>
              <a:rPr lang="en-US">
                <a:latin typeface="Arial" charset="0"/>
              </a:rPr>
              <a:t>Developing Themes </a:t>
            </a:r>
          </a:p>
        </p:txBody>
      </p:sp>
      <p:sp>
        <p:nvSpPr>
          <p:cNvPr id="45058" name="Rectangle 3"/>
          <p:cNvSpPr>
            <a:spLocks noGrp="1" noChangeArrowheads="1"/>
          </p:cNvSpPr>
          <p:nvPr>
            <p:ph sz="quarter" idx="13"/>
          </p:nvPr>
        </p:nvSpPr>
        <p:spPr/>
        <p:txBody>
          <a:bodyPr>
            <a:normAutofit/>
          </a:bodyPr>
          <a:lstStyle/>
          <a:p>
            <a:pPr marL="342900" indent="-342900" eaLnBrk="1" hangingPunct="1">
              <a:lnSpc>
                <a:spcPct val="90000"/>
              </a:lnSpc>
            </a:pPr>
            <a:r>
              <a:rPr lang="en-US" sz="2400" dirty="0">
                <a:latin typeface="Arial" charset="0"/>
              </a:rPr>
              <a:t>Similar codes aggregated to form a major finding (Theme)</a:t>
            </a:r>
          </a:p>
          <a:p>
            <a:pPr marL="342900" indent="-342900" eaLnBrk="1" hangingPunct="1">
              <a:lnSpc>
                <a:spcPct val="90000"/>
              </a:lnSpc>
            </a:pPr>
            <a:r>
              <a:rPr lang="en-US" sz="2400" dirty="0">
                <a:latin typeface="Arial" charset="0"/>
              </a:rPr>
              <a:t>Usually 5-7 (2-4)</a:t>
            </a:r>
          </a:p>
          <a:p>
            <a:pPr marL="342900" indent="-342900" eaLnBrk="1" hangingPunct="1">
              <a:lnSpc>
                <a:spcPct val="90000"/>
              </a:lnSpc>
            </a:pPr>
            <a:r>
              <a:rPr lang="en-US" sz="2400" dirty="0">
                <a:latin typeface="Arial" charset="0"/>
              </a:rPr>
              <a:t>Identify </a:t>
            </a:r>
            <a:r>
              <a:rPr lang="en-US" sz="2400" dirty="0" smtClean="0">
                <a:latin typeface="Arial" charset="0"/>
              </a:rPr>
              <a:t>themes by:</a:t>
            </a:r>
            <a:endParaRPr lang="en-US" sz="2400" dirty="0">
              <a:latin typeface="Arial" charset="0"/>
            </a:endParaRPr>
          </a:p>
          <a:p>
            <a:pPr lvl="1" indent="-342900">
              <a:lnSpc>
                <a:spcPct val="90000"/>
              </a:lnSpc>
              <a:buNone/>
            </a:pPr>
            <a:r>
              <a:rPr lang="en-US" sz="2400" dirty="0" smtClean="0">
                <a:latin typeface="Arial" charset="0"/>
              </a:rPr>
              <a:t>	Frequency </a:t>
            </a:r>
            <a:endParaRPr lang="en-US" sz="2400" dirty="0">
              <a:latin typeface="Arial" charset="0"/>
            </a:endParaRPr>
          </a:p>
          <a:p>
            <a:pPr marL="742950" lvl="1" indent="-285750" eaLnBrk="1" hangingPunct="1">
              <a:lnSpc>
                <a:spcPct val="90000"/>
              </a:lnSpc>
              <a:buNone/>
            </a:pPr>
            <a:r>
              <a:rPr lang="en-US" sz="2400" dirty="0" smtClean="0">
                <a:latin typeface="Arial" charset="0"/>
              </a:rPr>
              <a:t>	Uniqueness</a:t>
            </a:r>
            <a:endParaRPr lang="en-US" sz="2400" dirty="0">
              <a:latin typeface="Arial" charset="0"/>
            </a:endParaRPr>
          </a:p>
          <a:p>
            <a:pPr marL="742950" lvl="1" indent="-285750" eaLnBrk="1" hangingPunct="1">
              <a:lnSpc>
                <a:spcPct val="90000"/>
              </a:lnSpc>
              <a:buNone/>
            </a:pPr>
            <a:r>
              <a:rPr lang="en-US" sz="2400" dirty="0" smtClean="0">
                <a:latin typeface="Arial" charset="0"/>
              </a:rPr>
              <a:t>	Most </a:t>
            </a:r>
            <a:r>
              <a:rPr lang="en-US" sz="2400" dirty="0">
                <a:latin typeface="Arial" charset="0"/>
              </a:rPr>
              <a:t>evidence to support them </a:t>
            </a:r>
          </a:p>
          <a:p>
            <a:pPr marL="342900" indent="-342900" eaLnBrk="1" hangingPunct="1">
              <a:lnSpc>
                <a:spcPct val="90000"/>
              </a:lnSpc>
            </a:pPr>
            <a:r>
              <a:rPr lang="en-US" sz="2400" dirty="0">
                <a:latin typeface="Arial" charset="0"/>
              </a:rPr>
              <a:t>Use </a:t>
            </a:r>
            <a:r>
              <a:rPr lang="en-US" sz="2400" dirty="0" smtClean="0">
                <a:latin typeface="Arial" charset="0"/>
              </a:rPr>
              <a:t>specific </a:t>
            </a:r>
            <a:r>
              <a:rPr lang="en-US" sz="2400" dirty="0">
                <a:latin typeface="Arial" charset="0"/>
              </a:rPr>
              <a:t>quotes as supporting evidence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a:latin typeface="Arial" charset="0"/>
              </a:rPr>
              <a:t>Why Collect Qualitative Data</a:t>
            </a:r>
          </a:p>
        </p:txBody>
      </p:sp>
      <p:sp>
        <p:nvSpPr>
          <p:cNvPr id="17410" name="Content Placeholder 2"/>
          <p:cNvSpPr>
            <a:spLocks noGrp="1"/>
          </p:cNvSpPr>
          <p:nvPr>
            <p:ph sz="quarter" idx="13"/>
          </p:nvPr>
        </p:nvSpPr>
        <p:spPr/>
        <p:txBody>
          <a:bodyPr>
            <a:normAutofit/>
          </a:bodyPr>
          <a:lstStyle/>
          <a:p>
            <a:r>
              <a:rPr lang="en-US" sz="2400" dirty="0">
                <a:latin typeface="Arial" charset="0"/>
              </a:rPr>
              <a:t>To understand people</a:t>
            </a:r>
            <a:r>
              <a:rPr lang="ja-JP" altLang="en-US" sz="2400">
                <a:latin typeface="Arial" charset="0"/>
              </a:rPr>
              <a:t>’</a:t>
            </a:r>
            <a:r>
              <a:rPr lang="en-US" altLang="ja-JP" sz="2400" dirty="0">
                <a:latin typeface="Arial" charset="0"/>
              </a:rPr>
              <a:t>s life histories, everyday behavior or personal experiences</a:t>
            </a:r>
          </a:p>
          <a:p>
            <a:r>
              <a:rPr lang="en-US" sz="2400" dirty="0">
                <a:latin typeface="Arial" charset="0"/>
              </a:rPr>
              <a:t>Allows for flexibility, subjectivity and deeper exploration </a:t>
            </a:r>
          </a:p>
          <a:p>
            <a:r>
              <a:rPr lang="en-US" sz="2400" dirty="0">
                <a:latin typeface="Arial" charset="0"/>
              </a:rPr>
              <a:t>Focuses on words and images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pPr eaLnBrk="1" hangingPunct="1"/>
            <a:r>
              <a:rPr lang="en-US">
                <a:latin typeface="Arial" charset="0"/>
              </a:rPr>
              <a:t>Developing Themes </a:t>
            </a:r>
          </a:p>
        </p:txBody>
      </p:sp>
      <p:sp>
        <p:nvSpPr>
          <p:cNvPr id="46082" name="Rectangle 3"/>
          <p:cNvSpPr>
            <a:spLocks noGrp="1" noChangeArrowheads="1"/>
          </p:cNvSpPr>
          <p:nvPr>
            <p:ph sz="quarter" idx="13"/>
          </p:nvPr>
        </p:nvSpPr>
        <p:spPr>
          <a:xfrm>
            <a:off x="674910" y="1632852"/>
            <a:ext cx="8001000" cy="4114800"/>
          </a:xfrm>
        </p:spPr>
        <p:txBody>
          <a:bodyPr>
            <a:noAutofit/>
          </a:bodyPr>
          <a:lstStyle/>
          <a:p>
            <a:pPr marL="342900" indent="-342900" eaLnBrk="1" hangingPunct="1"/>
            <a:r>
              <a:rPr lang="en-US" sz="2400" dirty="0">
                <a:latin typeface="Arial" charset="0"/>
              </a:rPr>
              <a:t>Different types of themes </a:t>
            </a:r>
          </a:p>
          <a:p>
            <a:pPr marL="742950" lvl="1" indent="-285750" eaLnBrk="1" hangingPunct="1">
              <a:buNone/>
            </a:pPr>
            <a:r>
              <a:rPr lang="en-US" sz="2400" dirty="0" smtClean="0">
                <a:latin typeface="Arial" charset="0"/>
              </a:rPr>
              <a:t>	Ordinary </a:t>
            </a:r>
            <a:r>
              <a:rPr lang="en-US" sz="2400" dirty="0">
                <a:latin typeface="Arial" charset="0"/>
              </a:rPr>
              <a:t>themes </a:t>
            </a:r>
          </a:p>
          <a:p>
            <a:pPr marL="742950" lvl="1" indent="-285750" eaLnBrk="1" hangingPunct="1">
              <a:buNone/>
            </a:pPr>
            <a:r>
              <a:rPr lang="en-US" sz="2400" dirty="0" smtClean="0">
                <a:latin typeface="Arial" charset="0"/>
              </a:rPr>
              <a:t>	Unexpected </a:t>
            </a:r>
            <a:r>
              <a:rPr lang="en-US" sz="2400" dirty="0">
                <a:latin typeface="Arial" charset="0"/>
              </a:rPr>
              <a:t>themes</a:t>
            </a:r>
          </a:p>
          <a:p>
            <a:pPr marL="742950" lvl="1" indent="-285750" eaLnBrk="1" hangingPunct="1">
              <a:buNone/>
            </a:pPr>
            <a:r>
              <a:rPr lang="en-US" sz="2400" dirty="0" smtClean="0">
                <a:latin typeface="Arial" charset="0"/>
              </a:rPr>
              <a:t>	Hard-to-classify </a:t>
            </a:r>
            <a:r>
              <a:rPr lang="en-US" sz="2400" dirty="0">
                <a:latin typeface="Arial" charset="0"/>
              </a:rPr>
              <a:t>themes </a:t>
            </a:r>
          </a:p>
          <a:p>
            <a:pPr marL="742950" lvl="1" indent="-285750" eaLnBrk="1" hangingPunct="1">
              <a:buNone/>
            </a:pPr>
            <a:r>
              <a:rPr lang="en-US" sz="2400" dirty="0" smtClean="0">
                <a:latin typeface="Arial" charset="0"/>
              </a:rPr>
              <a:t>	Major </a:t>
            </a:r>
            <a:r>
              <a:rPr lang="en-US" sz="2400" dirty="0">
                <a:latin typeface="Arial" charset="0"/>
              </a:rPr>
              <a:t>and Minor themes </a:t>
            </a:r>
          </a:p>
          <a:p>
            <a:pPr marL="342900" indent="-342900" eaLnBrk="1" hangingPunct="1"/>
            <a:r>
              <a:rPr lang="en-US" sz="2400" dirty="0">
                <a:latin typeface="Arial" charset="0"/>
              </a:rPr>
              <a:t>Themes represent multiple perspectives of the participants</a:t>
            </a:r>
          </a:p>
          <a:p>
            <a:pPr marL="342900" indent="-342900" eaLnBrk="1" hangingPunct="1"/>
            <a:r>
              <a:rPr lang="en-US" sz="2400" dirty="0">
                <a:latin typeface="Arial" charset="0"/>
              </a:rPr>
              <a:t>Once themes are developed look for contrary evidence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a:xfrm>
            <a:off x="685800" y="96838"/>
            <a:ext cx="7772400" cy="1412875"/>
          </a:xfrm>
        </p:spPr>
        <p:txBody>
          <a:bodyPr/>
          <a:lstStyle/>
          <a:p>
            <a:pPr eaLnBrk="1" hangingPunct="1"/>
            <a:r>
              <a:rPr lang="en-US">
                <a:latin typeface="Arial" charset="0"/>
              </a:rPr>
              <a:t> Connecting themes </a:t>
            </a:r>
          </a:p>
        </p:txBody>
      </p:sp>
      <p:sp>
        <p:nvSpPr>
          <p:cNvPr id="47106" name="Rectangle 3"/>
          <p:cNvSpPr>
            <a:spLocks noGrp="1" noChangeArrowheads="1"/>
          </p:cNvSpPr>
          <p:nvPr>
            <p:ph sz="quarter" idx="13"/>
          </p:nvPr>
        </p:nvSpPr>
        <p:spPr>
          <a:xfrm>
            <a:off x="843651" y="1915884"/>
            <a:ext cx="7875806" cy="4114800"/>
          </a:xfrm>
        </p:spPr>
        <p:txBody>
          <a:bodyPr>
            <a:normAutofit/>
          </a:bodyPr>
          <a:lstStyle/>
          <a:p>
            <a:pPr marL="342900" indent="-342900" eaLnBrk="1" hangingPunct="1">
              <a:lnSpc>
                <a:spcPct val="90000"/>
              </a:lnSpc>
            </a:pPr>
            <a:r>
              <a:rPr lang="en-US" sz="2400" dirty="0">
                <a:latin typeface="Arial" charset="0"/>
              </a:rPr>
              <a:t>Layering the analysis </a:t>
            </a:r>
          </a:p>
          <a:p>
            <a:pPr marL="742950" lvl="1" indent="-285750" eaLnBrk="1" hangingPunct="1">
              <a:lnSpc>
                <a:spcPct val="90000"/>
              </a:lnSpc>
              <a:buNone/>
            </a:pPr>
            <a:r>
              <a:rPr lang="en-US" sz="2400" dirty="0" smtClean="0">
                <a:latin typeface="Arial" charset="0"/>
              </a:rPr>
              <a:t>	Representing </a:t>
            </a:r>
            <a:r>
              <a:rPr lang="en-US" sz="2400" dirty="0">
                <a:latin typeface="Arial" charset="0"/>
              </a:rPr>
              <a:t>the data using interconnected levels of themes </a:t>
            </a:r>
          </a:p>
          <a:p>
            <a:pPr marL="342900" indent="-342900" eaLnBrk="1" hangingPunct="1">
              <a:lnSpc>
                <a:spcPct val="90000"/>
              </a:lnSpc>
            </a:pPr>
            <a:r>
              <a:rPr lang="en-US" sz="2400" dirty="0">
                <a:latin typeface="Arial" charset="0"/>
              </a:rPr>
              <a:t>Going beyond merely stating themes</a:t>
            </a:r>
          </a:p>
          <a:p>
            <a:pPr marL="342900" indent="-342900" eaLnBrk="1" hangingPunct="1">
              <a:lnSpc>
                <a:spcPct val="90000"/>
              </a:lnSpc>
            </a:pPr>
            <a:r>
              <a:rPr lang="en-US" sz="2400" dirty="0">
                <a:latin typeface="Arial" charset="0"/>
              </a:rPr>
              <a:t>Minor themes are subsumed by major themes </a:t>
            </a:r>
          </a:p>
          <a:p>
            <a:pPr marL="342900" indent="-342900" eaLnBrk="1" hangingPunct="1">
              <a:lnSpc>
                <a:spcPct val="90000"/>
              </a:lnSpc>
            </a:pPr>
            <a:r>
              <a:rPr lang="en-US" sz="2400" dirty="0">
                <a:latin typeface="Arial" charset="0"/>
              </a:rPr>
              <a:t>Major themes lead to broader themes</a:t>
            </a:r>
          </a:p>
          <a:p>
            <a:pPr marL="342900" indent="-342900" eaLnBrk="1" hangingPunct="1">
              <a:lnSpc>
                <a:spcPct val="90000"/>
              </a:lnSpc>
            </a:pPr>
            <a:r>
              <a:rPr lang="en-US" sz="2400" dirty="0">
                <a:latin typeface="Arial" charset="0"/>
              </a:rPr>
              <a:t>Working upward toward broader and broader themes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882876" y="96838"/>
            <a:ext cx="7754937" cy="1412875"/>
          </a:xfrm>
        </p:spPr>
        <p:txBody>
          <a:bodyPr/>
          <a:lstStyle/>
          <a:p>
            <a:pPr eaLnBrk="1" hangingPunct="1"/>
            <a:r>
              <a:rPr lang="en-US" dirty="0">
                <a:latin typeface="Arial" charset="0"/>
              </a:rPr>
              <a:t>Analysis Seeks to Enlighten</a:t>
            </a:r>
          </a:p>
        </p:txBody>
      </p:sp>
      <p:sp>
        <p:nvSpPr>
          <p:cNvPr id="48130" name="Rectangle 3"/>
          <p:cNvSpPr>
            <a:spLocks noGrp="1" noChangeArrowheads="1"/>
          </p:cNvSpPr>
          <p:nvPr>
            <p:ph sz="quarter" idx="13"/>
          </p:nvPr>
        </p:nvSpPr>
        <p:spPr>
          <a:xfrm>
            <a:off x="870865" y="1600200"/>
            <a:ext cx="7081149" cy="4114800"/>
          </a:xfrm>
        </p:spPr>
        <p:txBody>
          <a:bodyPr>
            <a:normAutofit/>
          </a:bodyPr>
          <a:lstStyle/>
          <a:p>
            <a:pPr eaLnBrk="1" hangingPunct="1"/>
            <a:r>
              <a:rPr lang="en-US" sz="2400" dirty="0">
                <a:latin typeface="Arial" charset="0"/>
              </a:rPr>
              <a:t>Analysis should lift the level of understanding </a:t>
            </a:r>
            <a:r>
              <a:rPr lang="en-US" sz="2400" dirty="0" smtClean="0">
                <a:latin typeface="Arial" charset="0"/>
              </a:rPr>
              <a:t>to a </a:t>
            </a:r>
            <a:r>
              <a:rPr lang="en-US" sz="2400" dirty="0">
                <a:latin typeface="Arial" charset="0"/>
              </a:rPr>
              <a:t>new level</a:t>
            </a:r>
          </a:p>
          <a:p>
            <a:pPr eaLnBrk="1" hangingPunct="1"/>
            <a:endParaRPr lang="en-US" sz="2400" dirty="0">
              <a:latin typeface="Arial" charset="0"/>
            </a:endParaRPr>
          </a:p>
          <a:p>
            <a:pPr eaLnBrk="1" hangingPunct="1"/>
            <a:r>
              <a:rPr lang="en-US" sz="2400" dirty="0">
                <a:latin typeface="Arial" charset="0"/>
              </a:rPr>
              <a:t>Analysis should inspire a search for new information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Tools </a:t>
            </a:r>
            <a:endParaRPr lang="en-US" dirty="0"/>
          </a:p>
        </p:txBody>
      </p:sp>
      <p:sp>
        <p:nvSpPr>
          <p:cNvPr id="3" name="Content Placeholder 2"/>
          <p:cNvSpPr>
            <a:spLocks noGrp="1"/>
          </p:cNvSpPr>
          <p:nvPr>
            <p:ph sz="quarter" idx="13"/>
          </p:nvPr>
        </p:nvSpPr>
        <p:spPr/>
        <p:txBody>
          <a:bodyPr/>
          <a:lstStyle/>
          <a:p>
            <a:r>
              <a:rPr lang="en-US" dirty="0" smtClean="0">
                <a:hlinkClick r:id="rId3"/>
              </a:rPr>
              <a:t>http://www.surrey.ac.uk/sociology/research/researchcentres/caqdas/support/choosing/index.htm</a:t>
            </a:r>
            <a:r>
              <a:rPr lang="en-US" dirty="0" smtClean="0"/>
              <a:t> </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Tools </a:t>
            </a:r>
            <a:endParaRPr lang="en-US" dirty="0"/>
          </a:p>
        </p:txBody>
      </p:sp>
      <p:sp>
        <p:nvSpPr>
          <p:cNvPr id="3" name="Content Placeholder 2"/>
          <p:cNvSpPr>
            <a:spLocks noGrp="1"/>
          </p:cNvSpPr>
          <p:nvPr>
            <p:ph sz="quarter" idx="13"/>
          </p:nvPr>
        </p:nvSpPr>
        <p:spPr>
          <a:xfrm>
            <a:off x="949325" y="1644952"/>
            <a:ext cx="7661275" cy="4451048"/>
          </a:xfrm>
        </p:spPr>
        <p:txBody>
          <a:bodyPr/>
          <a:lstStyle/>
          <a:p>
            <a:pPr marL="0" indent="0" algn="ctr">
              <a:buNone/>
            </a:pPr>
            <a:r>
              <a:rPr lang="en-US" dirty="0" err="1" smtClean="0"/>
              <a:t>Dedoose</a:t>
            </a:r>
            <a:r>
              <a:rPr lang="en-US" dirty="0"/>
              <a:t> </a:t>
            </a:r>
            <a:r>
              <a:rPr lang="en-US" dirty="0">
                <a:hlinkClick r:id="rId3"/>
              </a:rPr>
              <a:t>http://</a:t>
            </a:r>
            <a:r>
              <a:rPr lang="en-US" dirty="0" err="1">
                <a:hlinkClick r:id="rId3"/>
              </a:rPr>
              <a:t>www.dedoose.com</a:t>
            </a:r>
            <a:endParaRPr lang="en-US" dirty="0"/>
          </a:p>
        </p:txBody>
      </p:sp>
      <p:pic>
        <p:nvPicPr>
          <p:cNvPr id="4" name="Picture 3" descr="Screenshot 2015-01-09 13.14.1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66597"/>
            <a:ext cx="9144000" cy="4406736"/>
          </a:xfrm>
          <a:prstGeom prst="rect">
            <a:avLst/>
          </a:prstGeom>
        </p:spPr>
      </p:pic>
    </p:spTree>
    <p:extLst>
      <p:ext uri="{BB962C8B-B14F-4D97-AF65-F5344CB8AC3E}">
        <p14:creationId xmlns:p14="http://schemas.microsoft.com/office/powerpoint/2010/main" val="22327226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Tools </a:t>
            </a:r>
            <a:endParaRPr lang="en-US" dirty="0"/>
          </a:p>
        </p:txBody>
      </p:sp>
      <p:sp>
        <p:nvSpPr>
          <p:cNvPr id="3" name="Content Placeholder 2"/>
          <p:cNvSpPr>
            <a:spLocks noGrp="1"/>
          </p:cNvSpPr>
          <p:nvPr>
            <p:ph sz="quarter" idx="13"/>
          </p:nvPr>
        </p:nvSpPr>
        <p:spPr>
          <a:xfrm>
            <a:off x="685801" y="1920953"/>
            <a:ext cx="2743200" cy="4451048"/>
          </a:xfrm>
        </p:spPr>
        <p:txBody>
          <a:bodyPr/>
          <a:lstStyle/>
          <a:p>
            <a:pPr marL="0" indent="0" algn="ctr">
              <a:buNone/>
            </a:pPr>
            <a:endParaRPr lang="en-US" dirty="0" smtClean="0"/>
          </a:p>
          <a:p>
            <a:pPr marL="0" indent="0" algn="ctr">
              <a:buNone/>
            </a:pPr>
            <a:endParaRPr lang="en-US" dirty="0"/>
          </a:p>
          <a:p>
            <a:pPr marL="0" indent="0" algn="ctr">
              <a:buNone/>
            </a:pPr>
            <a:r>
              <a:rPr lang="en-US" dirty="0" err="1" smtClean="0"/>
              <a:t>Nvivo</a:t>
            </a:r>
            <a:r>
              <a:rPr lang="en-US" dirty="0" smtClean="0"/>
              <a:t> </a:t>
            </a:r>
            <a:r>
              <a:rPr lang="en-US" sz="1800" dirty="0" smtClean="0">
                <a:hlinkClick r:id="rId3"/>
              </a:rPr>
              <a:t>http</a:t>
            </a:r>
            <a:r>
              <a:rPr lang="en-US" sz="1800" dirty="0">
                <a:hlinkClick r:id="rId3"/>
              </a:rPr>
              <a:t>://www.qsrinternational.com/products_nvivo.aspx</a:t>
            </a:r>
            <a:endParaRPr lang="en-US" sz="1800" dirty="0"/>
          </a:p>
        </p:txBody>
      </p:sp>
      <p:pic>
        <p:nvPicPr>
          <p:cNvPr id="5" name="Picture 4" descr="Screenshot 2015-01-09 13.16.2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7753" y="1753811"/>
            <a:ext cx="5319486" cy="4765522"/>
          </a:xfrm>
          <a:prstGeom prst="rect">
            <a:avLst/>
          </a:prstGeom>
        </p:spPr>
      </p:pic>
    </p:spTree>
    <p:extLst>
      <p:ext uri="{BB962C8B-B14F-4D97-AF65-F5344CB8AC3E}">
        <p14:creationId xmlns:p14="http://schemas.microsoft.com/office/powerpoint/2010/main" val="6841691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p:txBody>
          <a:bodyPr/>
          <a:lstStyle/>
          <a:p>
            <a:pPr eaLnBrk="1" hangingPunct="1"/>
            <a:r>
              <a:rPr lang="en-US" dirty="0">
                <a:latin typeface="Arial" charset="0"/>
              </a:rPr>
              <a:t>Questions or Comments</a:t>
            </a:r>
          </a:p>
        </p:txBody>
      </p:sp>
      <p:sp>
        <p:nvSpPr>
          <p:cNvPr id="51202" name="Rectangle 3"/>
          <p:cNvSpPr>
            <a:spLocks noGrp="1" noChangeArrowheads="1"/>
          </p:cNvSpPr>
          <p:nvPr>
            <p:ph sz="quarter" idx="13"/>
          </p:nvPr>
        </p:nvSpPr>
        <p:spPr>
          <a:xfrm>
            <a:off x="949325" y="1981200"/>
            <a:ext cx="7661275" cy="4347882"/>
          </a:xfrm>
        </p:spPr>
        <p:txBody>
          <a:bodyPr/>
          <a:lstStyle/>
          <a:p>
            <a:pPr eaLnBrk="1" hangingPunct="1">
              <a:buFont typeface="Wingdings" charset="0"/>
              <a:buNone/>
            </a:pPr>
            <a:r>
              <a:rPr lang="en-US" dirty="0">
                <a:latin typeface="Arial" charset="0"/>
              </a:rPr>
              <a:t>	</a:t>
            </a:r>
          </a:p>
          <a:p>
            <a:pPr eaLnBrk="1" hangingPunct="1">
              <a:buFont typeface="Wingdings" charset="0"/>
              <a:buNone/>
            </a:pPr>
            <a:r>
              <a:rPr lang="en-US" sz="2800" dirty="0" smtClean="0">
                <a:latin typeface="Arial" charset="0"/>
              </a:rPr>
              <a:t>Ellen </a:t>
            </a:r>
            <a:r>
              <a:rPr lang="en-US" sz="2800" dirty="0" err="1" smtClean="0">
                <a:latin typeface="Arial" charset="0"/>
              </a:rPr>
              <a:t>Meents</a:t>
            </a:r>
            <a:r>
              <a:rPr lang="en-US" sz="2800" dirty="0" smtClean="0">
                <a:latin typeface="Arial" charset="0"/>
              </a:rPr>
              <a:t>-DeCaigny, </a:t>
            </a:r>
          </a:p>
          <a:p>
            <a:pPr eaLnBrk="1" hangingPunct="1">
              <a:buFont typeface="Wingdings" charset="0"/>
              <a:buNone/>
            </a:pPr>
            <a:r>
              <a:rPr lang="en-US" sz="2800" dirty="0" smtClean="0">
                <a:latin typeface="Arial" charset="0"/>
              </a:rPr>
              <a:t>Assistant Vice President for Student Affairs,</a:t>
            </a:r>
          </a:p>
          <a:p>
            <a:pPr eaLnBrk="1" hangingPunct="1">
              <a:buFont typeface="Wingdings" charset="0"/>
              <a:buNone/>
            </a:pPr>
            <a:r>
              <a:rPr lang="en-US" sz="2800" dirty="0" smtClean="0">
                <a:latin typeface="Arial" charset="0"/>
              </a:rPr>
              <a:t>DePaul University </a:t>
            </a:r>
          </a:p>
          <a:p>
            <a:pPr eaLnBrk="1" hangingPunct="1">
              <a:buFont typeface="Wingdings" charset="0"/>
              <a:buNone/>
            </a:pPr>
            <a:r>
              <a:rPr lang="en-US" sz="2800" dirty="0" smtClean="0">
                <a:latin typeface="Arial" charset="0"/>
              </a:rPr>
              <a:t>emeentsd@depaul.edu</a:t>
            </a:r>
            <a:endParaRPr lang="en-US" sz="2800" dirty="0">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a:latin typeface="Arial" charset="0"/>
              </a:rPr>
              <a:t>Types of Qualitative </a:t>
            </a:r>
            <a:r>
              <a:rPr lang="en-US" dirty="0" smtClean="0">
                <a:latin typeface="Arial" charset="0"/>
              </a:rPr>
              <a:t>Research</a:t>
            </a:r>
            <a:endParaRPr lang="en-US" dirty="0">
              <a:latin typeface="Arial" charset="0"/>
            </a:endParaRPr>
          </a:p>
        </p:txBody>
      </p:sp>
      <p:sp>
        <p:nvSpPr>
          <p:cNvPr id="18434" name="Content Placeholder 2"/>
          <p:cNvSpPr>
            <a:spLocks noGrp="1"/>
          </p:cNvSpPr>
          <p:nvPr>
            <p:ph sz="quarter" idx="13"/>
          </p:nvPr>
        </p:nvSpPr>
        <p:spPr>
          <a:xfrm>
            <a:off x="735915" y="1509713"/>
            <a:ext cx="7661275" cy="4357687"/>
          </a:xfrm>
        </p:spPr>
        <p:txBody>
          <a:bodyPr>
            <a:normAutofit/>
          </a:bodyPr>
          <a:lstStyle/>
          <a:p>
            <a:pPr fontAlgn="base"/>
            <a:r>
              <a:rPr lang="en-US" sz="2400" dirty="0" smtClean="0">
                <a:latin typeface="Arial" panose="020B0604020202020204" pitchFamily="34" charset="0"/>
                <a:cs typeface="Arial" panose="020B0604020202020204" pitchFamily="34" charset="0"/>
              </a:rPr>
              <a:t>Phenomenology</a:t>
            </a:r>
            <a:endParaRPr lang="en-US" sz="2400" dirty="0">
              <a:latin typeface="Arial" panose="020B0604020202020204" pitchFamily="34" charset="0"/>
              <a:cs typeface="Arial" panose="020B0604020202020204" pitchFamily="34" charset="0"/>
            </a:endParaRPr>
          </a:p>
          <a:p>
            <a:pPr fontAlgn="base"/>
            <a:r>
              <a:rPr lang="en-US" sz="2400" dirty="0" smtClean="0">
                <a:latin typeface="Arial" panose="020B0604020202020204" pitchFamily="34" charset="0"/>
                <a:cs typeface="Arial" panose="020B0604020202020204" pitchFamily="34" charset="0"/>
              </a:rPr>
              <a:t>Ethnography</a:t>
            </a:r>
            <a:endParaRPr lang="en-US" sz="2400" dirty="0">
              <a:latin typeface="Arial" panose="020B0604020202020204" pitchFamily="34" charset="0"/>
              <a:cs typeface="Arial" panose="020B0604020202020204" pitchFamily="34" charset="0"/>
            </a:endParaRPr>
          </a:p>
          <a:p>
            <a:pPr fontAlgn="base"/>
            <a:r>
              <a:rPr lang="en-US" sz="2400" dirty="0">
                <a:latin typeface="Arial" panose="020B0604020202020204" pitchFamily="34" charset="0"/>
                <a:cs typeface="Arial" panose="020B0604020202020204" pitchFamily="34" charset="0"/>
              </a:rPr>
              <a:t>Grounded </a:t>
            </a:r>
            <a:r>
              <a:rPr lang="en-US" sz="2400" dirty="0" smtClean="0">
                <a:latin typeface="Arial" panose="020B0604020202020204" pitchFamily="34" charset="0"/>
                <a:cs typeface="Arial" panose="020B0604020202020204" pitchFamily="34" charset="0"/>
              </a:rPr>
              <a:t>theory</a:t>
            </a:r>
            <a:endParaRPr lang="en-US" sz="2400" dirty="0">
              <a:latin typeface="Arial" panose="020B0604020202020204" pitchFamily="34" charset="0"/>
              <a:cs typeface="Arial" panose="020B0604020202020204" pitchFamily="34" charset="0"/>
            </a:endParaRPr>
          </a:p>
          <a:p>
            <a:pPr fontAlgn="base"/>
            <a:r>
              <a:rPr lang="en-US" sz="2400" dirty="0">
                <a:latin typeface="Arial" panose="020B0604020202020204" pitchFamily="34" charset="0"/>
                <a:cs typeface="Arial" panose="020B0604020202020204" pitchFamily="34" charset="0"/>
              </a:rPr>
              <a:t>Case </a:t>
            </a:r>
            <a:r>
              <a:rPr lang="en-US" sz="2400" dirty="0" smtClean="0">
                <a:latin typeface="Arial" panose="020B0604020202020204" pitchFamily="34" charset="0"/>
                <a:cs typeface="Arial" panose="020B0604020202020204" pitchFamily="34" charset="0"/>
              </a:rPr>
              <a:t>study</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atin typeface="Arial" charset="0"/>
              </a:rPr>
              <a:t>Types of Qualitative Data</a:t>
            </a:r>
          </a:p>
        </p:txBody>
      </p:sp>
      <p:sp>
        <p:nvSpPr>
          <p:cNvPr id="18434" name="Content Placeholder 2"/>
          <p:cNvSpPr>
            <a:spLocks noGrp="1"/>
          </p:cNvSpPr>
          <p:nvPr>
            <p:ph sz="quarter" idx="13"/>
          </p:nvPr>
        </p:nvSpPr>
        <p:spPr>
          <a:xfrm>
            <a:off x="735915" y="1509713"/>
            <a:ext cx="7661275" cy="4357687"/>
          </a:xfrm>
        </p:spPr>
        <p:txBody>
          <a:bodyPr>
            <a:normAutofit/>
          </a:bodyPr>
          <a:lstStyle/>
          <a:p>
            <a:r>
              <a:rPr lang="en-US" sz="2400" dirty="0" smtClean="0">
                <a:latin typeface="Arial" charset="0"/>
              </a:rPr>
              <a:t>Written </a:t>
            </a:r>
            <a:r>
              <a:rPr lang="en-US" sz="2400" dirty="0">
                <a:latin typeface="Arial" charset="0"/>
              </a:rPr>
              <a:t>Documents </a:t>
            </a:r>
            <a:endParaRPr lang="en-US" sz="2400" dirty="0" smtClean="0">
              <a:latin typeface="Arial" charset="0"/>
            </a:endParaRPr>
          </a:p>
          <a:p>
            <a:r>
              <a:rPr lang="en-US" sz="2400" dirty="0" smtClean="0">
                <a:latin typeface="Arial" charset="0"/>
              </a:rPr>
              <a:t>Observation</a:t>
            </a:r>
            <a:endParaRPr lang="en-US" sz="2400" dirty="0">
              <a:latin typeface="Arial" charset="0"/>
            </a:endParaRPr>
          </a:p>
          <a:p>
            <a:r>
              <a:rPr lang="en-US" sz="2400" dirty="0" smtClean="0">
                <a:latin typeface="Arial" charset="0"/>
              </a:rPr>
              <a:t>Focus Groups (Group Interviews)</a:t>
            </a:r>
            <a:endParaRPr lang="en-US" sz="2400" dirty="0">
              <a:latin typeface="Arial" charset="0"/>
            </a:endParaRPr>
          </a:p>
          <a:p>
            <a:r>
              <a:rPr lang="en-US" sz="2400" dirty="0">
                <a:latin typeface="Arial" charset="0"/>
              </a:rPr>
              <a:t>Interviews</a:t>
            </a:r>
          </a:p>
          <a:p>
            <a:r>
              <a:rPr lang="en-US" sz="2400" dirty="0" smtClean="0">
                <a:latin typeface="Arial" charset="0"/>
              </a:rPr>
              <a:t>Photo </a:t>
            </a:r>
            <a:r>
              <a:rPr lang="en-US" sz="2400" dirty="0">
                <a:latin typeface="Arial" charset="0"/>
              </a:rPr>
              <a:t>Journals</a:t>
            </a:r>
          </a:p>
          <a:p>
            <a:r>
              <a:rPr lang="en-US" sz="2400" dirty="0">
                <a:latin typeface="Arial" charset="0"/>
              </a:rPr>
              <a:t>Mind Mapping</a:t>
            </a:r>
          </a:p>
        </p:txBody>
      </p:sp>
    </p:spTree>
    <p:extLst>
      <p:ext uri="{BB962C8B-B14F-4D97-AF65-F5344CB8AC3E}">
        <p14:creationId xmlns:p14="http://schemas.microsoft.com/office/powerpoint/2010/main" val="3027003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pPr eaLnBrk="1" hangingPunct="1"/>
            <a:r>
              <a:rPr lang="en-US">
                <a:latin typeface="Arial" charset="0"/>
              </a:rPr>
              <a:t>Begin with the End in Mind	</a:t>
            </a:r>
          </a:p>
        </p:txBody>
      </p:sp>
      <p:sp>
        <p:nvSpPr>
          <p:cNvPr id="19458" name="Content Placeholder 2"/>
          <p:cNvSpPr>
            <a:spLocks noGrp="1"/>
          </p:cNvSpPr>
          <p:nvPr>
            <p:ph sz="quarter" idx="13"/>
          </p:nvPr>
        </p:nvSpPr>
        <p:spPr>
          <a:xfrm>
            <a:off x="609600" y="1600200"/>
            <a:ext cx="6689271" cy="4114800"/>
          </a:xfrm>
        </p:spPr>
        <p:txBody>
          <a:bodyPr/>
          <a:lstStyle/>
          <a:p>
            <a:pPr eaLnBrk="1" hangingPunct="1">
              <a:buNone/>
            </a:pPr>
            <a:r>
              <a:rPr lang="en-US" sz="2400" dirty="0" smtClean="0">
                <a:latin typeface="Arial" charset="0"/>
              </a:rPr>
              <a:t>	No </a:t>
            </a:r>
            <a:r>
              <a:rPr lang="en-US" sz="2400" dirty="0">
                <a:latin typeface="Arial" charset="0"/>
              </a:rPr>
              <a:t>matter what type of data collection, it is important to determine the analysis strategy in the beginning</a:t>
            </a:r>
          </a:p>
          <a:p>
            <a:pPr marL="447675" lvl="1" indent="0" eaLnBrk="1" hangingPunct="1">
              <a:buFont typeface="Wingdings" charset="0"/>
              <a:buNone/>
            </a:pPr>
            <a:endParaRPr lang="en-US" dirty="0">
              <a:latin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a:latin typeface="Arial" charset="0"/>
              </a:rPr>
              <a:t>Analysis Considerations</a:t>
            </a:r>
          </a:p>
        </p:txBody>
      </p:sp>
      <p:sp>
        <p:nvSpPr>
          <p:cNvPr id="20482" name="Content Placeholder 2"/>
          <p:cNvSpPr>
            <a:spLocks noGrp="1"/>
          </p:cNvSpPr>
          <p:nvPr>
            <p:ph sz="quarter" idx="13"/>
          </p:nvPr>
        </p:nvSpPr>
        <p:spPr/>
        <p:txBody>
          <a:bodyPr/>
          <a:lstStyle/>
          <a:p>
            <a:pPr eaLnBrk="1" hangingPunct="1"/>
            <a:r>
              <a:rPr lang="en-US" sz="2400" dirty="0">
                <a:latin typeface="Arial" charset="0"/>
              </a:rPr>
              <a:t>When data is collected</a:t>
            </a:r>
          </a:p>
          <a:p>
            <a:pPr eaLnBrk="1" hangingPunct="1"/>
            <a:r>
              <a:rPr lang="en-US" sz="2400" dirty="0">
                <a:latin typeface="Arial" charset="0"/>
              </a:rPr>
              <a:t>How data is collected</a:t>
            </a:r>
          </a:p>
          <a:p>
            <a:pPr eaLnBrk="1" hangingPunct="1"/>
            <a:r>
              <a:rPr lang="en-US" sz="2400" dirty="0">
                <a:latin typeface="Arial" charset="0"/>
              </a:rPr>
              <a:t>Who is collecting data</a:t>
            </a:r>
          </a:p>
          <a:p>
            <a:pPr eaLnBrk="1" hangingPunct="1"/>
            <a:r>
              <a:rPr lang="en-US" sz="2400" dirty="0">
                <a:latin typeface="Arial" charset="0"/>
              </a:rPr>
              <a:t>The setting in which data is collected </a:t>
            </a:r>
          </a:p>
          <a:p>
            <a:pPr eaLnBrk="1" hangingPunct="1"/>
            <a:endParaRPr lang="en-US" dirty="0">
              <a:latin typeface="Arial" charset="0"/>
            </a:endParaRPr>
          </a:p>
          <a:p>
            <a:pPr eaLnBrk="1" hangingPunct="1"/>
            <a:endParaRPr lang="en-US" dirty="0">
              <a:latin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4800" dirty="0" smtClean="0">
                <a:ea typeface="+mj-ea"/>
                <a:cs typeface="+mj-cs"/>
              </a:rPr>
              <a:t>Document Analysis</a:t>
            </a:r>
          </a:p>
        </p:txBody>
      </p:sp>
      <p:sp>
        <p:nvSpPr>
          <p:cNvPr id="21506" name="Text Placeholder 2"/>
          <p:cNvSpPr>
            <a:spLocks noGrp="1"/>
          </p:cNvSpPr>
          <p:nvPr>
            <p:ph type="body" idx="1"/>
          </p:nvPr>
        </p:nvSpPr>
        <p:spPr/>
        <p:txBody>
          <a:bodyPr/>
          <a:lstStyle/>
          <a:p>
            <a:pPr eaLnBrk="1" hangingPunct="1"/>
            <a:endParaRPr lang="en-US">
              <a:latin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 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6F3A2FC69CC5140A64A6509339684BD" ma:contentTypeVersion="3" ma:contentTypeDescription="Create a new document." ma:contentTypeScope="" ma:versionID="c4972114382051be6ed4ab8db2c47e51">
  <xsd:schema xmlns:xsd="http://www.w3.org/2001/XMLSchema" xmlns:xs="http://www.w3.org/2001/XMLSchema" xmlns:p="http://schemas.microsoft.com/office/2006/metadata/properties" xmlns:ns1="http://schemas.microsoft.com/sharepoint/v3" xmlns:ns3="71bd93a0-ac39-47e0-840f-2915d77d8217" targetNamespace="http://schemas.microsoft.com/office/2006/metadata/properties" ma:root="true" ma:fieldsID="8d4706984902ded73ade59ba0105976c" ns1:_="" ns3:_="">
    <xsd:import namespace="http://schemas.microsoft.com/sharepoint/v3"/>
    <xsd:import namespace="71bd93a0-ac39-47e0-840f-2915d77d8217"/>
    <xsd:element name="properties">
      <xsd:complexType>
        <xsd:sequence>
          <xsd:element name="documentManagement">
            <xsd:complexType>
              <xsd:all>
                <xsd:element ref="ns1:PublishingStartDate" minOccurs="0"/>
                <xsd:element ref="ns1:PublishingExpirationDat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1bd93a0-ac39-47e0-840f-2915d77d821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1B9B4A3-BD8B-4513-BC59-FDC0A33DA00C}"/>
</file>

<file path=customXml/itemProps2.xml><?xml version="1.0" encoding="utf-8"?>
<ds:datastoreItem xmlns:ds="http://schemas.openxmlformats.org/officeDocument/2006/customXml" ds:itemID="{76A127FB-79AB-4F72-A8F9-39D399362878}"/>
</file>

<file path=customXml/itemProps3.xml><?xml version="1.0" encoding="utf-8"?>
<ds:datastoreItem xmlns:ds="http://schemas.openxmlformats.org/officeDocument/2006/customXml" ds:itemID="{73D72F4E-2C07-4E97-B5B7-A51986BFD035}"/>
</file>

<file path=docProps/app.xml><?xml version="1.0" encoding="utf-8"?>
<Properties xmlns="http://schemas.openxmlformats.org/officeDocument/2006/extended-properties" xmlns:vt="http://schemas.openxmlformats.org/officeDocument/2006/docPropsVTypes">
  <Template>Theme horizon</Template>
  <TotalTime>703</TotalTime>
  <Words>1392</Words>
  <Application>Microsoft Office PowerPoint</Application>
  <PresentationFormat>On-screen Show (4:3)</PresentationFormat>
  <Paragraphs>333</Paragraphs>
  <Slides>46</Slides>
  <Notes>46</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Theme horizon</vt:lpstr>
      <vt:lpstr>Introduction to  Qualitative Research</vt:lpstr>
      <vt:lpstr>What is your interest in qualitative research? </vt:lpstr>
      <vt:lpstr>Workshop Overview </vt:lpstr>
      <vt:lpstr>Why Collect Qualitative Data</vt:lpstr>
      <vt:lpstr>Types of Qualitative Research</vt:lpstr>
      <vt:lpstr>Types of Qualitative Data</vt:lpstr>
      <vt:lpstr>Begin with the End in Mind </vt:lpstr>
      <vt:lpstr>Analysis Considerations</vt:lpstr>
      <vt:lpstr>Document Analysis</vt:lpstr>
      <vt:lpstr>Document Analysis</vt:lpstr>
      <vt:lpstr>Primary Sources </vt:lpstr>
      <vt:lpstr>Limitations of Personal Documents</vt:lpstr>
      <vt:lpstr>Strengths of Personal Documents </vt:lpstr>
      <vt:lpstr>Focus Groups</vt:lpstr>
      <vt:lpstr>Strengths of Focus Groups</vt:lpstr>
      <vt:lpstr>Purpose of Focus Groups </vt:lpstr>
      <vt:lpstr>Limitations of Focus Groups</vt:lpstr>
      <vt:lpstr>Guiding Principles for Asking Focus Group Questions</vt:lpstr>
      <vt:lpstr>Categories of Focus Group Questions</vt:lpstr>
      <vt:lpstr>Sequencing Focus Group Questions</vt:lpstr>
      <vt:lpstr>Focus Group Analysis is Unique</vt:lpstr>
      <vt:lpstr>OBSERVATIONS</vt:lpstr>
      <vt:lpstr>Purpose of Observations  </vt:lpstr>
      <vt:lpstr>Strengths of Observations</vt:lpstr>
      <vt:lpstr>Limitations of Observations</vt:lpstr>
      <vt:lpstr>What to Observe</vt:lpstr>
      <vt:lpstr>Analysis</vt:lpstr>
      <vt:lpstr>Analysis Strategies</vt:lpstr>
      <vt:lpstr>Important Principles of Analysis</vt:lpstr>
      <vt:lpstr>Important Principles of Analysis</vt:lpstr>
      <vt:lpstr>Considerations for Qualitative Analysis</vt:lpstr>
      <vt:lpstr>Analysis Must Be Systematic</vt:lpstr>
      <vt:lpstr>Analysis Must Be Verifiable</vt:lpstr>
      <vt:lpstr>Developing Themes</vt:lpstr>
      <vt:lpstr>Coding </vt:lpstr>
      <vt:lpstr>Developing Codes</vt:lpstr>
      <vt:lpstr>Developing Codes </vt:lpstr>
      <vt:lpstr>PowerPoint Presentation</vt:lpstr>
      <vt:lpstr>Developing Themes </vt:lpstr>
      <vt:lpstr>Developing Themes </vt:lpstr>
      <vt:lpstr> Connecting themes </vt:lpstr>
      <vt:lpstr>Analysis Seeks to Enlighten</vt:lpstr>
      <vt:lpstr>Technology  Tools </vt:lpstr>
      <vt:lpstr>Technology Tools </vt:lpstr>
      <vt:lpstr>Technology Tools </vt:lpstr>
      <vt:lpstr>Questions or Comments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DeCaigny_Intro to Qualitative Research 2 6 16 FINAL.pptx</dc:title>
  <dc:creator>Stacy Neier</dc:creator>
  <cp:lastModifiedBy>Melton, Larry</cp:lastModifiedBy>
  <cp:revision>31</cp:revision>
  <cp:lastPrinted>2016-02-06T15:41:21Z</cp:lastPrinted>
  <dcterms:created xsi:type="dcterms:W3CDTF">2015-01-08T00:55:55Z</dcterms:created>
  <dcterms:modified xsi:type="dcterms:W3CDTF">2016-02-12T00:17:25Z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0x010100A6F3A2FC69CC5140A64A6509339684BD</vt:lpwstr>
  </property>
  <property fmtid="{D5CDD505-2E9C-101B-9397-08002B2CF9AE}" pid="3" name="Order">
    <vt:r8>313600</vt:r8>
  </property>
</Properties>
</file>