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sldIdLst>
    <p:sldId id="26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4AA"/>
    <a:srgbClr val="CDE6F7"/>
    <a:srgbClr val="F9E075"/>
    <a:srgbClr val="E8D4C5"/>
    <a:srgbClr val="00AFF0"/>
    <a:srgbClr val="F5FAFC"/>
    <a:srgbClr val="FFFF00"/>
    <a:srgbClr val="DCF2FA"/>
    <a:srgbClr val="BFE9F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76" autoAdjust="0"/>
  </p:normalViewPr>
  <p:slideViewPr>
    <p:cSldViewPr>
      <p:cViewPr varScale="1">
        <p:scale>
          <a:sx n="130" d="100"/>
          <a:sy n="130" d="100"/>
        </p:scale>
        <p:origin x="176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1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5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2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2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5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7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8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0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845C6-AFD8-462C-BB08-892BD8EA3B95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5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 descr="&quot;&quot;"/>
          <p:cNvCxnSpPr/>
          <p:nvPr/>
        </p:nvCxnSpPr>
        <p:spPr>
          <a:xfrm>
            <a:off x="4509530" y="-116033"/>
            <a:ext cx="0" cy="571555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-1" y="0"/>
            <a:ext cx="4512689" cy="1258827"/>
            <a:chOff x="4495800" y="-5564"/>
            <a:chExt cx="4648200" cy="1258827"/>
          </a:xfrm>
          <a:solidFill>
            <a:srgbClr val="0874AA"/>
          </a:solidFill>
        </p:grpSpPr>
        <p:grpSp>
          <p:nvGrpSpPr>
            <p:cNvPr id="112" name="Group 111"/>
            <p:cNvGrpSpPr/>
            <p:nvPr/>
          </p:nvGrpSpPr>
          <p:grpSpPr>
            <a:xfrm>
              <a:off x="4495800" y="-5564"/>
              <a:ext cx="4648200" cy="1258827"/>
              <a:chOff x="4495800" y="0"/>
              <a:chExt cx="4648200" cy="1258827"/>
            </a:xfrm>
            <a:grpFill/>
          </p:grpSpPr>
          <p:sp>
            <p:nvSpPr>
              <p:cNvPr id="117" name="Rectangle 116"/>
              <p:cNvSpPr/>
              <p:nvPr/>
            </p:nvSpPr>
            <p:spPr>
              <a:xfrm>
                <a:off x="4495800" y="0"/>
                <a:ext cx="4648200" cy="12588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8" name="Group 4"/>
              <p:cNvGrpSpPr>
                <a:grpSpLocks noChangeAspect="1"/>
              </p:cNvGrpSpPr>
              <p:nvPr/>
            </p:nvGrpSpPr>
            <p:grpSpPr bwMode="auto">
              <a:xfrm>
                <a:off x="7248558" y="834055"/>
                <a:ext cx="304800" cy="304800"/>
                <a:chOff x="4542" y="510"/>
                <a:chExt cx="192" cy="192"/>
              </a:xfrm>
              <a:grpFill/>
            </p:grpSpPr>
            <p:sp>
              <p:nvSpPr>
                <p:cNvPr id="125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542" y="510"/>
                  <a:ext cx="192" cy="19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7"/>
                <p:cNvSpPr>
                  <a:spLocks/>
                </p:cNvSpPr>
                <p:nvPr/>
              </p:nvSpPr>
              <p:spPr bwMode="auto">
                <a:xfrm>
                  <a:off x="4599" y="556"/>
                  <a:ext cx="80" cy="101"/>
                </a:xfrm>
                <a:custGeom>
                  <a:avLst/>
                  <a:gdLst>
                    <a:gd name="T0" fmla="*/ 349 w 515"/>
                    <a:gd name="T1" fmla="*/ 272 h 643"/>
                    <a:gd name="T2" fmla="*/ 232 w 515"/>
                    <a:gd name="T3" fmla="*/ 246 h 643"/>
                    <a:gd name="T4" fmla="*/ 138 w 515"/>
                    <a:gd name="T5" fmla="*/ 179 h 643"/>
                    <a:gd name="T6" fmla="*/ 237 w 515"/>
                    <a:gd name="T7" fmla="*/ 106 h 643"/>
                    <a:gd name="T8" fmla="*/ 423 w 515"/>
                    <a:gd name="T9" fmla="*/ 197 h 643"/>
                    <a:gd name="T10" fmla="*/ 487 w 515"/>
                    <a:gd name="T11" fmla="*/ 142 h 643"/>
                    <a:gd name="T12" fmla="*/ 247 w 515"/>
                    <a:gd name="T13" fmla="*/ 0 h 643"/>
                    <a:gd name="T14" fmla="*/ 3 w 515"/>
                    <a:gd name="T15" fmla="*/ 186 h 643"/>
                    <a:gd name="T16" fmla="*/ 154 w 515"/>
                    <a:gd name="T17" fmla="*/ 354 h 643"/>
                    <a:gd name="T18" fmla="*/ 312 w 515"/>
                    <a:gd name="T19" fmla="*/ 394 h 643"/>
                    <a:gd name="T20" fmla="*/ 375 w 515"/>
                    <a:gd name="T21" fmla="*/ 458 h 643"/>
                    <a:gd name="T22" fmla="*/ 259 w 515"/>
                    <a:gd name="T23" fmla="*/ 542 h 643"/>
                    <a:gd name="T24" fmla="*/ 61 w 515"/>
                    <a:gd name="T25" fmla="*/ 429 h 643"/>
                    <a:gd name="T26" fmla="*/ 0 w 515"/>
                    <a:gd name="T27" fmla="*/ 486 h 643"/>
                    <a:gd name="T28" fmla="*/ 259 w 515"/>
                    <a:gd name="T29" fmla="*/ 643 h 643"/>
                    <a:gd name="T30" fmla="*/ 515 w 515"/>
                    <a:gd name="T31" fmla="*/ 448 h 643"/>
                    <a:gd name="T32" fmla="*/ 349 w 515"/>
                    <a:gd name="T33" fmla="*/ 272 h 6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15" h="643">
                      <a:moveTo>
                        <a:pt x="349" y="272"/>
                      </a:moveTo>
                      <a:lnTo>
                        <a:pt x="232" y="246"/>
                      </a:lnTo>
                      <a:cubicBezTo>
                        <a:pt x="187" y="237"/>
                        <a:pt x="138" y="222"/>
                        <a:pt x="138" y="179"/>
                      </a:cubicBezTo>
                      <a:cubicBezTo>
                        <a:pt x="138" y="136"/>
                        <a:pt x="171" y="106"/>
                        <a:pt x="237" y="106"/>
                      </a:cubicBezTo>
                      <a:cubicBezTo>
                        <a:pt x="368" y="106"/>
                        <a:pt x="357" y="197"/>
                        <a:pt x="423" y="197"/>
                      </a:cubicBezTo>
                      <a:cubicBezTo>
                        <a:pt x="456" y="197"/>
                        <a:pt x="487" y="178"/>
                        <a:pt x="487" y="142"/>
                      </a:cubicBezTo>
                      <a:cubicBezTo>
                        <a:pt x="487" y="61"/>
                        <a:pt x="357" y="0"/>
                        <a:pt x="247" y="0"/>
                      </a:cubicBezTo>
                      <a:cubicBezTo>
                        <a:pt x="128" y="0"/>
                        <a:pt x="3" y="50"/>
                        <a:pt x="3" y="186"/>
                      </a:cubicBezTo>
                      <a:cubicBezTo>
                        <a:pt x="3" y="251"/>
                        <a:pt x="26" y="322"/>
                        <a:pt x="154" y="354"/>
                      </a:cubicBezTo>
                      <a:lnTo>
                        <a:pt x="312" y="394"/>
                      </a:lnTo>
                      <a:cubicBezTo>
                        <a:pt x="360" y="406"/>
                        <a:pt x="375" y="434"/>
                        <a:pt x="375" y="458"/>
                      </a:cubicBezTo>
                      <a:cubicBezTo>
                        <a:pt x="375" y="499"/>
                        <a:pt x="331" y="542"/>
                        <a:pt x="259" y="542"/>
                      </a:cubicBezTo>
                      <a:cubicBezTo>
                        <a:pt x="117" y="542"/>
                        <a:pt x="138" y="429"/>
                        <a:pt x="61" y="429"/>
                      </a:cubicBezTo>
                      <a:cubicBezTo>
                        <a:pt x="27" y="429"/>
                        <a:pt x="0" y="453"/>
                        <a:pt x="0" y="486"/>
                      </a:cubicBezTo>
                      <a:cubicBezTo>
                        <a:pt x="0" y="552"/>
                        <a:pt x="82" y="643"/>
                        <a:pt x="259" y="643"/>
                      </a:cubicBezTo>
                      <a:cubicBezTo>
                        <a:pt x="429" y="643"/>
                        <a:pt x="515" y="558"/>
                        <a:pt x="515" y="448"/>
                      </a:cubicBezTo>
                      <a:cubicBezTo>
                        <a:pt x="512" y="376"/>
                        <a:pt x="477" y="301"/>
                        <a:pt x="349" y="27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13" name="Subtitle 2"/>
            <p:cNvSpPr txBox="1">
              <a:spLocks/>
            </p:cNvSpPr>
            <p:nvPr/>
          </p:nvSpPr>
          <p:spPr>
            <a:xfrm>
              <a:off x="5219812" y="780666"/>
              <a:ext cx="3733690" cy="38851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800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Using dial-in conferencing</a:t>
              </a:r>
            </a:p>
          </p:txBody>
        </p:sp>
        <p:sp>
          <p:nvSpPr>
            <p:cNvPr id="114" name="Subtitle 2"/>
            <p:cNvSpPr txBox="1">
              <a:spLocks/>
            </p:cNvSpPr>
            <p:nvPr/>
          </p:nvSpPr>
          <p:spPr bwMode="auto">
            <a:xfrm>
              <a:off x="5072228" y="451184"/>
              <a:ext cx="1066786" cy="234616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800"/>
                </a:lnSpc>
                <a:spcBef>
                  <a:spcPts val="0"/>
                </a:spcBef>
              </a:pPr>
              <a:r>
                <a:rPr lang="en-US" sz="800" dirty="0">
                  <a:solidFill>
                    <a:schemeClr val="bg1"/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Quick Start Guide</a:t>
              </a:r>
            </a:p>
          </p:txBody>
        </p:sp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0214" y="61115"/>
              <a:ext cx="2062121" cy="530495"/>
            </a:xfrm>
            <a:prstGeom prst="rect">
              <a:avLst/>
            </a:prstGeom>
            <a:grpFill/>
          </p:spPr>
        </p:pic>
      </p:grpSp>
      <p:grpSp>
        <p:nvGrpSpPr>
          <p:cNvPr id="46" name="Group 45"/>
          <p:cNvGrpSpPr/>
          <p:nvPr/>
        </p:nvGrpSpPr>
        <p:grpSpPr>
          <a:xfrm>
            <a:off x="77584" y="1765407"/>
            <a:ext cx="4373048" cy="1988109"/>
            <a:chOff x="18685" y="2967317"/>
            <a:chExt cx="4373048" cy="1988109"/>
          </a:xfrm>
        </p:grpSpPr>
        <p:grpSp>
          <p:nvGrpSpPr>
            <p:cNvPr id="42" name="Group 41"/>
            <p:cNvGrpSpPr/>
            <p:nvPr/>
          </p:nvGrpSpPr>
          <p:grpSpPr>
            <a:xfrm>
              <a:off x="2284146" y="3647326"/>
              <a:ext cx="1948180" cy="1308100"/>
              <a:chOff x="2328879" y="4559300"/>
              <a:chExt cx="1948180" cy="1308100"/>
            </a:xfrm>
          </p:grpSpPr>
          <p:pic>
            <p:nvPicPr>
              <p:cNvPr id="81" name="Picture 8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28879" y="4559300"/>
                <a:ext cx="1948180" cy="1308100"/>
              </a:xfrm>
              <a:prstGeom prst="rect">
                <a:avLst/>
              </a:prstGeom>
            </p:spPr>
          </p:pic>
          <p:sp>
            <p:nvSpPr>
              <p:cNvPr id="82" name="Oval 81"/>
              <p:cNvSpPr/>
              <p:nvPr/>
            </p:nvSpPr>
            <p:spPr>
              <a:xfrm>
                <a:off x="3024077" y="4779978"/>
                <a:ext cx="557784" cy="554567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8685" y="2967317"/>
              <a:ext cx="4373048" cy="1662726"/>
              <a:chOff x="46552" y="3859952"/>
              <a:chExt cx="4373048" cy="1662726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46552" y="3859952"/>
                <a:ext cx="4373048" cy="6694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fontAlgn="auto">
                  <a:lnSpc>
                    <a:spcPct val="125000"/>
                  </a:lnSpc>
                  <a:spcBef>
                    <a:spcPts val="30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Get started with dial-in conferencing</a:t>
                </a:r>
              </a:p>
              <a:p>
                <a:pPr>
                  <a:lnSpc>
                    <a:spcPct val="125000"/>
                  </a:lnSpc>
                  <a:spcBef>
                    <a:spcPts val="300"/>
                  </a:spcBef>
                  <a:defRPr/>
                </a:pPr>
                <a:r>
                  <a:rPr lang="en-US" sz="800" dirty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Using dial-in conferencing for Skype for Business couldn’t be easier.  Instead of having to visit several sites to schedule the meeting, audio bridge, or other elements, you simply: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6552" y="4545487"/>
                <a:ext cx="2107585" cy="9771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28600" indent="-228600">
                  <a:lnSpc>
                    <a:spcPct val="125000"/>
                  </a:lnSpc>
                  <a:spcBef>
                    <a:spcPts val="300"/>
                  </a:spcBef>
                  <a:buAutoNum type="arabicPeriod"/>
                </a:pPr>
                <a:r>
                  <a:rPr lang="en-US" sz="800" dirty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Open your calendar in Outlook.</a:t>
                </a:r>
              </a:p>
              <a:p>
                <a:pPr marL="228600" indent="-228600">
                  <a:lnSpc>
                    <a:spcPct val="125000"/>
                  </a:lnSpc>
                  <a:spcBef>
                    <a:spcPts val="300"/>
                  </a:spcBef>
                  <a:buAutoNum type="arabicPeriod"/>
                </a:pPr>
                <a:r>
                  <a:rPr lang="en-US" sz="800" dirty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Click </a:t>
                </a:r>
                <a:r>
                  <a:rPr lang="en-US" sz="800" b="1" dirty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New Skype Meeting</a:t>
                </a:r>
                <a:r>
                  <a:rPr lang="en-US" sz="800" dirty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.</a:t>
                </a:r>
              </a:p>
              <a:p>
                <a:pPr>
                  <a:lnSpc>
                    <a:spcPct val="125000"/>
                  </a:lnSpc>
                  <a:spcBef>
                    <a:spcPts val="300"/>
                  </a:spcBef>
                </a:pPr>
                <a:endParaRPr lang="en-US" sz="8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  <a:p>
                <a:pPr>
                  <a:lnSpc>
                    <a:spcPct val="125000"/>
                  </a:lnSpc>
                  <a:spcBef>
                    <a:spcPts val="300"/>
                  </a:spcBef>
                </a:pPr>
                <a:r>
                  <a:rPr lang="en-US" sz="800" b="1" dirty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That’s it!  </a:t>
                </a:r>
                <a:r>
                  <a:rPr lang="en-US" sz="800" dirty="0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Your meeting is scheduled and your audio bridge is ready to go.</a:t>
                </a: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4649087" y="562720"/>
            <a:ext cx="4134547" cy="1784831"/>
            <a:chOff x="2286000" y="838200"/>
            <a:chExt cx="4134547" cy="1784831"/>
          </a:xfrm>
        </p:grpSpPr>
        <p:sp>
          <p:nvSpPr>
            <p:cNvPr id="103" name="Rectangle 102"/>
            <p:cNvSpPr/>
            <p:nvPr/>
          </p:nvSpPr>
          <p:spPr>
            <a:xfrm>
              <a:off x="2286000" y="838200"/>
              <a:ext cx="4134547" cy="300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  <a:spcBef>
                  <a:spcPts val="300"/>
                </a:spcBef>
                <a:defRPr/>
              </a:pPr>
              <a:r>
                <a:rPr lang="en-US" sz="120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Add a phone user to your conference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286000" y="1138475"/>
              <a:ext cx="2286000" cy="10926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lvl="0" indent="-228600">
                <a:lnSpc>
                  <a:spcPct val="125000"/>
                </a:lnSpc>
                <a:spcBef>
                  <a:spcPts val="300"/>
                </a:spcBef>
                <a:buFont typeface="+mj-lt"/>
                <a:buAutoNum type="arabicPeriod"/>
              </a:pPr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From within the conference/meeting, select </a:t>
              </a:r>
              <a:r>
                <a:rPr lang="en-US" sz="8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Invite More People</a:t>
              </a:r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.  </a:t>
              </a:r>
            </a:p>
            <a:p>
              <a:pPr marL="228600" lvl="0" indent="-228600">
                <a:lnSpc>
                  <a:spcPct val="125000"/>
                </a:lnSpc>
                <a:spcBef>
                  <a:spcPts val="300"/>
                </a:spcBef>
                <a:buFont typeface="+mj-lt"/>
                <a:buAutoNum type="arabicPeriod"/>
              </a:pPr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Enter the person’s phone number and select </a:t>
              </a:r>
              <a:r>
                <a:rPr lang="en-US" sz="8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OK</a:t>
              </a:r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.</a:t>
              </a:r>
            </a:p>
            <a:p>
              <a:pPr marL="228600" lvl="0" indent="-228600">
                <a:lnSpc>
                  <a:spcPct val="125000"/>
                </a:lnSpc>
                <a:spcBef>
                  <a:spcPts val="300"/>
                </a:spcBef>
                <a:buFont typeface="+mj-lt"/>
                <a:buAutoNum type="arabicPeriod"/>
              </a:pPr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The meeting will then call out the person and add them to the meeting.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367550" y="2222921"/>
              <a:ext cx="405299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  <a:spcBef>
                  <a:spcPts val="300"/>
                </a:spcBef>
              </a:pPr>
              <a:r>
                <a:rPr lang="en-US" sz="800" b="1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IMPORTANT!  </a:t>
              </a:r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Remember to dial the full phone number of the person that you want to </a:t>
              </a:r>
              <a:r>
                <a:rPr lang="en-US" sz="800">
                  <a:latin typeface="Segoe UI" panose="020B0502040204020203" pitchFamily="34" charset="0"/>
                  <a:cs typeface="Segoe UI" panose="020B0502040204020203" pitchFamily="34" charset="0"/>
                </a:rPr>
                <a:t>reach — </a:t>
              </a:r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including the </a:t>
              </a:r>
              <a:r>
                <a:rPr lang="en-US" sz="8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country code </a:t>
              </a:r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and the </a:t>
              </a:r>
              <a:r>
                <a:rPr lang="en-US" sz="8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‘+’ symbol</a:t>
              </a:r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 (e.g. +1 425 555-1234).</a:t>
              </a:r>
            </a:p>
          </p:txBody>
        </p:sp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76800" y="1324578"/>
              <a:ext cx="1403422" cy="654084"/>
            </a:xfrm>
            <a:prstGeom prst="rect">
              <a:avLst/>
            </a:prstGeom>
          </p:spPr>
        </p:pic>
      </p:grpSp>
      <p:grpSp>
        <p:nvGrpSpPr>
          <p:cNvPr id="130" name="Group 129"/>
          <p:cNvGrpSpPr/>
          <p:nvPr/>
        </p:nvGrpSpPr>
        <p:grpSpPr>
          <a:xfrm>
            <a:off x="4675174" y="2950734"/>
            <a:ext cx="4134547" cy="1331616"/>
            <a:chOff x="292366" y="3352800"/>
            <a:chExt cx="4134547" cy="1331616"/>
          </a:xfrm>
        </p:grpSpPr>
        <p:sp>
          <p:nvSpPr>
            <p:cNvPr id="131" name="Rectangle 130"/>
            <p:cNvSpPr/>
            <p:nvPr/>
          </p:nvSpPr>
          <p:spPr>
            <a:xfrm>
              <a:off x="292366" y="3352800"/>
              <a:ext cx="4134547" cy="300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25000"/>
                </a:lnSpc>
                <a:spcBef>
                  <a:spcPts val="300"/>
                </a:spcBef>
                <a:defRPr/>
              </a:pPr>
              <a:r>
                <a:rPr lang="en-US" sz="1200" dirty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Dial into a Skype Meeting using a phone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92366" y="3653075"/>
              <a:ext cx="2222234" cy="7463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lvl="0" indent="-228600">
                <a:lnSpc>
                  <a:spcPct val="125000"/>
                </a:lnSpc>
                <a:spcBef>
                  <a:spcPts val="300"/>
                </a:spcBef>
                <a:buFont typeface="+mj-lt"/>
                <a:buAutoNum type="arabicPeriod"/>
              </a:pPr>
              <a:r>
                <a:rPr lang="en-US" sz="8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From your mobile device, simply dial the phone number in the invitation.</a:t>
              </a:r>
            </a:p>
            <a:p>
              <a:pPr marL="228600" lvl="0" indent="-228600">
                <a:lnSpc>
                  <a:spcPct val="125000"/>
                </a:lnSpc>
                <a:spcBef>
                  <a:spcPts val="300"/>
                </a:spcBef>
                <a:buFont typeface="+mj-lt"/>
                <a:buAutoNum type="arabicPeriod"/>
              </a:pPr>
              <a:r>
                <a:rPr lang="en-US" sz="8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When prompted, enter the Conference ID from the invitation.</a:t>
              </a: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2415634" y="3657857"/>
              <a:ext cx="1815148" cy="1026559"/>
              <a:chOff x="2415634" y="3657857"/>
              <a:chExt cx="1815148" cy="1026559"/>
            </a:xfrm>
          </p:grpSpPr>
          <p:pic>
            <p:nvPicPr>
              <p:cNvPr id="134" name="Picture 13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78366" y="3657857"/>
                <a:ext cx="1652416" cy="1026559"/>
              </a:xfrm>
              <a:prstGeom prst="rect">
                <a:avLst/>
              </a:prstGeom>
            </p:spPr>
          </p:pic>
          <p:sp>
            <p:nvSpPr>
              <p:cNvPr id="135" name="Oval 134"/>
              <p:cNvSpPr/>
              <p:nvPr/>
            </p:nvSpPr>
            <p:spPr>
              <a:xfrm>
                <a:off x="2415634" y="3883302"/>
                <a:ext cx="197931" cy="19793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137852" y="4247476"/>
                <a:ext cx="197931" cy="19793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4669203" y="4817786"/>
            <a:ext cx="4094314" cy="1191300"/>
            <a:chOff x="4627578" y="3736583"/>
            <a:chExt cx="3995097" cy="1191300"/>
          </a:xfrm>
        </p:grpSpPr>
        <p:sp>
          <p:nvSpPr>
            <p:cNvPr id="83" name="TextBox 82"/>
            <p:cNvSpPr txBox="1"/>
            <p:nvPr/>
          </p:nvSpPr>
          <p:spPr>
            <a:xfrm>
              <a:off x="4627578" y="3736583"/>
              <a:ext cx="3995097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  <a:spcBef>
                  <a:spcPts val="300"/>
                </a:spcBef>
                <a:defRPr/>
              </a:pPr>
              <a:r>
                <a:rPr lang="en-US" sz="120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Start a meeting using your telephone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629496" y="4027637"/>
              <a:ext cx="3328371" cy="900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25000"/>
                </a:lnSpc>
                <a:spcBef>
                  <a:spcPts val="300"/>
                </a:spcBef>
              </a:pPr>
              <a:r>
                <a:rPr lang="en-US" sz="8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Depending on how your organization has configured your service, you might need your Organizer dial-in conferencing PIN.  This PIN was sent via email when you were enabled for the dial-in conferencing service.</a:t>
              </a:r>
            </a:p>
            <a:p>
              <a:pPr lvl="0">
                <a:lnSpc>
                  <a:spcPct val="125000"/>
                </a:lnSpc>
                <a:spcBef>
                  <a:spcPts val="300"/>
                </a:spcBef>
              </a:pPr>
              <a:r>
                <a:rPr lang="en-US" sz="8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If you are unable to remember your PIN, please contact your tenant admin.</a:t>
              </a:r>
            </a:p>
          </p:txBody>
        </p:sp>
      </p:grpSp>
      <p:sp>
        <p:nvSpPr>
          <p:cNvPr id="37" name="TextBox 36" descr="&quot;&quot;"/>
          <p:cNvSpPr txBox="1"/>
          <p:nvPr/>
        </p:nvSpPr>
        <p:spPr>
          <a:xfrm>
            <a:off x="75301" y="6499816"/>
            <a:ext cx="5106299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700" dirty="0">
                <a:effectLst/>
              </a:rPr>
              <a:t>© </a:t>
            </a:r>
            <a:r>
              <a:rPr lang="en-US" sz="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 Microsoft Corporation. All rights reserved.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document is for informational purposes only. MICROSOFT MAKES NO WARRANTIES, EXPRESS OR IMPLIED.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1786" y="4218359"/>
            <a:ext cx="4377530" cy="1912519"/>
            <a:chOff x="73102" y="1765407"/>
            <a:chExt cx="4377530" cy="1912519"/>
          </a:xfrm>
        </p:grpSpPr>
        <p:sp>
          <p:nvSpPr>
            <p:cNvPr id="38" name="TextBox 37"/>
            <p:cNvSpPr txBox="1"/>
            <p:nvPr/>
          </p:nvSpPr>
          <p:spPr>
            <a:xfrm>
              <a:off x="77584" y="1765407"/>
              <a:ext cx="4373048" cy="3002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lnSpc>
                  <a:spcPct val="125000"/>
                </a:lnSpc>
                <a:spcBef>
                  <a:spcPts val="30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Configure dial-in conferencing Options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7584" y="2450942"/>
              <a:ext cx="2818016" cy="5924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ct val="125000"/>
                </a:lnSpc>
                <a:spcBef>
                  <a:spcPts val="300"/>
                </a:spcBef>
                <a:buAutoNum type="arabicPeriod"/>
              </a:pPr>
              <a:r>
                <a:rPr lang="en-US" sz="8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Enable and disable entry and exit announcements.</a:t>
              </a:r>
            </a:p>
            <a:p>
              <a:pPr marL="228600" indent="-228600">
                <a:lnSpc>
                  <a:spcPct val="125000"/>
                </a:lnSpc>
                <a:spcBef>
                  <a:spcPts val="300"/>
                </a:spcBef>
                <a:buAutoNum type="arabicPeriod"/>
              </a:pPr>
              <a:r>
                <a:rPr lang="en-US" sz="8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Lock and unlock the meeting, managing the type of user that is: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3102" y="2057400"/>
              <a:ext cx="320349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  <a:spcBef>
                  <a:spcPts val="300"/>
                </a:spcBef>
                <a:defRPr/>
              </a:pPr>
              <a:r>
                <a:rPr lang="en-US" sz="8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From either your Outlook calendar, or within the meeting, you can open your meeting options menu.  From that menu, you can:</a:t>
              </a: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6"/>
            <a:srcRect l="-1" r="15765"/>
            <a:stretch/>
          </p:blipFill>
          <p:spPr>
            <a:xfrm>
              <a:off x="1902410" y="3068326"/>
              <a:ext cx="2468880" cy="6096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75488" y="5424816"/>
            <a:ext cx="182244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0" indent="-171450">
              <a:lnSpc>
                <a:spcPct val="12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Granted entry directly into the meeting.</a:t>
            </a:r>
          </a:p>
          <a:p>
            <a:pPr marL="400050" lvl="0" indent="-171450">
              <a:lnSpc>
                <a:spcPct val="12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Placed in the lobby (these users will need to be admitted by an organizer).</a:t>
            </a:r>
          </a:p>
        </p:txBody>
      </p:sp>
    </p:spTree>
    <p:extLst>
      <p:ext uri="{BB962C8B-B14F-4D97-AF65-F5344CB8AC3E}">
        <p14:creationId xmlns:p14="http://schemas.microsoft.com/office/powerpoint/2010/main" val="3411941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97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2B3D061135940985FC10551A98738" ma:contentTypeVersion="2" ma:contentTypeDescription="Create a new document." ma:contentTypeScope="" ma:versionID="7331a187c6fa172008bf1c9f63e8d08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58045aea4b559218203e27073e4af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B27FA14-FFDA-4445-B72F-0EF61EE5B51D}"/>
</file>

<file path=customXml/itemProps2.xml><?xml version="1.0" encoding="utf-8"?>
<ds:datastoreItem xmlns:ds="http://schemas.openxmlformats.org/officeDocument/2006/customXml" ds:itemID="{584EA175-E55C-44B3-B19B-B5EF7B0FDF95}"/>
</file>

<file path=customXml/itemProps3.xml><?xml version="1.0" encoding="utf-8"?>
<ds:datastoreItem xmlns:ds="http://schemas.openxmlformats.org/officeDocument/2006/customXml" ds:itemID="{55E7FB4E-27CC-4001-A9F4-BECB9E20965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Segoe UI</vt:lpstr>
      <vt:lpstr>Segoe UI Semibold</vt:lpstr>
      <vt:lpstr>Segoe UI Semilight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Reference about instant messaging, presence, and contacts</dc:title>
  <dc:creator/>
  <cp:lastModifiedBy/>
  <cp:revision>1</cp:revision>
  <dcterms:created xsi:type="dcterms:W3CDTF">2012-03-30T15:13:48Z</dcterms:created>
  <dcterms:modified xsi:type="dcterms:W3CDTF">2016-12-02T22:26:45Z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0x010100BE42B3D061135940985FC10551A98738</vt:lpwstr>
  </property>
  <property fmtid="{D5CDD505-2E9C-101B-9397-08002B2CF9AE}" pid="3" name="_dlc_DocIdItemGuid">
    <vt:lpwstr>044d57a3-7eea-48dd-a4c9-f2f0e23f34f9</vt:lpwstr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ScenarioTags">
    <vt:lpwstr/>
  </property>
  <property fmtid="{D5CDD505-2E9C-101B-9397-08002B2CF9AE}" pid="10" name="CampaignTags">
    <vt:lpwstr/>
  </property>
</Properties>
</file>