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sldIdLst>
    <p:sldId id="256" r:id="rId5"/>
    <p:sldId id="257"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4AA"/>
    <a:srgbClr val="00ADEB"/>
    <a:srgbClr val="CDE6F7"/>
    <a:srgbClr val="F9E075"/>
    <a:srgbClr val="E8D4C5"/>
    <a:srgbClr val="00AFF0"/>
    <a:srgbClr val="F5FAFC"/>
    <a:srgbClr val="FFFF00"/>
    <a:srgbClr val="DCF2FA"/>
    <a:srgbClr val="BFE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8" autoAdjust="0"/>
    <p:restoredTop sz="94676" autoAdjust="0"/>
  </p:normalViewPr>
  <p:slideViewPr>
    <p:cSldViewPr>
      <p:cViewPr varScale="1">
        <p:scale>
          <a:sx n="127" d="100"/>
          <a:sy n="127" d="100"/>
        </p:scale>
        <p:origin x="143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248571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367205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334152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105092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146529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60165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391717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29293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359928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396380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0845C6-AFD8-462C-BB08-892BD8EA3B95}" type="datetimeFigureOut">
              <a:rPr lang="en-US" smtClean="0"/>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0130A9-0122-41AF-8F6B-B874FA730328}" type="slidenum">
              <a:rPr lang="en-US" smtClean="0"/>
              <a:t>‹#›</a:t>
            </a:fld>
            <a:endParaRPr lang="en-US" dirty="0"/>
          </a:p>
        </p:txBody>
      </p:sp>
    </p:spTree>
    <p:extLst>
      <p:ext uri="{BB962C8B-B14F-4D97-AF65-F5344CB8AC3E}">
        <p14:creationId xmlns:p14="http://schemas.microsoft.com/office/powerpoint/2010/main" val="40064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845C6-AFD8-462C-BB08-892BD8EA3B95}" type="datetimeFigureOut">
              <a:rPr lang="en-US" smtClean="0"/>
              <a:t>12/15/2016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130A9-0122-41AF-8F6B-B874FA730328}" type="slidenum">
              <a:rPr lang="en-US" smtClean="0"/>
              <a:t>‹#›</a:t>
            </a:fld>
            <a:endParaRPr lang="en-US" dirty="0"/>
          </a:p>
        </p:txBody>
      </p:sp>
    </p:spTree>
    <p:extLst>
      <p:ext uri="{BB962C8B-B14F-4D97-AF65-F5344CB8AC3E}">
        <p14:creationId xmlns:p14="http://schemas.microsoft.com/office/powerpoint/2010/main" val="412125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ctrTitle"/>
          </p:nvPr>
        </p:nvSpPr>
        <p:spPr/>
        <p:txBody>
          <a:bodyPr/>
          <a:lstStyle/>
          <a:p>
            <a:r>
              <a:rPr lang="en-US" dirty="0"/>
              <a:t>Skype for Business Meetings Quick Start Guide, pages 1 and 4</a:t>
            </a:r>
          </a:p>
        </p:txBody>
      </p:sp>
      <p:sp>
        <p:nvSpPr>
          <p:cNvPr id="8" name="Subtitle 7" hidden="1"/>
          <p:cNvSpPr>
            <a:spLocks noGrp="1"/>
          </p:cNvSpPr>
          <p:nvPr>
            <p:ph type="subTitle" idx="1"/>
          </p:nvPr>
        </p:nvSpPr>
        <p:spPr/>
        <p:txBody>
          <a:bodyPr/>
          <a:lstStyle/>
          <a:p>
            <a:r>
              <a:rPr lang="en-US" dirty="0"/>
              <a:t>Pages 1 and 4</a:t>
            </a:r>
          </a:p>
        </p:txBody>
      </p:sp>
      <p:cxnSp>
        <p:nvCxnSpPr>
          <p:cNvPr id="14" name="Straight Connector 13" descr="&quot;&quot;"/>
          <p:cNvCxnSpPr/>
          <p:nvPr/>
        </p:nvCxnSpPr>
        <p:spPr>
          <a:xfrm>
            <a:off x="4494176" y="76200"/>
            <a:ext cx="0" cy="6705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Rectangle 99" descr="&quot;&quot;" title="&quot;&quot;"/>
          <p:cNvSpPr/>
          <p:nvPr/>
        </p:nvSpPr>
        <p:spPr>
          <a:xfrm>
            <a:off x="4495800" y="-5564"/>
            <a:ext cx="4648200" cy="1258827"/>
          </a:xfrm>
          <a:prstGeom prst="rect">
            <a:avLst/>
          </a:prstGeom>
          <a:solidFill>
            <a:srgbClr val="087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Picture 107" descr="Skype for Business" title="Skype for Busin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214" y="61115"/>
            <a:ext cx="2062121" cy="530495"/>
          </a:xfrm>
          <a:prstGeom prst="rect">
            <a:avLst/>
          </a:prstGeom>
        </p:spPr>
      </p:pic>
      <p:sp>
        <p:nvSpPr>
          <p:cNvPr id="107" name="Subtitle 2"/>
          <p:cNvSpPr txBox="1">
            <a:spLocks/>
          </p:cNvSpPr>
          <p:nvPr/>
        </p:nvSpPr>
        <p:spPr bwMode="auto">
          <a:xfrm>
            <a:off x="5072228" y="451184"/>
            <a:ext cx="1066786" cy="23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ts val="800"/>
              </a:lnSpc>
              <a:spcBef>
                <a:spcPts val="0"/>
              </a:spcBef>
            </a:pPr>
            <a:r>
              <a:rPr lang="en-US" sz="800" dirty="0">
                <a:solidFill>
                  <a:schemeClr val="bg1"/>
                </a:solidFill>
                <a:latin typeface="Segoe UI Semilight" panose="020B0402040204020203" pitchFamily="34" charset="0"/>
                <a:cs typeface="Segoe UI Semilight" panose="020B0402040204020203" pitchFamily="34" charset="0"/>
              </a:rPr>
              <a:t>Quick Start Guide</a:t>
            </a:r>
          </a:p>
        </p:txBody>
      </p:sp>
      <p:sp>
        <p:nvSpPr>
          <p:cNvPr id="106" name="Subtitle 2"/>
          <p:cNvSpPr txBox="1">
            <a:spLocks/>
          </p:cNvSpPr>
          <p:nvPr/>
        </p:nvSpPr>
        <p:spPr>
          <a:xfrm>
            <a:off x="5219812" y="780666"/>
            <a:ext cx="3733690" cy="3885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000" dirty="0">
                <a:solidFill>
                  <a:schemeClr val="bg1"/>
                </a:solidFill>
                <a:latin typeface="Segoe UI Semibold" panose="020B0702040204020203" pitchFamily="34" charset="0"/>
                <a:cs typeface="Segoe UI Semibold" panose="020B0702040204020203" pitchFamily="34" charset="0"/>
              </a:rPr>
              <a:t>Meetings</a:t>
            </a:r>
          </a:p>
        </p:txBody>
      </p:sp>
      <p:sp>
        <p:nvSpPr>
          <p:cNvPr id="125" name="TextBox 124"/>
          <p:cNvSpPr txBox="1"/>
          <p:nvPr/>
        </p:nvSpPr>
        <p:spPr>
          <a:xfrm>
            <a:off x="4784918" y="1693213"/>
            <a:ext cx="3063681" cy="300275"/>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Schedule a Skype for Business meeting</a:t>
            </a:r>
          </a:p>
        </p:txBody>
      </p:sp>
      <p:sp>
        <p:nvSpPr>
          <p:cNvPr id="80" name="TextBox 79"/>
          <p:cNvSpPr txBox="1"/>
          <p:nvPr/>
        </p:nvSpPr>
        <p:spPr>
          <a:xfrm>
            <a:off x="4782853" y="2025887"/>
            <a:ext cx="2973782" cy="900246"/>
          </a:xfrm>
          <a:prstGeom prst="rect">
            <a:avLst/>
          </a:prstGeom>
          <a:noFill/>
        </p:spPr>
        <p:txBody>
          <a:bodyPr wrap="square">
            <a:spAutoFit/>
          </a:bodyPr>
          <a:lstStyle/>
          <a:p>
            <a:pPr fontAlgn="auto">
              <a:lnSpc>
                <a:spcPct val="125000"/>
              </a:lnSpc>
              <a:spcBef>
                <a:spcPts val="300"/>
              </a:spcBef>
              <a:spcAft>
                <a:spcPts val="0"/>
              </a:spcAft>
              <a:defRPr/>
            </a:pPr>
            <a:r>
              <a:rPr lang="en-US" sz="800" dirty="0">
                <a:latin typeface="Segoe UI" pitchFamily="34" charset="0"/>
                <a:ea typeface="Segoe UI" pitchFamily="34" charset="0"/>
                <a:cs typeface="Segoe UI" pitchFamily="34" charset="0"/>
              </a:rPr>
              <a:t>(This is an Outlook task.) </a:t>
            </a:r>
          </a:p>
          <a:p>
            <a:pPr marL="228600" indent="-228600" fontAlgn="auto">
              <a:lnSpc>
                <a:spcPct val="125000"/>
              </a:lnSpc>
              <a:spcBef>
                <a:spcPts val="300"/>
              </a:spcBef>
              <a:spcAft>
                <a:spcPts val="0"/>
              </a:spcAft>
              <a:buFont typeface="+mj-lt"/>
              <a:buAutoNum type="arabicPeriod"/>
              <a:defRPr/>
            </a:pPr>
            <a:r>
              <a:rPr lang="en-US" sz="800" dirty="0">
                <a:latin typeface="Segoe UI" pitchFamily="34" charset="0"/>
                <a:ea typeface="Segoe UI" pitchFamily="34" charset="0"/>
                <a:cs typeface="Segoe UI" pitchFamily="34" charset="0"/>
              </a:rPr>
              <a:t>Open your Outlook </a:t>
            </a:r>
            <a:r>
              <a:rPr lang="en-US" sz="800" b="1" dirty="0">
                <a:latin typeface="Segoe UI" pitchFamily="34" charset="0"/>
                <a:ea typeface="Segoe UI" pitchFamily="34" charset="0"/>
                <a:cs typeface="Segoe UI" pitchFamily="34" charset="0"/>
              </a:rPr>
              <a:t>Calendar</a:t>
            </a:r>
            <a:r>
              <a:rPr lang="en-US" sz="800" dirty="0">
                <a:latin typeface="Segoe UI" pitchFamily="34" charset="0"/>
                <a:ea typeface="Segoe UI" pitchFamily="34" charset="0"/>
                <a:cs typeface="Segoe UI" pitchFamily="34" charset="0"/>
              </a:rPr>
              <a:t>, click the </a:t>
            </a:r>
            <a:r>
              <a:rPr lang="en-US" sz="800" b="1" dirty="0">
                <a:latin typeface="Segoe UI" pitchFamily="34" charset="0"/>
                <a:ea typeface="Segoe UI" pitchFamily="34" charset="0"/>
                <a:cs typeface="Segoe UI" pitchFamily="34" charset="0"/>
              </a:rPr>
              <a:t>Home</a:t>
            </a:r>
            <a:r>
              <a:rPr lang="en-US" sz="800" dirty="0">
                <a:latin typeface="Segoe UI" pitchFamily="34" charset="0"/>
                <a:ea typeface="Segoe UI" pitchFamily="34" charset="0"/>
                <a:cs typeface="Segoe UI" pitchFamily="34" charset="0"/>
              </a:rPr>
              <a:t> tab, and click </a:t>
            </a:r>
            <a:r>
              <a:rPr lang="en-US" sz="800" b="1" dirty="0">
                <a:latin typeface="Segoe UI" pitchFamily="34" charset="0"/>
                <a:ea typeface="Segoe UI" pitchFamily="34" charset="0"/>
                <a:cs typeface="Segoe UI" pitchFamily="34" charset="0"/>
              </a:rPr>
              <a:t>New Skype Meeting</a:t>
            </a:r>
            <a:r>
              <a:rPr lang="en-US" sz="800" dirty="0">
                <a:latin typeface="Segoe UI" pitchFamily="34" charset="0"/>
                <a:ea typeface="Segoe UI" pitchFamily="34" charset="0"/>
                <a:cs typeface="Segoe UI" pitchFamily="34" charset="0"/>
              </a:rPr>
              <a:t>. (If you are in Skype for Business (Lync) mode, this button still says </a:t>
            </a:r>
            <a:r>
              <a:rPr lang="en-US" sz="800" b="1" dirty="0">
                <a:latin typeface="Segoe UI" pitchFamily="34" charset="0"/>
                <a:ea typeface="Segoe UI" pitchFamily="34" charset="0"/>
                <a:cs typeface="Segoe UI" pitchFamily="34" charset="0"/>
              </a:rPr>
              <a:t>New Skype meeting</a:t>
            </a:r>
            <a:r>
              <a:rPr lang="en-US" sz="800" dirty="0">
                <a:latin typeface="Segoe UI" pitchFamily="34" charset="0"/>
                <a:ea typeface="Segoe UI" pitchFamily="34" charset="0"/>
                <a:cs typeface="Segoe UI" pitchFamily="34" charset="0"/>
              </a:rPr>
              <a:t>.)</a:t>
            </a:r>
          </a:p>
        </p:txBody>
      </p:sp>
      <p:pic>
        <p:nvPicPr>
          <p:cNvPr id="5" name="Picture 4" descr="Illustration showing the New Skype Meeting button in the Outlook Home tab." title="Illustration showing the New Skype Meeting button in the Outlook Home tab."/>
          <p:cNvPicPr>
            <a:picLocks noChangeAspect="1"/>
          </p:cNvPicPr>
          <p:nvPr/>
        </p:nvPicPr>
        <p:blipFill>
          <a:blip r:embed="rId3"/>
          <a:stretch>
            <a:fillRect/>
          </a:stretch>
        </p:blipFill>
        <p:spPr>
          <a:xfrm>
            <a:off x="7756216" y="1524000"/>
            <a:ext cx="751472" cy="1014313"/>
          </a:xfrm>
          <a:prstGeom prst="rect">
            <a:avLst/>
          </a:prstGeom>
        </p:spPr>
      </p:pic>
      <p:sp>
        <p:nvSpPr>
          <p:cNvPr id="99" name="TextBox 98"/>
          <p:cNvSpPr txBox="1"/>
          <p:nvPr/>
        </p:nvSpPr>
        <p:spPr>
          <a:xfrm>
            <a:off x="4817155" y="2933017"/>
            <a:ext cx="1084549" cy="1015663"/>
          </a:xfrm>
          <a:prstGeom prst="rect">
            <a:avLst/>
          </a:prstGeom>
          <a:noFill/>
        </p:spPr>
        <p:txBody>
          <a:bodyPr wrap="square">
            <a:spAutoFit/>
          </a:bodyPr>
          <a:lstStyle/>
          <a:p>
            <a:pPr marL="228600" indent="-228600" fontAlgn="auto">
              <a:lnSpc>
                <a:spcPct val="125000"/>
              </a:lnSpc>
              <a:spcBef>
                <a:spcPts val="300"/>
              </a:spcBef>
              <a:spcAft>
                <a:spcPts val="0"/>
              </a:spcAft>
              <a:buFont typeface="+mj-lt"/>
              <a:buAutoNum type="arabicPeriod" startAt="2"/>
              <a:defRPr/>
            </a:pPr>
            <a:r>
              <a:rPr lang="en-US" sz="800" dirty="0">
                <a:latin typeface="Segoe UI" pitchFamily="34" charset="0"/>
                <a:ea typeface="Segoe UI" pitchFamily="34" charset="0"/>
                <a:cs typeface="Segoe UI" pitchFamily="34" charset="0"/>
              </a:rPr>
              <a:t>Complete the meeting request just like you normally would.</a:t>
            </a:r>
          </a:p>
        </p:txBody>
      </p:sp>
      <p:pic>
        <p:nvPicPr>
          <p:cNvPr id="6" name="Picture 5" descr="Illustration showing an Outlook meeting invitation with callouts indicating where you add your meeting attendees, where you might add a meeting agenda, and where Outlook will insert a Join Skype Meeting link if you click the New Skype Meeting button in the ribbon." title="Illustration showing an Outlook meeting invitation with callouts indicating where you add your meeting attendees, where you might add a meeting agenda, and where Outlook will insert a Join Skype Meeting link if you click the New Skype Meeting button in the ribbon."/>
          <p:cNvPicPr>
            <a:picLocks noChangeAspect="1"/>
          </p:cNvPicPr>
          <p:nvPr/>
        </p:nvPicPr>
        <p:blipFill>
          <a:blip r:embed="rId4"/>
          <a:stretch>
            <a:fillRect/>
          </a:stretch>
        </p:blipFill>
        <p:spPr>
          <a:xfrm>
            <a:off x="5929222" y="2815038"/>
            <a:ext cx="2833778" cy="2290362"/>
          </a:xfrm>
          <a:prstGeom prst="rect">
            <a:avLst/>
          </a:prstGeom>
        </p:spPr>
      </p:pic>
      <p:sp>
        <p:nvSpPr>
          <p:cNvPr id="104" name="TextBox 103"/>
          <p:cNvSpPr txBox="1"/>
          <p:nvPr/>
        </p:nvSpPr>
        <p:spPr>
          <a:xfrm>
            <a:off x="4782852" y="5317567"/>
            <a:ext cx="2494768" cy="977191"/>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Set meeting options</a:t>
            </a:r>
          </a:p>
          <a:p>
            <a:pPr fontAlgn="auto">
              <a:lnSpc>
                <a:spcPct val="125000"/>
              </a:lnSpc>
              <a:spcBef>
                <a:spcPts val="300"/>
              </a:spcBef>
              <a:spcAft>
                <a:spcPts val="0"/>
              </a:spcAft>
              <a:defRPr/>
            </a:pPr>
            <a:r>
              <a:rPr lang="en-US" sz="800" dirty="0">
                <a:latin typeface="Segoe UI" pitchFamily="34" charset="0"/>
                <a:ea typeface="Segoe UI" pitchFamily="34" charset="0"/>
                <a:cs typeface="Segoe UI" pitchFamily="34" charset="0"/>
              </a:rPr>
              <a:t>You can set some meeting options in Outlook before you even send the meeting request—like who will be able to get into the meeting directly and who has to wait in the virtual lobby. </a:t>
            </a:r>
          </a:p>
        </p:txBody>
      </p:sp>
      <p:pic>
        <p:nvPicPr>
          <p:cNvPr id="7" name="Picture 6" descr="Illustration showing the Meeting Option button in the Outlook Home tab, Skype Meeting Group." title="Illustration showing the Meeting Option button in the Outlook Home tab, Skype Meeting Group."/>
          <p:cNvPicPr>
            <a:picLocks noChangeAspect="1"/>
          </p:cNvPicPr>
          <p:nvPr/>
        </p:nvPicPr>
        <p:blipFill>
          <a:blip r:embed="rId5"/>
          <a:stretch>
            <a:fillRect/>
          </a:stretch>
        </p:blipFill>
        <p:spPr>
          <a:xfrm>
            <a:off x="7242708" y="5325903"/>
            <a:ext cx="1170342" cy="1106515"/>
          </a:xfrm>
          <a:prstGeom prst="rect">
            <a:avLst/>
          </a:prstGeom>
        </p:spPr>
      </p:pic>
      <p:sp>
        <p:nvSpPr>
          <p:cNvPr id="115" name="TextBox 114"/>
          <p:cNvSpPr txBox="1"/>
          <p:nvPr/>
        </p:nvSpPr>
        <p:spPr>
          <a:xfrm>
            <a:off x="305696" y="200333"/>
            <a:ext cx="2550547" cy="707886"/>
          </a:xfrm>
          <a:prstGeom prst="rect">
            <a:avLst/>
          </a:prstGeom>
          <a:noFill/>
        </p:spPr>
        <p:txBody>
          <a:bodyPr wrap="square">
            <a:spAutoFit/>
          </a:bodyPr>
          <a:lstStyle/>
          <a:p>
            <a:pPr fontAlgn="auto">
              <a:lnSpc>
                <a:spcPct val="125000"/>
              </a:lnSpc>
              <a:spcBef>
                <a:spcPts val="300"/>
              </a:spcBef>
              <a:spcAft>
                <a:spcPts val="0"/>
              </a:spcAft>
              <a:defRPr/>
            </a:pPr>
            <a:r>
              <a:rPr lang="en-US" sz="1400" dirty="0">
                <a:latin typeface="Segoe UI" pitchFamily="34" charset="0"/>
                <a:ea typeface="Segoe UI" pitchFamily="34" charset="0"/>
                <a:cs typeface="Segoe UI" pitchFamily="34" charset="0"/>
              </a:rPr>
              <a:t>Choose your view</a:t>
            </a:r>
            <a:endParaRPr lang="en-US" sz="900" dirty="0">
              <a:latin typeface="Segoe UI" pitchFamily="34" charset="0"/>
              <a:ea typeface="Segoe UI" pitchFamily="34" charset="0"/>
              <a:cs typeface="Segoe UI" pitchFamily="34" charset="0"/>
            </a:endParaRPr>
          </a:p>
          <a:p>
            <a:pPr marL="228600" indent="-228600">
              <a:lnSpc>
                <a:spcPct val="125000"/>
              </a:lnSpc>
              <a:spcBef>
                <a:spcPts val="300"/>
              </a:spcBef>
              <a:buFont typeface="+mj-lt"/>
              <a:buAutoNum type="arabicPeriod"/>
              <a:defRPr/>
            </a:pPr>
            <a:r>
              <a:rPr lang="en-US" sz="800" dirty="0">
                <a:latin typeface="Segoe UI" pitchFamily="34" charset="0"/>
                <a:ea typeface="Segoe UI" pitchFamily="34" charset="0"/>
                <a:cs typeface="Segoe UI" pitchFamily="34" charset="0"/>
              </a:rPr>
              <a:t>In the conversation window, click the </a:t>
            </a:r>
            <a:r>
              <a:rPr lang="en-US" sz="800" b="1" dirty="0">
                <a:latin typeface="Segoe UI" pitchFamily="34" charset="0"/>
                <a:ea typeface="Segoe UI" pitchFamily="34" charset="0"/>
                <a:cs typeface="Segoe UI" pitchFamily="34" charset="0"/>
              </a:rPr>
              <a:t>Pop out video gallery</a:t>
            </a:r>
            <a:r>
              <a:rPr lang="en-US" sz="800" dirty="0">
                <a:latin typeface="Segoe UI" pitchFamily="34" charset="0"/>
                <a:ea typeface="Segoe UI" pitchFamily="34" charset="0"/>
                <a:cs typeface="Segoe UI" pitchFamily="34" charset="0"/>
              </a:rPr>
              <a:t> arrow.</a:t>
            </a:r>
          </a:p>
        </p:txBody>
      </p:sp>
      <p:pic>
        <p:nvPicPr>
          <p:cNvPr id="9" name="Picture 8" descr="Illustration showing the conversation window Pop out video gallery button. The button is an arrow pointing northeast into a corner." title="Illustration showing the conversation window Pop out video gallery button. The button is an arrow pointing northeast into a corner."/>
          <p:cNvPicPr>
            <a:picLocks noChangeAspect="1"/>
          </p:cNvPicPr>
          <p:nvPr/>
        </p:nvPicPr>
        <p:blipFill>
          <a:blip r:embed="rId6"/>
          <a:stretch>
            <a:fillRect/>
          </a:stretch>
        </p:blipFill>
        <p:spPr>
          <a:xfrm>
            <a:off x="2996087" y="179349"/>
            <a:ext cx="1113896" cy="1381006"/>
          </a:xfrm>
          <a:prstGeom prst="rect">
            <a:avLst/>
          </a:prstGeom>
        </p:spPr>
      </p:pic>
      <p:sp>
        <p:nvSpPr>
          <p:cNvPr id="119" name="TextBox 118"/>
          <p:cNvSpPr txBox="1"/>
          <p:nvPr/>
        </p:nvSpPr>
        <p:spPr>
          <a:xfrm>
            <a:off x="303763" y="896918"/>
            <a:ext cx="2740709" cy="630942"/>
          </a:xfrm>
          <a:prstGeom prst="rect">
            <a:avLst/>
          </a:prstGeom>
          <a:noFill/>
        </p:spPr>
        <p:txBody>
          <a:bodyPr wrap="square">
            <a:spAutoFit/>
          </a:bodyPr>
          <a:lstStyle/>
          <a:p>
            <a:pPr marL="228600" indent="-228600">
              <a:lnSpc>
                <a:spcPct val="125000"/>
              </a:lnSpc>
              <a:spcBef>
                <a:spcPts val="300"/>
              </a:spcBef>
              <a:buFont typeface="+mj-lt"/>
              <a:buAutoNum type="arabicPeriod" startAt="2"/>
              <a:defRPr/>
            </a:pPr>
            <a:r>
              <a:rPr lang="en-US" sz="800" dirty="0">
                <a:latin typeface="Segoe UI" pitchFamily="34" charset="0"/>
                <a:ea typeface="Segoe UI" pitchFamily="34" charset="0"/>
                <a:cs typeface="Segoe UI" pitchFamily="34" charset="0"/>
              </a:rPr>
              <a:t>Click the </a:t>
            </a:r>
            <a:r>
              <a:rPr lang="en-US" sz="800" b="1" dirty="0">
                <a:latin typeface="Segoe UI" pitchFamily="34" charset="0"/>
                <a:ea typeface="Segoe UI" pitchFamily="34" charset="0"/>
                <a:cs typeface="Segoe UI" pitchFamily="34" charset="0"/>
              </a:rPr>
              <a:t>Pick a layout </a:t>
            </a:r>
            <a:r>
              <a:rPr lang="en-US" sz="800" dirty="0">
                <a:latin typeface="Segoe UI" pitchFamily="34" charset="0"/>
                <a:ea typeface="Segoe UI" pitchFamily="34" charset="0"/>
                <a:cs typeface="Segoe UI" pitchFamily="34" charset="0"/>
              </a:rPr>
              <a:t>button and choose a view:</a:t>
            </a:r>
          </a:p>
          <a:p>
            <a:pPr marL="401638" indent="-171450">
              <a:lnSpc>
                <a:spcPct val="125000"/>
              </a:lnSpc>
              <a:spcBef>
                <a:spcPts val="300"/>
              </a:spcBef>
              <a:buFont typeface="Arial" panose="020B0604020202020204" pitchFamily="34" charset="0"/>
              <a:buChar char="•"/>
              <a:defRPr/>
            </a:pPr>
            <a:r>
              <a:rPr lang="en-US" sz="800" b="1" dirty="0">
                <a:latin typeface="Segoe UI" pitchFamily="34" charset="0"/>
                <a:ea typeface="Segoe UI" pitchFamily="34" charset="0"/>
                <a:cs typeface="Segoe UI" pitchFamily="34" charset="0"/>
              </a:rPr>
              <a:t>Gallery View </a:t>
            </a:r>
            <a:r>
              <a:rPr lang="en-US" sz="800" dirty="0">
                <a:latin typeface="Segoe UI" pitchFamily="34" charset="0"/>
                <a:ea typeface="Segoe UI" pitchFamily="34" charset="0"/>
                <a:cs typeface="Segoe UI" pitchFamily="34" charset="0"/>
              </a:rPr>
              <a:t>shows everyone’s video streams</a:t>
            </a:r>
          </a:p>
          <a:p>
            <a:pPr marL="401638" indent="-171450">
              <a:lnSpc>
                <a:spcPct val="125000"/>
              </a:lnSpc>
              <a:spcBef>
                <a:spcPts val="300"/>
              </a:spcBef>
              <a:buFont typeface="Arial" panose="020B0604020202020204" pitchFamily="34" charset="0"/>
              <a:buChar char="•"/>
              <a:defRPr/>
            </a:pPr>
            <a:r>
              <a:rPr lang="en-US" sz="800" b="1" dirty="0">
                <a:latin typeface="Segoe UI" pitchFamily="34" charset="0"/>
                <a:ea typeface="Segoe UI" pitchFamily="34" charset="0"/>
                <a:cs typeface="Segoe UI" pitchFamily="34" charset="0"/>
              </a:rPr>
              <a:t>Speaker View </a:t>
            </a:r>
            <a:r>
              <a:rPr lang="en-US" sz="800" dirty="0">
                <a:latin typeface="Segoe UI" pitchFamily="34" charset="0"/>
                <a:ea typeface="Segoe UI" pitchFamily="34" charset="0"/>
                <a:cs typeface="Segoe UI" pitchFamily="34" charset="0"/>
              </a:rPr>
              <a:t>shows only the presenter’s.  </a:t>
            </a:r>
          </a:p>
        </p:txBody>
      </p:sp>
      <p:sp>
        <p:nvSpPr>
          <p:cNvPr id="117" name="TextBox 116"/>
          <p:cNvSpPr txBox="1"/>
          <p:nvPr/>
        </p:nvSpPr>
        <p:spPr>
          <a:xfrm>
            <a:off x="303763" y="1463078"/>
            <a:ext cx="2770182" cy="592470"/>
          </a:xfrm>
          <a:prstGeom prst="rect">
            <a:avLst/>
          </a:prstGeom>
          <a:noFill/>
        </p:spPr>
        <p:txBody>
          <a:bodyPr wrap="square">
            <a:spAutoFit/>
          </a:bodyPr>
          <a:lstStyle/>
          <a:p>
            <a:pPr marL="401638" indent="-171450">
              <a:lnSpc>
                <a:spcPct val="125000"/>
              </a:lnSpc>
              <a:spcBef>
                <a:spcPts val="300"/>
              </a:spcBef>
              <a:buFont typeface="Arial" panose="020B0604020202020204" pitchFamily="34" charset="0"/>
              <a:buChar char="•"/>
              <a:defRPr/>
            </a:pPr>
            <a:r>
              <a:rPr lang="en-US" sz="800" b="1" dirty="0">
                <a:latin typeface="Segoe UI" pitchFamily="34" charset="0"/>
                <a:ea typeface="Segoe UI" pitchFamily="34" charset="0"/>
                <a:cs typeface="Segoe UI" pitchFamily="34" charset="0"/>
              </a:rPr>
              <a:t>Content View </a:t>
            </a:r>
            <a:r>
              <a:rPr lang="en-US" sz="800" dirty="0">
                <a:latin typeface="Segoe UI" pitchFamily="34" charset="0"/>
                <a:ea typeface="Segoe UI" pitchFamily="34" charset="0"/>
                <a:cs typeface="Segoe UI" pitchFamily="34" charset="0"/>
              </a:rPr>
              <a:t>shows only the meeting content. </a:t>
            </a:r>
          </a:p>
          <a:p>
            <a:pPr marL="401638" indent="-171450">
              <a:lnSpc>
                <a:spcPct val="125000"/>
              </a:lnSpc>
              <a:spcBef>
                <a:spcPts val="300"/>
              </a:spcBef>
              <a:buFont typeface="Arial" panose="020B0604020202020204" pitchFamily="34" charset="0"/>
              <a:buChar char="•"/>
              <a:defRPr/>
            </a:pPr>
            <a:r>
              <a:rPr lang="en-US" sz="800" b="1" dirty="0">
                <a:latin typeface="Segoe UI" pitchFamily="34" charset="0"/>
                <a:ea typeface="Segoe UI" pitchFamily="34" charset="0"/>
                <a:cs typeface="Segoe UI" pitchFamily="34" charset="0"/>
              </a:rPr>
              <a:t>Compact View </a:t>
            </a:r>
            <a:r>
              <a:rPr lang="en-US" sz="800" dirty="0">
                <a:latin typeface="Segoe UI" pitchFamily="34" charset="0"/>
                <a:ea typeface="Segoe UI" pitchFamily="34" charset="0"/>
                <a:cs typeface="Segoe UI" pitchFamily="34" charset="0"/>
              </a:rPr>
              <a:t>shows pics of the participants in a compact window.</a:t>
            </a:r>
          </a:p>
        </p:txBody>
      </p:sp>
      <p:pic>
        <p:nvPicPr>
          <p:cNvPr id="10" name="Picture 9" descr="Illustration showing the Pick a Layout button (which looks like a person and a left-facing arrow), the Full Screen View button (which looks like two arrows--one pointing northeast, and one pointing southwest), and the Pop in the video gallery button (which looks like an arrow pointing southwest and and upper corner)." title="Illustration showing the Pick a Layout button (which looks like a person and a left-facing arrow), the Full Screen View button (which looks like two arrows--one pointing northeast, and one pointing southwest), and the Pop in the video gallery button (which looks like an arrow pointing southwest and and upper corner)."/>
          <p:cNvPicPr>
            <a:picLocks noChangeAspect="1"/>
          </p:cNvPicPr>
          <p:nvPr/>
        </p:nvPicPr>
        <p:blipFill>
          <a:blip r:embed="rId7"/>
          <a:stretch>
            <a:fillRect/>
          </a:stretch>
        </p:blipFill>
        <p:spPr>
          <a:xfrm>
            <a:off x="1893472" y="1839761"/>
            <a:ext cx="2297528" cy="838724"/>
          </a:xfrm>
          <a:prstGeom prst="rect">
            <a:avLst/>
          </a:prstGeom>
        </p:spPr>
      </p:pic>
      <p:sp>
        <p:nvSpPr>
          <p:cNvPr id="142" name="TextBox 141"/>
          <p:cNvSpPr txBox="1"/>
          <p:nvPr/>
        </p:nvSpPr>
        <p:spPr>
          <a:xfrm>
            <a:off x="282229" y="2024483"/>
            <a:ext cx="1612632" cy="746358"/>
          </a:xfrm>
          <a:prstGeom prst="rect">
            <a:avLst/>
          </a:prstGeom>
          <a:noFill/>
        </p:spPr>
        <p:txBody>
          <a:bodyPr wrap="square">
            <a:spAutoFit/>
          </a:bodyPr>
          <a:lstStyle/>
          <a:p>
            <a:pPr marL="228600" indent="-228600">
              <a:lnSpc>
                <a:spcPct val="125000"/>
              </a:lnSpc>
              <a:spcBef>
                <a:spcPts val="300"/>
              </a:spcBef>
              <a:buFont typeface="+mj-lt"/>
              <a:buAutoNum type="arabicPeriod" startAt="3"/>
              <a:defRPr/>
            </a:pPr>
            <a:r>
              <a:rPr lang="en-US" sz="800" dirty="0">
                <a:latin typeface="Segoe UI" pitchFamily="34" charset="0"/>
                <a:ea typeface="Segoe UI" pitchFamily="34" charset="0"/>
                <a:cs typeface="Segoe UI" pitchFamily="34" charset="0"/>
              </a:rPr>
              <a:t>Click </a:t>
            </a:r>
            <a:r>
              <a:rPr lang="en-US" sz="800" b="1" dirty="0">
                <a:latin typeface="Segoe UI" pitchFamily="34" charset="0"/>
                <a:ea typeface="Segoe UI" pitchFamily="34" charset="0"/>
                <a:cs typeface="Segoe UI" pitchFamily="34" charset="0"/>
              </a:rPr>
              <a:t>Full Screen View </a:t>
            </a:r>
            <a:r>
              <a:rPr lang="en-US" sz="800" dirty="0">
                <a:latin typeface="Segoe UI" pitchFamily="34" charset="0"/>
                <a:ea typeface="Segoe UI" pitchFamily="34" charset="0"/>
                <a:cs typeface="Segoe UI" pitchFamily="34" charset="0"/>
              </a:rPr>
              <a:t>for a large view of the video streams. </a:t>
            </a:r>
          </a:p>
          <a:p>
            <a:pPr marL="228600" indent="-228600">
              <a:lnSpc>
                <a:spcPct val="125000"/>
              </a:lnSpc>
              <a:spcBef>
                <a:spcPts val="300"/>
              </a:spcBef>
              <a:buFont typeface="+mj-lt"/>
              <a:buAutoNum type="arabicPeriod" startAt="4"/>
              <a:defRPr/>
            </a:pPr>
            <a:r>
              <a:rPr lang="en-US" sz="800" dirty="0">
                <a:latin typeface="Segoe UI" pitchFamily="34" charset="0"/>
                <a:ea typeface="Segoe UI" pitchFamily="34" charset="0"/>
                <a:cs typeface="Segoe UI" pitchFamily="34" charset="0"/>
              </a:rPr>
              <a:t>Click </a:t>
            </a:r>
            <a:r>
              <a:rPr lang="en-US" sz="800" b="1" dirty="0">
                <a:latin typeface="Segoe UI" pitchFamily="34" charset="0"/>
                <a:ea typeface="Segoe UI" pitchFamily="34" charset="0"/>
                <a:cs typeface="Segoe UI" pitchFamily="34" charset="0"/>
              </a:rPr>
              <a:t>Pop in  the video</a:t>
            </a:r>
            <a:endParaRPr lang="en-US" sz="800" dirty="0">
              <a:latin typeface="Segoe UI" pitchFamily="34" charset="0"/>
              <a:ea typeface="Segoe UI" pitchFamily="34" charset="0"/>
              <a:cs typeface="Segoe UI" pitchFamily="34" charset="0"/>
            </a:endParaRPr>
          </a:p>
        </p:txBody>
      </p:sp>
      <p:sp>
        <p:nvSpPr>
          <p:cNvPr id="143" name="TextBox 142"/>
          <p:cNvSpPr txBox="1"/>
          <p:nvPr/>
        </p:nvSpPr>
        <p:spPr>
          <a:xfrm>
            <a:off x="515025" y="2669684"/>
            <a:ext cx="3230121" cy="246221"/>
          </a:xfrm>
          <a:prstGeom prst="rect">
            <a:avLst/>
          </a:prstGeom>
          <a:noFill/>
        </p:spPr>
        <p:txBody>
          <a:bodyPr wrap="square">
            <a:spAutoFit/>
          </a:bodyPr>
          <a:lstStyle/>
          <a:p>
            <a:pPr>
              <a:lnSpc>
                <a:spcPct val="125000"/>
              </a:lnSpc>
              <a:spcBef>
                <a:spcPts val="300"/>
              </a:spcBef>
              <a:defRPr/>
            </a:pPr>
            <a:r>
              <a:rPr lang="en-US" sz="800" b="1" dirty="0">
                <a:latin typeface="Segoe UI" pitchFamily="34" charset="0"/>
                <a:ea typeface="Segoe UI" pitchFamily="34" charset="0"/>
                <a:cs typeface="Segoe UI" pitchFamily="34" charset="0"/>
              </a:rPr>
              <a:t>gallery </a:t>
            </a:r>
            <a:r>
              <a:rPr lang="en-US" sz="800" dirty="0">
                <a:latin typeface="Segoe UI" pitchFamily="34" charset="0"/>
                <a:ea typeface="Segoe UI" pitchFamily="34" charset="0"/>
                <a:cs typeface="Segoe UI" pitchFamily="34" charset="0"/>
              </a:rPr>
              <a:t>to show the gallery in the conversation window again.</a:t>
            </a:r>
          </a:p>
        </p:txBody>
      </p:sp>
      <p:sp>
        <p:nvSpPr>
          <p:cNvPr id="127" name="TextBox 126"/>
          <p:cNvSpPr txBox="1"/>
          <p:nvPr/>
        </p:nvSpPr>
        <p:spPr>
          <a:xfrm>
            <a:off x="303167" y="3052508"/>
            <a:ext cx="3225573" cy="323165"/>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Join a Skype Meeting—</a:t>
            </a:r>
            <a:r>
              <a:rPr lang="en-US" sz="800" dirty="0">
                <a:latin typeface="Segoe UI" pitchFamily="34" charset="0"/>
                <a:ea typeface="Segoe UI" pitchFamily="34" charset="0"/>
                <a:cs typeface="Segoe UI" pitchFamily="34" charset="0"/>
              </a:rPr>
              <a:t>There are so many ways!</a:t>
            </a:r>
          </a:p>
        </p:txBody>
      </p:sp>
      <p:pic>
        <p:nvPicPr>
          <p:cNvPr id="11" name="Picture 10" descr="Illustration showing the various ways you can join a Skype for Business meeting. The first is from the Skype for Business main window--by clicking the Meetings tab and then double-clicking a meeting. The second is from the Outlook meeting request--by clicking the Join Skype Meeting link. The third is from the Outlook meeting reminder that pops up prior to the meeting--just click Join Online button." title="Illustration showing the various ways you can join a Skype for Business meeting. The first is from the Skype for Business main window--by clicking the Meetings tab and then double-clicking a meeting. The second is from the Outlook meeting request--by clicking the Join Skype Meeting link. The third is from the Outlook meeting reminder that pops up prior to the meeting--just click Join Online button."/>
          <p:cNvPicPr>
            <a:picLocks noChangeAspect="1"/>
          </p:cNvPicPr>
          <p:nvPr/>
        </p:nvPicPr>
        <p:blipFill>
          <a:blip r:embed="rId8"/>
          <a:stretch>
            <a:fillRect/>
          </a:stretch>
        </p:blipFill>
        <p:spPr>
          <a:xfrm>
            <a:off x="381000" y="3352800"/>
            <a:ext cx="3733800" cy="2069300"/>
          </a:xfrm>
          <a:prstGeom prst="rect">
            <a:avLst/>
          </a:prstGeom>
        </p:spPr>
      </p:pic>
      <p:sp>
        <p:nvSpPr>
          <p:cNvPr id="98" name="TextBox 97"/>
          <p:cNvSpPr txBox="1"/>
          <p:nvPr/>
        </p:nvSpPr>
        <p:spPr>
          <a:xfrm>
            <a:off x="205349" y="5441625"/>
            <a:ext cx="1978427"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Which Skype should I use?</a:t>
            </a:r>
          </a:p>
        </p:txBody>
      </p:sp>
      <p:pic>
        <p:nvPicPr>
          <p:cNvPr id="61" name="Picture 60" descr="The Skype for Business logo." title="The Skype for Business logo."/>
          <p:cNvPicPr>
            <a:picLocks noChangeAspect="1"/>
          </p:cNvPicPr>
          <p:nvPr/>
        </p:nvPicPr>
        <p:blipFill>
          <a:blip r:embed="rId9"/>
          <a:stretch>
            <a:fillRect/>
          </a:stretch>
        </p:blipFill>
        <p:spPr>
          <a:xfrm>
            <a:off x="289426" y="5740024"/>
            <a:ext cx="169307" cy="197309"/>
          </a:xfrm>
          <a:prstGeom prst="rect">
            <a:avLst/>
          </a:prstGeom>
        </p:spPr>
      </p:pic>
      <p:sp>
        <p:nvSpPr>
          <p:cNvPr id="89" name="TextBox 88"/>
          <p:cNvSpPr txBox="1"/>
          <p:nvPr/>
        </p:nvSpPr>
        <p:spPr>
          <a:xfrm>
            <a:off x="439116" y="5729141"/>
            <a:ext cx="3670867" cy="215444"/>
          </a:xfrm>
          <a:prstGeom prst="rect">
            <a:avLst/>
          </a:prstGeom>
          <a:noFill/>
        </p:spPr>
        <p:txBody>
          <a:bodyPr wrap="square" rtlCol="0">
            <a:spAutoFit/>
          </a:bodyPr>
          <a:lstStyle/>
          <a:p>
            <a:r>
              <a:rPr lang="en-US" sz="800" dirty="0">
                <a:latin typeface="Segoe UI" panose="020B0502040204020203" pitchFamily="34" charset="0"/>
                <a:cs typeface="Segoe UI" panose="020B0502040204020203" pitchFamily="34" charset="0"/>
              </a:rPr>
              <a:t>Skype for Business is for connecting with a co-worker or business associate.</a:t>
            </a:r>
          </a:p>
        </p:txBody>
      </p:sp>
      <p:pic>
        <p:nvPicPr>
          <p:cNvPr id="88" name="Picture 87" descr="Skype logo." title="Skype logo."/>
          <p:cNvPicPr>
            <a:picLocks noChangeAspect="1"/>
          </p:cNvPicPr>
          <p:nvPr/>
        </p:nvPicPr>
        <p:blipFill>
          <a:blip r:embed="rId10"/>
          <a:stretch>
            <a:fillRect/>
          </a:stretch>
        </p:blipFill>
        <p:spPr>
          <a:xfrm>
            <a:off x="282229" y="5962169"/>
            <a:ext cx="177586" cy="206958"/>
          </a:xfrm>
          <a:prstGeom prst="rect">
            <a:avLst/>
          </a:prstGeom>
        </p:spPr>
      </p:pic>
      <p:sp>
        <p:nvSpPr>
          <p:cNvPr id="97" name="TextBox 96"/>
          <p:cNvSpPr txBox="1"/>
          <p:nvPr/>
        </p:nvSpPr>
        <p:spPr>
          <a:xfrm>
            <a:off x="433968" y="5955254"/>
            <a:ext cx="3944721" cy="215444"/>
          </a:xfrm>
          <a:prstGeom prst="rect">
            <a:avLst/>
          </a:prstGeom>
          <a:noFill/>
        </p:spPr>
        <p:txBody>
          <a:bodyPr wrap="square" rtlCol="0">
            <a:spAutoFit/>
          </a:bodyPr>
          <a:lstStyle/>
          <a:p>
            <a:r>
              <a:rPr lang="en-US" sz="800" dirty="0">
                <a:latin typeface="Segoe UI" panose="020B0502040204020203" pitchFamily="34" charset="0"/>
                <a:cs typeface="Segoe UI" panose="020B0502040204020203" pitchFamily="34" charset="0"/>
              </a:rPr>
              <a:t>Skype is for connecting with your grandma, or chatting with friends while gaming.</a:t>
            </a:r>
          </a:p>
        </p:txBody>
      </p:sp>
      <p:sp>
        <p:nvSpPr>
          <p:cNvPr id="16" name="TextBox 15" descr="&quot;&quot;"/>
          <p:cNvSpPr txBox="1"/>
          <p:nvPr/>
        </p:nvSpPr>
        <p:spPr>
          <a:xfrm>
            <a:off x="75301" y="6499816"/>
            <a:ext cx="2239041" cy="200055"/>
          </a:xfrm>
          <a:prstGeom prst="rect">
            <a:avLst/>
          </a:prstGeom>
          <a:noFill/>
        </p:spPr>
        <p:txBody>
          <a:bodyPr wrap="square" rtlCol="0">
            <a:spAutoFit/>
          </a:bodyPr>
          <a:lstStyle/>
          <a:p>
            <a:r>
              <a:rPr lang="en-US" sz="700" dirty="0">
                <a:effectLst/>
              </a:rPr>
              <a:t>© 2015 Microsoft Corporation.  All rights reserved.</a:t>
            </a:r>
            <a:endParaRPr lang="en-US" sz="700" dirty="0"/>
          </a:p>
        </p:txBody>
      </p:sp>
    </p:spTree>
    <p:extLst>
      <p:ext uri="{BB962C8B-B14F-4D97-AF65-F5344CB8AC3E}">
        <p14:creationId xmlns:p14="http://schemas.microsoft.com/office/powerpoint/2010/main" val="353055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normAutofit fontScale="90000"/>
          </a:bodyPr>
          <a:lstStyle/>
          <a:p>
            <a:r>
              <a:rPr lang="en-US" dirty="0"/>
              <a:t>Skype for Business Meetings Quick Start Guide – pages 2 and 3</a:t>
            </a:r>
          </a:p>
        </p:txBody>
      </p:sp>
      <p:sp>
        <p:nvSpPr>
          <p:cNvPr id="6" name="Subtitle 5" hidden="1"/>
          <p:cNvSpPr>
            <a:spLocks noGrp="1"/>
          </p:cNvSpPr>
          <p:nvPr>
            <p:ph type="subTitle" idx="1"/>
          </p:nvPr>
        </p:nvSpPr>
        <p:spPr/>
        <p:txBody>
          <a:bodyPr/>
          <a:lstStyle/>
          <a:p>
            <a:r>
              <a:rPr lang="en-US" dirty="0"/>
              <a:t>Pages 2 and 3</a:t>
            </a:r>
          </a:p>
        </p:txBody>
      </p:sp>
      <p:cxnSp>
        <p:nvCxnSpPr>
          <p:cNvPr id="14" name="Straight Connector 13" descr="&quot;&quot;"/>
          <p:cNvCxnSpPr/>
          <p:nvPr/>
        </p:nvCxnSpPr>
        <p:spPr>
          <a:xfrm>
            <a:off x="4572000" y="76200"/>
            <a:ext cx="0" cy="6705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83388" y="368836"/>
            <a:ext cx="2243422" cy="900246"/>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Share your desktop or a program</a:t>
            </a:r>
          </a:p>
          <a:p>
            <a:pPr fontAlgn="auto">
              <a:lnSpc>
                <a:spcPct val="125000"/>
              </a:lnSpc>
              <a:spcBef>
                <a:spcPts val="300"/>
              </a:spcBef>
              <a:spcAft>
                <a:spcPts val="0"/>
              </a:spcAft>
              <a:defRPr/>
            </a:pPr>
            <a:r>
              <a:rPr lang="en-US" sz="800" dirty="0">
                <a:latin typeface="Segoe UI" pitchFamily="34" charset="0"/>
                <a:ea typeface="Segoe UI" pitchFamily="34" charset="0"/>
                <a:cs typeface="Segoe UI" pitchFamily="34" charset="0"/>
              </a:rPr>
              <a:t>Need to show everyone what you’re talking about? </a:t>
            </a:r>
          </a:p>
        </p:txBody>
      </p:sp>
      <p:sp>
        <p:nvSpPr>
          <p:cNvPr id="106" name="TextBox 105"/>
          <p:cNvSpPr txBox="1"/>
          <p:nvPr/>
        </p:nvSpPr>
        <p:spPr>
          <a:xfrm>
            <a:off x="466320" y="1238627"/>
            <a:ext cx="2057663" cy="1400383"/>
          </a:xfrm>
          <a:prstGeom prst="rect">
            <a:avLst/>
          </a:prstGeom>
          <a:noFill/>
        </p:spPr>
        <p:txBody>
          <a:bodyPr wrap="square">
            <a:spAutoFit/>
          </a:bodyPr>
          <a:lstStyle/>
          <a:p>
            <a:pPr marL="228600" indent="-228600" fontAlgn="auto">
              <a:lnSpc>
                <a:spcPct val="125000"/>
              </a:lnSpc>
              <a:spcBef>
                <a:spcPts val="300"/>
              </a:spcBef>
              <a:spcAft>
                <a:spcPts val="0"/>
              </a:spcAft>
              <a:buFont typeface="+mj-lt"/>
              <a:buAutoNum type="arabicPeriod"/>
              <a:defRPr/>
            </a:pPr>
            <a:r>
              <a:rPr lang="en-US" sz="800" dirty="0">
                <a:latin typeface="Segoe UI" pitchFamily="34" charset="0"/>
                <a:ea typeface="Segoe UI" pitchFamily="34" charset="0"/>
                <a:cs typeface="Segoe UI" pitchFamily="34" charset="0"/>
              </a:rPr>
              <a:t>In the meeting window, click the </a:t>
            </a:r>
            <a:r>
              <a:rPr lang="en-US" sz="800" b="1" dirty="0">
                <a:latin typeface="Segoe UI" pitchFamily="34" charset="0"/>
                <a:ea typeface="Segoe UI" pitchFamily="34" charset="0"/>
                <a:cs typeface="Segoe UI" pitchFamily="34" charset="0"/>
              </a:rPr>
              <a:t>Present</a:t>
            </a:r>
            <a:r>
              <a:rPr lang="en-US" sz="800" dirty="0">
                <a:latin typeface="Segoe UI" pitchFamily="34" charset="0"/>
                <a:ea typeface="Segoe UI" pitchFamily="34" charset="0"/>
                <a:cs typeface="Segoe UI" pitchFamily="34" charset="0"/>
              </a:rPr>
              <a:t> button.</a:t>
            </a:r>
          </a:p>
          <a:p>
            <a:pPr marL="228600" indent="-228600">
              <a:lnSpc>
                <a:spcPct val="125000"/>
              </a:lnSpc>
              <a:spcBef>
                <a:spcPts val="300"/>
              </a:spcBef>
              <a:buFont typeface="+mj-lt"/>
              <a:buAutoNum type="arabicPeriod"/>
              <a:defRPr/>
            </a:pPr>
            <a:r>
              <a:rPr lang="en-US" sz="800" dirty="0">
                <a:latin typeface="Segoe UI" pitchFamily="34" charset="0"/>
                <a:ea typeface="Segoe UI" pitchFamily="34" charset="0"/>
                <a:cs typeface="Segoe UI" pitchFamily="34" charset="0"/>
              </a:rPr>
              <a:t>Click </a:t>
            </a:r>
            <a:r>
              <a:rPr lang="en-US" sz="800" b="1" dirty="0">
                <a:latin typeface="Segoe UI" pitchFamily="34" charset="0"/>
                <a:ea typeface="Segoe UI" pitchFamily="34" charset="0"/>
                <a:cs typeface="Segoe UI" pitchFamily="34" charset="0"/>
              </a:rPr>
              <a:t>Present Desktop</a:t>
            </a:r>
            <a:r>
              <a:rPr lang="en-US" sz="800" dirty="0">
                <a:latin typeface="Segoe UI" pitchFamily="34" charset="0"/>
                <a:ea typeface="Segoe UI" pitchFamily="34" charset="0"/>
                <a:cs typeface="Segoe UI" pitchFamily="34" charset="0"/>
              </a:rPr>
              <a:t> to show the entire contents of your desktop, or click </a:t>
            </a:r>
            <a:r>
              <a:rPr lang="en-US" sz="800" b="1" dirty="0">
                <a:latin typeface="Segoe UI" pitchFamily="34" charset="0"/>
                <a:ea typeface="Segoe UI" pitchFamily="34" charset="0"/>
                <a:cs typeface="Segoe UI" pitchFamily="34" charset="0"/>
              </a:rPr>
              <a:t>Present Programs</a:t>
            </a:r>
            <a:r>
              <a:rPr lang="en-US" sz="800" dirty="0">
                <a:latin typeface="Segoe UI" pitchFamily="34" charset="0"/>
                <a:ea typeface="Segoe UI" pitchFamily="34" charset="0"/>
                <a:cs typeface="Segoe UI" pitchFamily="34" charset="0"/>
              </a:rPr>
              <a:t> and double-click the program you want to share.</a:t>
            </a:r>
          </a:p>
          <a:p>
            <a:pPr fontAlgn="auto">
              <a:lnSpc>
                <a:spcPct val="125000"/>
              </a:lnSpc>
              <a:spcBef>
                <a:spcPts val="300"/>
              </a:spcBef>
              <a:spcAft>
                <a:spcPts val="0"/>
              </a:spcAft>
              <a:defRPr/>
            </a:pPr>
            <a:endParaRPr lang="en-US" sz="800" dirty="0">
              <a:solidFill>
                <a:schemeClr val="tx1">
                  <a:lumMod val="65000"/>
                  <a:lumOff val="35000"/>
                </a:schemeClr>
              </a:solidFill>
              <a:latin typeface="Segoe UI" pitchFamily="34" charset="0"/>
              <a:ea typeface="Segoe UI" pitchFamily="34" charset="0"/>
              <a:cs typeface="Segoe UI" pitchFamily="34" charset="0"/>
            </a:endParaRPr>
          </a:p>
        </p:txBody>
      </p:sp>
      <p:pic>
        <p:nvPicPr>
          <p:cNvPr id="2" name="Picture 1" descr="Illustration showing how to share your desktop or a program by clicking the Present button then choosing Present Desktop or Present Programs." title="Illustration showing how to share your desktop or a program by clicking the Present button then choosing Present Desktop or Present Programs."/>
          <p:cNvPicPr>
            <a:picLocks noChangeAspect="1"/>
          </p:cNvPicPr>
          <p:nvPr/>
        </p:nvPicPr>
        <p:blipFill>
          <a:blip r:embed="rId2"/>
          <a:stretch>
            <a:fillRect/>
          </a:stretch>
        </p:blipFill>
        <p:spPr>
          <a:xfrm>
            <a:off x="2875395" y="432415"/>
            <a:ext cx="1241067" cy="2091091"/>
          </a:xfrm>
          <a:prstGeom prst="rect">
            <a:avLst/>
          </a:prstGeom>
        </p:spPr>
      </p:pic>
      <p:sp>
        <p:nvSpPr>
          <p:cNvPr id="108" name="TextBox 107"/>
          <p:cNvSpPr txBox="1"/>
          <p:nvPr/>
        </p:nvSpPr>
        <p:spPr>
          <a:xfrm>
            <a:off x="483388" y="2485120"/>
            <a:ext cx="2853021" cy="515526"/>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Share a PowerPoint presentation</a:t>
            </a:r>
          </a:p>
          <a:p>
            <a:pPr fontAlgn="auto">
              <a:lnSpc>
                <a:spcPct val="125000"/>
              </a:lnSpc>
              <a:spcBef>
                <a:spcPts val="300"/>
              </a:spcBef>
              <a:spcAft>
                <a:spcPts val="0"/>
              </a:spcAft>
              <a:defRPr/>
            </a:pPr>
            <a:endParaRPr lang="en-US" sz="800" dirty="0">
              <a:solidFill>
                <a:schemeClr val="tx1">
                  <a:lumMod val="65000"/>
                  <a:lumOff val="35000"/>
                </a:schemeClr>
              </a:solidFill>
              <a:latin typeface="Segoe UI" pitchFamily="34" charset="0"/>
              <a:ea typeface="Segoe UI" pitchFamily="34" charset="0"/>
              <a:cs typeface="Segoe UI" pitchFamily="34" charset="0"/>
            </a:endParaRPr>
          </a:p>
        </p:txBody>
      </p:sp>
      <p:sp>
        <p:nvSpPr>
          <p:cNvPr id="110" name="TextBox 109"/>
          <p:cNvSpPr txBox="1"/>
          <p:nvPr/>
        </p:nvSpPr>
        <p:spPr>
          <a:xfrm>
            <a:off x="3004256" y="2859872"/>
            <a:ext cx="1342901" cy="1592744"/>
          </a:xfrm>
          <a:prstGeom prst="rect">
            <a:avLst/>
          </a:prstGeom>
          <a:noFill/>
        </p:spPr>
        <p:txBody>
          <a:bodyPr wrap="square">
            <a:spAutoFit/>
          </a:bodyPr>
          <a:lstStyle/>
          <a:p>
            <a:pPr marL="228600" indent="-228600" fontAlgn="auto">
              <a:lnSpc>
                <a:spcPct val="125000"/>
              </a:lnSpc>
              <a:spcBef>
                <a:spcPts val="300"/>
              </a:spcBef>
              <a:spcAft>
                <a:spcPts val="0"/>
              </a:spcAft>
              <a:buFont typeface="+mj-lt"/>
              <a:buAutoNum type="arabicPeriod"/>
              <a:defRPr/>
            </a:pPr>
            <a:r>
              <a:rPr lang="en-US" sz="800" dirty="0">
                <a:latin typeface="Segoe UI" pitchFamily="34" charset="0"/>
                <a:ea typeface="Segoe UI" pitchFamily="34" charset="0"/>
                <a:cs typeface="Segoe UI" pitchFamily="34" charset="0"/>
              </a:rPr>
              <a:t>In the meeting window, click the </a:t>
            </a:r>
            <a:r>
              <a:rPr lang="en-US" sz="800" b="1" dirty="0">
                <a:latin typeface="Segoe UI" pitchFamily="34" charset="0"/>
                <a:ea typeface="Segoe UI" pitchFamily="34" charset="0"/>
                <a:cs typeface="Segoe UI" pitchFamily="34" charset="0"/>
              </a:rPr>
              <a:t>Present</a:t>
            </a:r>
            <a:r>
              <a:rPr lang="en-US" sz="800" dirty="0">
                <a:latin typeface="Segoe UI" pitchFamily="34" charset="0"/>
                <a:ea typeface="Segoe UI" pitchFamily="34" charset="0"/>
                <a:cs typeface="Segoe UI" pitchFamily="34" charset="0"/>
              </a:rPr>
              <a:t> button.</a:t>
            </a:r>
          </a:p>
          <a:p>
            <a:pPr marL="228600" indent="-228600">
              <a:lnSpc>
                <a:spcPct val="125000"/>
              </a:lnSpc>
              <a:spcBef>
                <a:spcPts val="300"/>
              </a:spcBef>
              <a:buFont typeface="+mj-lt"/>
              <a:buAutoNum type="arabicPeriod"/>
              <a:defRPr/>
            </a:pPr>
            <a:r>
              <a:rPr lang="en-US" sz="800" dirty="0">
                <a:latin typeface="Segoe UI" pitchFamily="34" charset="0"/>
                <a:ea typeface="Segoe UI" pitchFamily="34" charset="0"/>
                <a:cs typeface="Segoe UI" pitchFamily="34" charset="0"/>
              </a:rPr>
              <a:t>Click </a:t>
            </a:r>
            <a:r>
              <a:rPr lang="en-US" sz="800" b="1" dirty="0">
                <a:latin typeface="Segoe UI" pitchFamily="34" charset="0"/>
                <a:ea typeface="Segoe UI" pitchFamily="34" charset="0"/>
                <a:cs typeface="Segoe UI" pitchFamily="34" charset="0"/>
              </a:rPr>
              <a:t>Present PowerPoint Files</a:t>
            </a:r>
            <a:r>
              <a:rPr lang="en-US" sz="800" dirty="0">
                <a:latin typeface="Segoe UI" pitchFamily="34" charset="0"/>
                <a:ea typeface="Segoe UI" pitchFamily="34" charset="0"/>
                <a:cs typeface="Segoe UI" pitchFamily="34" charset="0"/>
              </a:rPr>
              <a:t>.</a:t>
            </a:r>
          </a:p>
          <a:p>
            <a:pPr marL="228600" indent="-228600">
              <a:lnSpc>
                <a:spcPct val="125000"/>
              </a:lnSpc>
              <a:spcBef>
                <a:spcPts val="300"/>
              </a:spcBef>
              <a:buFont typeface="+mj-lt"/>
              <a:buAutoNum type="arabicPeriod"/>
              <a:defRPr/>
            </a:pPr>
            <a:r>
              <a:rPr lang="en-US" sz="800" dirty="0">
                <a:latin typeface="Segoe UI" pitchFamily="34" charset="0"/>
                <a:ea typeface="Segoe UI" pitchFamily="34" charset="0"/>
                <a:cs typeface="Segoe UI" pitchFamily="34" charset="0"/>
              </a:rPr>
              <a:t>Browse to the file you want to present and click </a:t>
            </a:r>
            <a:r>
              <a:rPr lang="en-US" sz="800" b="1" dirty="0">
                <a:latin typeface="Segoe UI" pitchFamily="34" charset="0"/>
                <a:ea typeface="Segoe UI" pitchFamily="34" charset="0"/>
                <a:cs typeface="Segoe UI" pitchFamily="34" charset="0"/>
              </a:rPr>
              <a:t>OK</a:t>
            </a:r>
            <a:r>
              <a:rPr lang="en-US" sz="800" dirty="0">
                <a:latin typeface="Segoe UI" pitchFamily="34" charset="0"/>
                <a:ea typeface="Segoe UI" pitchFamily="34" charset="0"/>
                <a:cs typeface="Segoe UI" pitchFamily="34" charset="0"/>
              </a:rPr>
              <a:t>. </a:t>
            </a:r>
          </a:p>
          <a:p>
            <a:pPr fontAlgn="auto">
              <a:lnSpc>
                <a:spcPct val="125000"/>
              </a:lnSpc>
              <a:spcBef>
                <a:spcPts val="300"/>
              </a:spcBef>
              <a:spcAft>
                <a:spcPts val="0"/>
              </a:spcAft>
              <a:defRPr/>
            </a:pPr>
            <a:endParaRPr lang="en-US" sz="800" dirty="0">
              <a:solidFill>
                <a:schemeClr val="tx1">
                  <a:lumMod val="65000"/>
                  <a:lumOff val="35000"/>
                </a:schemeClr>
              </a:solidFill>
              <a:latin typeface="Segoe UI" pitchFamily="34" charset="0"/>
              <a:ea typeface="Segoe UI" pitchFamily="34" charset="0"/>
              <a:cs typeface="Segoe UI" pitchFamily="34" charset="0"/>
            </a:endParaRPr>
          </a:p>
        </p:txBody>
      </p:sp>
      <p:pic>
        <p:nvPicPr>
          <p:cNvPr id="3" name="Picture 2" descr="Illustration of the meeting window when you are presenting a PowerPoint deck. The callouts show how to advance the slides using the arrows, how to toggle the slide thumbnails by clicking THUMBNAILS, and how to toggle the presenter notes by clicking NOTES." title="Illustration of the meeting window when you are presenting a PowerPoint deck. The callouts show how to advance the slides using the arrows, how to toggle the slide thumbnails by clicking THUMBNAILS, and how to toggle the presenter notes by clicking NOTES."/>
          <p:cNvPicPr>
            <a:picLocks noChangeAspect="1"/>
          </p:cNvPicPr>
          <p:nvPr/>
        </p:nvPicPr>
        <p:blipFill>
          <a:blip r:embed="rId3"/>
          <a:stretch>
            <a:fillRect/>
          </a:stretch>
        </p:blipFill>
        <p:spPr>
          <a:xfrm>
            <a:off x="539447" y="2860424"/>
            <a:ext cx="3649787" cy="2730076"/>
          </a:xfrm>
          <a:prstGeom prst="rect">
            <a:avLst/>
          </a:prstGeom>
        </p:spPr>
      </p:pic>
      <p:sp>
        <p:nvSpPr>
          <p:cNvPr id="140" name="TextBox 139"/>
          <p:cNvSpPr txBox="1"/>
          <p:nvPr/>
        </p:nvSpPr>
        <p:spPr>
          <a:xfrm>
            <a:off x="530568" y="5681711"/>
            <a:ext cx="1562764" cy="707886"/>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Done presenting?</a:t>
            </a:r>
          </a:p>
          <a:p>
            <a:pPr fontAlgn="auto">
              <a:lnSpc>
                <a:spcPct val="125000"/>
              </a:lnSpc>
              <a:spcBef>
                <a:spcPts val="300"/>
              </a:spcBef>
              <a:spcAft>
                <a:spcPts val="0"/>
              </a:spcAft>
              <a:defRPr/>
            </a:pPr>
            <a:r>
              <a:rPr lang="en-US" sz="800" dirty="0">
                <a:latin typeface="Segoe UI" panose="020B0502040204020203" pitchFamily="34" charset="0"/>
                <a:ea typeface="Segoe UI" panose="020B0502040204020203" pitchFamily="34" charset="0"/>
                <a:cs typeface="Segoe UI" panose="020B0502040204020203" pitchFamily="34" charset="0"/>
              </a:rPr>
              <a:t>Click this: </a:t>
            </a:r>
          </a:p>
          <a:p>
            <a:pPr fontAlgn="auto">
              <a:lnSpc>
                <a:spcPct val="125000"/>
              </a:lnSpc>
              <a:spcBef>
                <a:spcPts val="300"/>
              </a:spcBef>
              <a:spcAft>
                <a:spcPts val="0"/>
              </a:spcAft>
              <a:defRPr/>
            </a:pPr>
            <a:endParaRPr lang="en-US" sz="800" dirty="0">
              <a:solidFill>
                <a:schemeClr val="tx1">
                  <a:lumMod val="65000"/>
                  <a:lumOff val="35000"/>
                </a:schemeClr>
              </a:solidFill>
              <a:latin typeface="Segoe UI" pitchFamily="34" charset="0"/>
              <a:ea typeface="Segoe UI" pitchFamily="34" charset="0"/>
              <a:cs typeface="Segoe UI" pitchFamily="34" charset="0"/>
            </a:endParaRPr>
          </a:p>
        </p:txBody>
      </p:sp>
      <p:pic>
        <p:nvPicPr>
          <p:cNvPr id="34" name="Picture 33" descr="Illustration of the Stop Presenting button." title="Illustration of the Stop Presenting button."/>
          <p:cNvPicPr>
            <a:picLocks noChangeAspect="1"/>
          </p:cNvPicPr>
          <p:nvPr/>
        </p:nvPicPr>
        <p:blipFill>
          <a:blip r:embed="rId4"/>
          <a:stretch>
            <a:fillRect/>
          </a:stretch>
        </p:blipFill>
        <p:spPr>
          <a:xfrm>
            <a:off x="1107421" y="5999927"/>
            <a:ext cx="769303" cy="248892"/>
          </a:xfrm>
          <a:prstGeom prst="rect">
            <a:avLst/>
          </a:prstGeom>
        </p:spPr>
      </p:pic>
      <p:sp>
        <p:nvSpPr>
          <p:cNvPr id="96" name="TextBox 95"/>
          <p:cNvSpPr txBox="1"/>
          <p:nvPr/>
        </p:nvSpPr>
        <p:spPr>
          <a:xfrm>
            <a:off x="4918512" y="368836"/>
            <a:ext cx="3090559" cy="300275"/>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Record and play back a meeting</a:t>
            </a:r>
          </a:p>
        </p:txBody>
      </p:sp>
      <p:sp>
        <p:nvSpPr>
          <p:cNvPr id="131" name="TextBox 130"/>
          <p:cNvSpPr txBox="1"/>
          <p:nvPr/>
        </p:nvSpPr>
        <p:spPr>
          <a:xfrm>
            <a:off x="4917419" y="761600"/>
            <a:ext cx="1748148" cy="1592744"/>
          </a:xfrm>
          <a:prstGeom prst="rect">
            <a:avLst/>
          </a:prstGeom>
          <a:noFill/>
        </p:spPr>
        <p:txBody>
          <a:bodyPr wrap="square">
            <a:spAutoFit/>
          </a:bodyPr>
          <a:lstStyle/>
          <a:p>
            <a:pPr fontAlgn="auto">
              <a:lnSpc>
                <a:spcPct val="125000"/>
              </a:lnSpc>
              <a:spcBef>
                <a:spcPts val="300"/>
              </a:spcBef>
              <a:spcAft>
                <a:spcPts val="0"/>
              </a:spcAft>
              <a:defRPr/>
            </a:pPr>
            <a:r>
              <a:rPr lang="en-US" sz="800" dirty="0">
                <a:latin typeface="Segoe UI" pitchFamily="34" charset="0"/>
                <a:ea typeface="Segoe UI" pitchFamily="34" charset="0"/>
                <a:cs typeface="Segoe UI" pitchFamily="34" charset="0"/>
              </a:rPr>
              <a:t>It’s easy to capture audio, video, IM, and what’s being presented.</a:t>
            </a:r>
          </a:p>
          <a:p>
            <a:pPr marL="228600" indent="-228600" fontAlgn="auto">
              <a:lnSpc>
                <a:spcPct val="125000"/>
              </a:lnSpc>
              <a:spcBef>
                <a:spcPts val="300"/>
              </a:spcBef>
              <a:spcAft>
                <a:spcPts val="0"/>
              </a:spcAft>
              <a:buFont typeface="+mj-lt"/>
              <a:buAutoNum type="arabicPeriod"/>
              <a:defRPr/>
            </a:pPr>
            <a:r>
              <a:rPr lang="en-US" sz="800" dirty="0">
                <a:latin typeface="Segoe UI" pitchFamily="34" charset="0"/>
                <a:ea typeface="Segoe UI" pitchFamily="34" charset="0"/>
                <a:cs typeface="Segoe UI" pitchFamily="34" charset="0"/>
              </a:rPr>
              <a:t>In the meeting window, click the </a:t>
            </a:r>
            <a:r>
              <a:rPr lang="en-US" sz="800" b="1" dirty="0">
                <a:latin typeface="Segoe UI" pitchFamily="34" charset="0"/>
                <a:ea typeface="Segoe UI" pitchFamily="34" charset="0"/>
                <a:cs typeface="Segoe UI" pitchFamily="34" charset="0"/>
              </a:rPr>
              <a:t>More Options </a:t>
            </a:r>
            <a:r>
              <a:rPr lang="en-US" sz="800" dirty="0">
                <a:latin typeface="Segoe UI" pitchFamily="34" charset="0"/>
                <a:ea typeface="Segoe UI" pitchFamily="34" charset="0"/>
                <a:cs typeface="Segoe UI" pitchFamily="34" charset="0"/>
              </a:rPr>
              <a:t>button.</a:t>
            </a:r>
          </a:p>
          <a:p>
            <a:pPr marL="228600" indent="-228600" fontAlgn="auto">
              <a:lnSpc>
                <a:spcPct val="125000"/>
              </a:lnSpc>
              <a:spcBef>
                <a:spcPts val="300"/>
              </a:spcBef>
              <a:spcAft>
                <a:spcPts val="0"/>
              </a:spcAft>
              <a:buFont typeface="+mj-lt"/>
              <a:buAutoNum type="arabicPeriod"/>
              <a:defRPr/>
            </a:pPr>
            <a:r>
              <a:rPr lang="en-US" sz="800" dirty="0">
                <a:latin typeface="Segoe UI" pitchFamily="34" charset="0"/>
                <a:ea typeface="Segoe UI" pitchFamily="34" charset="0"/>
                <a:cs typeface="Segoe UI" pitchFamily="34" charset="0"/>
              </a:rPr>
              <a:t>Click </a:t>
            </a:r>
            <a:r>
              <a:rPr lang="en-US" sz="800" b="1" dirty="0">
                <a:latin typeface="Segoe UI" pitchFamily="34" charset="0"/>
                <a:ea typeface="Segoe UI" pitchFamily="34" charset="0"/>
                <a:cs typeface="Segoe UI" pitchFamily="34" charset="0"/>
              </a:rPr>
              <a:t>Start Recording</a:t>
            </a:r>
            <a:r>
              <a:rPr lang="en-US" sz="800" dirty="0">
                <a:latin typeface="Segoe UI" pitchFamily="34" charset="0"/>
                <a:ea typeface="Segoe UI" pitchFamily="34" charset="0"/>
                <a:cs typeface="Segoe UI" pitchFamily="34" charset="0"/>
              </a:rPr>
              <a:t>.</a:t>
            </a:r>
          </a:p>
          <a:p>
            <a:pPr marL="228600" indent="-228600" fontAlgn="auto">
              <a:lnSpc>
                <a:spcPct val="125000"/>
              </a:lnSpc>
              <a:spcBef>
                <a:spcPts val="300"/>
              </a:spcBef>
              <a:spcAft>
                <a:spcPts val="0"/>
              </a:spcAft>
              <a:buFont typeface="+mj-lt"/>
              <a:buAutoNum type="arabicPeriod"/>
              <a:defRPr/>
            </a:pPr>
            <a:r>
              <a:rPr lang="en-US" sz="800" dirty="0">
                <a:latin typeface="Segoe UI" pitchFamily="34" charset="0"/>
                <a:ea typeface="Segoe UI" pitchFamily="34" charset="0"/>
                <a:cs typeface="Segoe UI" pitchFamily="34" charset="0"/>
              </a:rPr>
              <a:t>After the meeting, go to </a:t>
            </a:r>
            <a:r>
              <a:rPr lang="en-US" sz="800" b="1" dirty="0">
                <a:latin typeface="Segoe UI" pitchFamily="34" charset="0"/>
                <a:ea typeface="Segoe UI" pitchFamily="34" charset="0"/>
                <a:cs typeface="Segoe UI" pitchFamily="34" charset="0"/>
              </a:rPr>
              <a:t>Manage Recordings </a:t>
            </a:r>
            <a:r>
              <a:rPr lang="en-US" sz="800" dirty="0">
                <a:latin typeface="Segoe UI" pitchFamily="34" charset="0"/>
                <a:ea typeface="Segoe UI" pitchFamily="34" charset="0"/>
                <a:cs typeface="Segoe UI" pitchFamily="34" charset="0"/>
              </a:rPr>
              <a:t>to publish, play, rename, or delete the recording.</a:t>
            </a:r>
          </a:p>
        </p:txBody>
      </p:sp>
      <p:pic>
        <p:nvPicPr>
          <p:cNvPr id="10" name="Picture 9" descr="Illustration showing how to record a meeting and then later, manage those meeting recordings. Click the More Options button, then choose Start Recording to start a meeting recording. Click More Options, then Manage Recordings to see all of the recordings you've created." title="Illustration showing how to record a meeting and then later, manage those meeting recordings. Click the More Options button, then choose Start Recording to start a meeting recording. Click More Options, then Manage Recordings to see all of the recordings you've created."/>
          <p:cNvPicPr>
            <a:picLocks noChangeAspect="1"/>
          </p:cNvPicPr>
          <p:nvPr/>
        </p:nvPicPr>
        <p:blipFill>
          <a:blip r:embed="rId5"/>
          <a:stretch>
            <a:fillRect/>
          </a:stretch>
        </p:blipFill>
        <p:spPr>
          <a:xfrm>
            <a:off x="6665567" y="788106"/>
            <a:ext cx="2073820" cy="1990739"/>
          </a:xfrm>
          <a:prstGeom prst="rect">
            <a:avLst/>
          </a:prstGeom>
        </p:spPr>
      </p:pic>
      <p:sp>
        <p:nvSpPr>
          <p:cNvPr id="126" name="TextBox 125"/>
          <p:cNvSpPr txBox="1"/>
          <p:nvPr/>
        </p:nvSpPr>
        <p:spPr>
          <a:xfrm>
            <a:off x="4915953" y="2763663"/>
            <a:ext cx="3479482" cy="300275"/>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Manage meeting participants</a:t>
            </a:r>
          </a:p>
        </p:txBody>
      </p:sp>
      <p:sp>
        <p:nvSpPr>
          <p:cNvPr id="132" name="TextBox 131"/>
          <p:cNvSpPr txBox="1"/>
          <p:nvPr/>
        </p:nvSpPr>
        <p:spPr>
          <a:xfrm>
            <a:off x="4906655" y="3137973"/>
            <a:ext cx="3071697" cy="938719"/>
          </a:xfrm>
          <a:prstGeom prst="rect">
            <a:avLst/>
          </a:prstGeom>
          <a:noFill/>
        </p:spPr>
        <p:txBody>
          <a:bodyPr wrap="square">
            <a:spAutoFit/>
          </a:bodyPr>
          <a:lstStyle/>
          <a:p>
            <a:pPr fontAlgn="auto">
              <a:lnSpc>
                <a:spcPct val="125000"/>
              </a:lnSpc>
              <a:spcBef>
                <a:spcPts val="300"/>
              </a:spcBef>
              <a:spcAft>
                <a:spcPts val="0"/>
              </a:spcAft>
              <a:defRPr/>
            </a:pPr>
            <a:r>
              <a:rPr lang="en-US" sz="800" dirty="0">
                <a:latin typeface="Segoe UI" pitchFamily="34" charset="0"/>
                <a:ea typeface="Segoe UI" pitchFamily="34" charset="0"/>
                <a:cs typeface="Segoe UI" pitchFamily="34" charset="0"/>
              </a:rPr>
              <a:t>Meeting getting unruly? If you’re the presenter, you are in control. </a:t>
            </a:r>
          </a:p>
          <a:p>
            <a:pPr marL="228600" indent="-228600" fontAlgn="auto">
              <a:lnSpc>
                <a:spcPct val="125000"/>
              </a:lnSpc>
              <a:spcBef>
                <a:spcPts val="300"/>
              </a:spcBef>
              <a:spcAft>
                <a:spcPts val="0"/>
              </a:spcAft>
              <a:buFont typeface="+mj-lt"/>
              <a:buAutoNum type="arabicPeriod"/>
              <a:defRPr/>
            </a:pPr>
            <a:r>
              <a:rPr lang="en-US" sz="800" dirty="0">
                <a:latin typeface="Segoe UI" pitchFamily="34" charset="0"/>
                <a:ea typeface="Segoe UI" pitchFamily="34" charset="0"/>
                <a:cs typeface="Segoe UI" pitchFamily="34" charset="0"/>
              </a:rPr>
              <a:t>Click the </a:t>
            </a:r>
            <a:r>
              <a:rPr lang="en-US" sz="800" b="1" dirty="0">
                <a:latin typeface="Segoe UI" pitchFamily="34" charset="0"/>
                <a:ea typeface="Segoe UI" pitchFamily="34" charset="0"/>
                <a:cs typeface="Segoe UI" pitchFamily="34" charset="0"/>
              </a:rPr>
              <a:t>Participants</a:t>
            </a:r>
            <a:r>
              <a:rPr lang="en-US" sz="800" dirty="0">
                <a:latin typeface="Segoe UI" pitchFamily="34" charset="0"/>
                <a:ea typeface="Segoe UI" pitchFamily="34" charset="0"/>
                <a:cs typeface="Segoe UI" pitchFamily="34" charset="0"/>
              </a:rPr>
              <a:t> button to open the Participants pane so you can see a list of everyone in the meeting.  </a:t>
            </a:r>
          </a:p>
          <a:p>
            <a:pPr marL="228600" indent="-228600" fontAlgn="auto">
              <a:lnSpc>
                <a:spcPct val="125000"/>
              </a:lnSpc>
              <a:spcBef>
                <a:spcPts val="300"/>
              </a:spcBef>
              <a:spcAft>
                <a:spcPts val="0"/>
              </a:spcAft>
              <a:buFont typeface="+mj-lt"/>
              <a:buAutoNum type="arabicPeriod"/>
              <a:defRPr/>
            </a:pPr>
            <a:r>
              <a:rPr lang="en-US" sz="800" dirty="0">
                <a:latin typeface="Segoe UI" pitchFamily="34" charset="0"/>
                <a:ea typeface="Segoe UI" pitchFamily="34" charset="0"/>
                <a:cs typeface="Segoe UI" pitchFamily="34" charset="0"/>
              </a:rPr>
              <a:t>Click the </a:t>
            </a:r>
            <a:r>
              <a:rPr lang="en-US" sz="800" b="1" dirty="0">
                <a:latin typeface="Segoe UI" pitchFamily="34" charset="0"/>
                <a:ea typeface="Segoe UI" pitchFamily="34" charset="0"/>
                <a:cs typeface="Segoe UI" pitchFamily="34" charset="0"/>
              </a:rPr>
              <a:t>Participant Actions </a:t>
            </a:r>
            <a:r>
              <a:rPr lang="en-US" sz="800" dirty="0">
                <a:latin typeface="Segoe UI" pitchFamily="34" charset="0"/>
                <a:ea typeface="Segoe UI" pitchFamily="34" charset="0"/>
                <a:cs typeface="Segoe UI" pitchFamily="34" charset="0"/>
              </a:rPr>
              <a:t>button.</a:t>
            </a:r>
          </a:p>
        </p:txBody>
      </p:sp>
      <p:pic>
        <p:nvPicPr>
          <p:cNvPr id="38" name="Picture 37" descr="Illustration of the Participants button." title="Illustration of the Participants button."/>
          <p:cNvPicPr>
            <a:picLocks noChangeAspect="1"/>
          </p:cNvPicPr>
          <p:nvPr/>
        </p:nvPicPr>
        <p:blipFill>
          <a:blip r:embed="rId6"/>
          <a:stretch>
            <a:fillRect/>
          </a:stretch>
        </p:blipFill>
        <p:spPr>
          <a:xfrm>
            <a:off x="7769419" y="3488737"/>
            <a:ext cx="371527" cy="371527"/>
          </a:xfrm>
          <a:prstGeom prst="rect">
            <a:avLst/>
          </a:prstGeom>
        </p:spPr>
      </p:pic>
      <p:sp>
        <p:nvSpPr>
          <p:cNvPr id="141" name="TextBox 140"/>
          <p:cNvSpPr txBox="1"/>
          <p:nvPr/>
        </p:nvSpPr>
        <p:spPr>
          <a:xfrm>
            <a:off x="4906690" y="4022745"/>
            <a:ext cx="1539547" cy="553998"/>
          </a:xfrm>
          <a:prstGeom prst="rect">
            <a:avLst/>
          </a:prstGeom>
          <a:noFill/>
        </p:spPr>
        <p:txBody>
          <a:bodyPr wrap="square">
            <a:spAutoFit/>
          </a:bodyPr>
          <a:lstStyle/>
          <a:p>
            <a:pPr marL="228600" indent="-228600" fontAlgn="auto">
              <a:lnSpc>
                <a:spcPct val="125000"/>
              </a:lnSpc>
              <a:spcBef>
                <a:spcPts val="300"/>
              </a:spcBef>
              <a:spcAft>
                <a:spcPts val="0"/>
              </a:spcAft>
              <a:buFont typeface="+mj-lt"/>
              <a:buAutoNum type="arabicPeriod" startAt="3"/>
              <a:defRPr/>
            </a:pPr>
            <a:r>
              <a:rPr lang="en-US" sz="800" dirty="0">
                <a:latin typeface="Segoe UI" pitchFamily="34" charset="0"/>
                <a:ea typeface="Segoe UI" pitchFamily="34" charset="0"/>
                <a:cs typeface="Segoe UI" pitchFamily="34" charset="0"/>
              </a:rPr>
              <a:t>Click one or multiple buttons to apply these settings to all attendees.   </a:t>
            </a:r>
          </a:p>
        </p:txBody>
      </p:sp>
      <p:pic>
        <p:nvPicPr>
          <p:cNvPr id="11" name="Picture 10" descr="Illustration showing the Participant Actions button and the options available: Mute Audience, No Meeting IM, No Attendee Video, Hide Names, Everyone an Attendee, and Invite by Email." title="Illustration showing the Participant Actions button and the options available: Mute Audience, No Meeting IM, No Attendee Video, Hide Names, Everyone an Attendee, and Invite by Email."/>
          <p:cNvPicPr>
            <a:picLocks noChangeAspect="1"/>
          </p:cNvPicPr>
          <p:nvPr/>
        </p:nvPicPr>
        <p:blipFill>
          <a:blip r:embed="rId7"/>
          <a:stretch>
            <a:fillRect/>
          </a:stretch>
        </p:blipFill>
        <p:spPr>
          <a:xfrm>
            <a:off x="6400800" y="4058767"/>
            <a:ext cx="2362085" cy="1402748"/>
          </a:xfrm>
          <a:prstGeom prst="rect">
            <a:avLst/>
          </a:prstGeom>
        </p:spPr>
      </p:pic>
      <p:sp>
        <p:nvSpPr>
          <p:cNvPr id="143" name="TextBox 142"/>
          <p:cNvSpPr txBox="1"/>
          <p:nvPr/>
        </p:nvSpPr>
        <p:spPr>
          <a:xfrm>
            <a:off x="4920311" y="5645984"/>
            <a:ext cx="2603819" cy="707886"/>
          </a:xfrm>
          <a:prstGeom prst="rect">
            <a:avLst/>
          </a:prstGeom>
          <a:noFill/>
        </p:spPr>
        <p:txBody>
          <a:bodyPr wrap="square">
            <a:spAutoFit/>
          </a:bodyPr>
          <a:lstStyle/>
          <a:p>
            <a:pPr fontAlgn="auto">
              <a:lnSpc>
                <a:spcPct val="125000"/>
              </a:lnSpc>
              <a:spcBef>
                <a:spcPts val="300"/>
              </a:spcBef>
              <a:spcAft>
                <a:spcPts val="0"/>
              </a:spcAft>
              <a:defRPr/>
            </a:pPr>
            <a:r>
              <a:rPr lang="en-US" sz="1200" dirty="0">
                <a:latin typeface="Segoe UI" panose="020B0502040204020203" pitchFamily="34" charset="0"/>
                <a:ea typeface="Segoe UI" panose="020B0502040204020203" pitchFamily="34" charset="0"/>
                <a:cs typeface="Segoe UI" panose="020B0502040204020203" pitchFamily="34" charset="0"/>
              </a:rPr>
              <a:t>Need to invite more people?</a:t>
            </a:r>
          </a:p>
          <a:p>
            <a:pPr fontAlgn="auto">
              <a:lnSpc>
                <a:spcPct val="125000"/>
              </a:lnSpc>
              <a:spcBef>
                <a:spcPts val="300"/>
              </a:spcBef>
              <a:spcAft>
                <a:spcPts val="0"/>
              </a:spcAft>
              <a:defRPr/>
            </a:pPr>
            <a:r>
              <a:rPr lang="en-US" sz="800" dirty="0">
                <a:latin typeface="Segoe UI" panose="020B0502040204020203" pitchFamily="34" charset="0"/>
                <a:ea typeface="Segoe UI" panose="020B0502040204020203" pitchFamily="34" charset="0"/>
                <a:cs typeface="Segoe UI" panose="020B0502040204020203" pitchFamily="34" charset="0"/>
              </a:rPr>
              <a:t>Click this: </a:t>
            </a:r>
          </a:p>
          <a:p>
            <a:pPr fontAlgn="auto">
              <a:lnSpc>
                <a:spcPct val="125000"/>
              </a:lnSpc>
              <a:spcBef>
                <a:spcPts val="300"/>
              </a:spcBef>
              <a:spcAft>
                <a:spcPts val="0"/>
              </a:spcAft>
              <a:defRPr/>
            </a:pPr>
            <a:endParaRPr lang="en-US" sz="800" dirty="0">
              <a:solidFill>
                <a:schemeClr val="tx1">
                  <a:lumMod val="65000"/>
                  <a:lumOff val="35000"/>
                </a:schemeClr>
              </a:solidFill>
              <a:latin typeface="Segoe UI" pitchFamily="34" charset="0"/>
              <a:ea typeface="Segoe UI" pitchFamily="34" charset="0"/>
              <a:cs typeface="Segoe UI" pitchFamily="34" charset="0"/>
            </a:endParaRPr>
          </a:p>
        </p:txBody>
      </p:sp>
      <p:pic>
        <p:nvPicPr>
          <p:cNvPr id="39" name="Picture 38" descr="Illustration of the Invite More People button." title="Illustration of the Invite More People button."/>
          <p:cNvPicPr>
            <a:picLocks noChangeAspect="1"/>
          </p:cNvPicPr>
          <p:nvPr/>
        </p:nvPicPr>
        <p:blipFill>
          <a:blip r:embed="rId8"/>
          <a:stretch>
            <a:fillRect/>
          </a:stretch>
        </p:blipFill>
        <p:spPr>
          <a:xfrm>
            <a:off x="5494715" y="5939474"/>
            <a:ext cx="981024" cy="232348"/>
          </a:xfrm>
          <a:prstGeom prst="rect">
            <a:avLst/>
          </a:prstGeom>
        </p:spPr>
      </p:pic>
    </p:spTree>
    <p:extLst>
      <p:ext uri="{BB962C8B-B14F-4D97-AF65-F5344CB8AC3E}">
        <p14:creationId xmlns:p14="http://schemas.microsoft.com/office/powerpoint/2010/main" val="495660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97"/>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42B3D061135940985FC10551A98738" ma:contentTypeVersion="2" ma:contentTypeDescription="Create a new document." ma:contentTypeScope="" ma:versionID="7331a187c6fa172008bf1c9f63e8d088">
  <xsd:schema xmlns:xsd="http://www.w3.org/2001/XMLSchema" xmlns:xs="http://www.w3.org/2001/XMLSchema" xmlns:p="http://schemas.microsoft.com/office/2006/metadata/properties" xmlns:ns1="http://schemas.microsoft.com/sharepoint/v3" targetNamespace="http://schemas.microsoft.com/office/2006/metadata/properties" ma:root="true" ma:fieldsID="e58045aea4b559218203e27073e4af7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E3BF22A-4EB9-488E-B8B6-485D1E002E49}"/>
</file>

<file path=customXml/itemProps2.xml><?xml version="1.0" encoding="utf-8"?>
<ds:datastoreItem xmlns:ds="http://schemas.openxmlformats.org/officeDocument/2006/customXml" ds:itemID="{EF1C4DEE-6407-4DB8-85D9-D2C60983B08D}"/>
</file>

<file path=customXml/itemProps3.xml><?xml version="1.0" encoding="utf-8"?>
<ds:datastoreItem xmlns:ds="http://schemas.openxmlformats.org/officeDocument/2006/customXml" ds:itemID="{55E7FB4E-27CC-4001-A9F4-BECB9E209651}"/>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On-screen Show (4:3)</PresentationFormat>
  <Paragraphs>49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Segoe UI</vt:lpstr>
      <vt:lpstr>Segoe UI Semibold</vt:lpstr>
      <vt:lpstr>Segoe UI Semilight</vt:lpstr>
      <vt:lpstr>Office Theme</vt:lpstr>
      <vt:lpstr>Skype for Business Meetings Quick Start Guide, pages 1 and 4</vt:lpstr>
      <vt:lpstr>Skype for Business Meetings Quick Start Guide – pages 2 and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Reference about instant messaging, presence, and contacts</dc:title>
  <dc:creator/>
  <cp:lastModifiedBy/>
  <cp:revision>1</cp:revision>
  <dcterms:created xsi:type="dcterms:W3CDTF">2012-03-30T15:13:48Z</dcterms:created>
  <dcterms:modified xsi:type="dcterms:W3CDTF">2016-12-15T22:27:39Z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0x010100BE42B3D061135940985FC10551A98738</vt:lpwstr>
  </property>
  <property fmtid="{D5CDD505-2E9C-101B-9397-08002B2CF9AE}" pid="3" name="_dlc_DocIdItemGuid">
    <vt:lpwstr>044d57a3-7eea-48dd-a4c9-f2f0e23f34f9</vt:lpwstr>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ScenarioTags">
    <vt:lpwstr/>
  </property>
  <property fmtid="{D5CDD505-2E9C-101B-9397-08002B2CF9AE}" pid="10" name="CampaignTags">
    <vt:lpwstr/>
  </property>
</Properties>
</file>