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4"/>
    <p:sldMasterId id="2147483678" r:id="rId5"/>
    <p:sldMasterId id="2147483664" r:id="rId6"/>
    <p:sldMasterId id="2147483662" r:id="rId7"/>
  </p:sldMasterIdLst>
  <p:sldIdLst>
    <p:sldId id="262" r:id="rId8"/>
    <p:sldId id="263" r:id="rId9"/>
    <p:sldId id="268" r:id="rId10"/>
    <p:sldId id="273" r:id="rId11"/>
    <p:sldId id="269" r:id="rId12"/>
    <p:sldId id="270" r:id="rId13"/>
    <p:sldId id="274" r:id="rId14"/>
    <p:sldId id="271" r:id="rId15"/>
    <p:sldId id="272" r:id="rId16"/>
    <p:sldId id="264" r:id="rId17"/>
    <p:sldId id="267" r:id="rId18"/>
    <p:sldId id="280" r:id="rId19"/>
    <p:sldId id="266"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19" autoAdjust="0"/>
    <p:restoredTop sz="96327"/>
  </p:normalViewPr>
  <p:slideViewPr>
    <p:cSldViewPr snapToGrid="0" snapToObjects="1">
      <p:cViewPr varScale="1">
        <p:scale>
          <a:sx n="86" d="100"/>
          <a:sy n="86" d="100"/>
        </p:scale>
        <p:origin x="75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9F3F5D16-EC8B-F94E-BD4A-52523335D6CF}"/>
              </a:ext>
            </a:extLst>
          </p:cNvPr>
          <p:cNvSpPr>
            <a:spLocks noGrp="1"/>
          </p:cNvSpPr>
          <p:nvPr>
            <p:ph type="pic" sz="quarter" idx="10"/>
          </p:nvPr>
        </p:nvSpPr>
        <p:spPr>
          <a:xfrm>
            <a:off x="8100204" y="-6178"/>
            <a:ext cx="4091796" cy="6864178"/>
          </a:xfrm>
          <a:custGeom>
            <a:avLst/>
            <a:gdLst>
              <a:gd name="connsiteX0" fmla="*/ 0 w 4085617"/>
              <a:gd name="connsiteY0" fmla="*/ 0 h 6858000"/>
              <a:gd name="connsiteX1" fmla="*/ 4085617 w 4085617"/>
              <a:gd name="connsiteY1" fmla="*/ 0 h 6858000"/>
              <a:gd name="connsiteX2" fmla="*/ 4085617 w 4085617"/>
              <a:gd name="connsiteY2" fmla="*/ 6858000 h 6858000"/>
              <a:gd name="connsiteX3" fmla="*/ 0 w 4085617"/>
              <a:gd name="connsiteY3" fmla="*/ 6858000 h 6858000"/>
              <a:gd name="connsiteX4" fmla="*/ 0 w 4085617"/>
              <a:gd name="connsiteY4" fmla="*/ 1841156 h 6858000"/>
              <a:gd name="connsiteX5" fmla="*/ 883159 w 4085617"/>
              <a:gd name="connsiteY5" fmla="*/ 1841156 h 6858000"/>
              <a:gd name="connsiteX6" fmla="*/ 883159 w 4085617"/>
              <a:gd name="connsiteY6" fmla="*/ 693051 h 6858000"/>
              <a:gd name="connsiteX7" fmla="*/ 0 w 4085617"/>
              <a:gd name="connsiteY7" fmla="*/ 693051 h 6858000"/>
              <a:gd name="connsiteX0" fmla="*/ 6179 w 4091796"/>
              <a:gd name="connsiteY0" fmla="*/ 0 h 6858000"/>
              <a:gd name="connsiteX1" fmla="*/ 4091796 w 4091796"/>
              <a:gd name="connsiteY1" fmla="*/ 0 h 6858000"/>
              <a:gd name="connsiteX2" fmla="*/ 4091796 w 4091796"/>
              <a:gd name="connsiteY2" fmla="*/ 6858000 h 6858000"/>
              <a:gd name="connsiteX3" fmla="*/ 0 w 4091796"/>
              <a:gd name="connsiteY3" fmla="*/ 6858000 h 6858000"/>
              <a:gd name="connsiteX4" fmla="*/ 6179 w 4091796"/>
              <a:gd name="connsiteY4" fmla="*/ 1841156 h 6858000"/>
              <a:gd name="connsiteX5" fmla="*/ 889338 w 4091796"/>
              <a:gd name="connsiteY5" fmla="*/ 1841156 h 6858000"/>
              <a:gd name="connsiteX6" fmla="*/ 889338 w 4091796"/>
              <a:gd name="connsiteY6" fmla="*/ 693051 h 6858000"/>
              <a:gd name="connsiteX7" fmla="*/ 6179 w 4091796"/>
              <a:gd name="connsiteY7" fmla="*/ 693051 h 6858000"/>
              <a:gd name="connsiteX8" fmla="*/ 6179 w 4091796"/>
              <a:gd name="connsiteY8" fmla="*/ 0 h 6858000"/>
              <a:gd name="connsiteX0" fmla="*/ 6179 w 4091796"/>
              <a:gd name="connsiteY0" fmla="*/ 0 h 6864178"/>
              <a:gd name="connsiteX1" fmla="*/ 4091796 w 4091796"/>
              <a:gd name="connsiteY1" fmla="*/ 0 h 6864178"/>
              <a:gd name="connsiteX2" fmla="*/ 4091796 w 4091796"/>
              <a:gd name="connsiteY2" fmla="*/ 6864178 h 6864178"/>
              <a:gd name="connsiteX3" fmla="*/ 0 w 4091796"/>
              <a:gd name="connsiteY3" fmla="*/ 6858000 h 6864178"/>
              <a:gd name="connsiteX4" fmla="*/ 6179 w 4091796"/>
              <a:gd name="connsiteY4" fmla="*/ 1841156 h 6864178"/>
              <a:gd name="connsiteX5" fmla="*/ 889338 w 4091796"/>
              <a:gd name="connsiteY5" fmla="*/ 1841156 h 6864178"/>
              <a:gd name="connsiteX6" fmla="*/ 889338 w 4091796"/>
              <a:gd name="connsiteY6" fmla="*/ 693051 h 6864178"/>
              <a:gd name="connsiteX7" fmla="*/ 6179 w 4091796"/>
              <a:gd name="connsiteY7" fmla="*/ 693051 h 6864178"/>
              <a:gd name="connsiteX8" fmla="*/ 6179 w 4091796"/>
              <a:gd name="connsiteY8" fmla="*/ 0 h 686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1796" h="6864178">
                <a:moveTo>
                  <a:pt x="6179" y="0"/>
                </a:moveTo>
                <a:lnTo>
                  <a:pt x="4091796" y="0"/>
                </a:lnTo>
                <a:lnTo>
                  <a:pt x="4091796" y="6864178"/>
                </a:lnTo>
                <a:lnTo>
                  <a:pt x="0" y="6858000"/>
                </a:lnTo>
                <a:cubicBezTo>
                  <a:pt x="2060" y="5185719"/>
                  <a:pt x="4119" y="3513437"/>
                  <a:pt x="6179" y="1841156"/>
                </a:cubicBezTo>
                <a:lnTo>
                  <a:pt x="889338" y="1841156"/>
                </a:lnTo>
                <a:lnTo>
                  <a:pt x="889338" y="693051"/>
                </a:lnTo>
                <a:lnTo>
                  <a:pt x="6179" y="693051"/>
                </a:lnTo>
                <a:lnTo>
                  <a:pt x="6179" y="0"/>
                </a:lnTo>
                <a:close/>
              </a:path>
            </a:pathLst>
          </a:custGeom>
          <a:solidFill>
            <a:schemeClr val="bg1">
              <a:lumMod val="95000"/>
            </a:schemeClr>
          </a:solidFill>
        </p:spPr>
        <p:txBody>
          <a:bodyPr wrap="square">
            <a:noAutofit/>
          </a:bodyPr>
          <a:lstStyle/>
          <a:p>
            <a:endParaRPr lang="en-US" dirty="0"/>
          </a:p>
        </p:txBody>
      </p:sp>
      <p:sp>
        <p:nvSpPr>
          <p:cNvPr id="11" name="Content Placeholder 2">
            <a:extLst>
              <a:ext uri="{FF2B5EF4-FFF2-40B4-BE49-F238E27FC236}">
                <a16:creationId xmlns:a16="http://schemas.microsoft.com/office/drawing/2014/main" id="{75AD5BBE-6078-D34A-91EC-9A6D5571EDA3}"/>
              </a:ext>
            </a:extLst>
          </p:cNvPr>
          <p:cNvSpPr>
            <a:spLocks noGrp="1"/>
          </p:cNvSpPr>
          <p:nvPr>
            <p:ph sz="half" idx="1"/>
          </p:nvPr>
        </p:nvSpPr>
        <p:spPr>
          <a:xfrm>
            <a:off x="673604" y="2090537"/>
            <a:ext cx="6946396" cy="4351338"/>
          </a:xfrm>
          <a:prstGeom prst="rect">
            <a:avLst/>
          </a:prstGeom>
        </p:spPr>
        <p:txBody>
          <a:bodyPr>
            <a:noAutofit/>
          </a:bodyPr>
          <a:lstStyle>
            <a:lvl1pPr>
              <a:defRPr sz="2600">
                <a:latin typeface="DIN Pro Regular" panose="020B0504020101020102" pitchFamily="34" charset="0"/>
                <a:cs typeface="DIN Pro Regular" panose="020B0504020101020102" pitchFamily="34" charset="0"/>
              </a:defRPr>
            </a:lvl1pPr>
            <a:lvl2pPr>
              <a:defRPr>
                <a:latin typeface="DIN Pro Regular" panose="020B0504020101020102" pitchFamily="34" charset="0"/>
                <a:cs typeface="DIN Pro Regular" panose="020B0504020101020102" pitchFamily="34" charset="0"/>
              </a:defRPr>
            </a:lvl2pPr>
            <a:lvl3pPr>
              <a:defRPr>
                <a:latin typeface="DIN Pro Regular" panose="020B0504020101020102" pitchFamily="34" charset="0"/>
                <a:cs typeface="DIN Pro Regular" panose="020B0504020101020102" pitchFamily="34" charset="0"/>
              </a:defRPr>
            </a:lvl3pPr>
            <a:lvl4pPr>
              <a:defRPr>
                <a:latin typeface="DIN Pro Regular" panose="020B0504020101020102" pitchFamily="34" charset="0"/>
                <a:cs typeface="DIN Pro Regular" panose="020B0504020101020102" pitchFamily="34" charset="0"/>
              </a:defRPr>
            </a:lvl4pPr>
            <a:lvl5pPr>
              <a:defRPr>
                <a:latin typeface="DIN Pro Regular" panose="020B0504020101020102" pitchFamily="34" charset="0"/>
                <a:cs typeface="DIN Pro Regular" panose="020B0504020101020102"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5657F1AD-AE0C-F84D-B674-EAE77FEDBC4A}"/>
              </a:ext>
            </a:extLst>
          </p:cNvPr>
          <p:cNvSpPr>
            <a:spLocks noGrp="1"/>
          </p:cNvSpPr>
          <p:nvPr>
            <p:ph type="title" hasCustomPrompt="1"/>
          </p:nvPr>
        </p:nvSpPr>
        <p:spPr>
          <a:xfrm>
            <a:off x="673604" y="755925"/>
            <a:ext cx="6946396" cy="992982"/>
          </a:xfrm>
          <a:prstGeom prst="rect">
            <a:avLst/>
          </a:prstGeom>
        </p:spPr>
        <p:txBody>
          <a:bodyPr anchor="ctr" anchorCtr="0">
            <a:noAutofit/>
          </a:bodyPr>
          <a:lstStyle>
            <a:lvl1pPr>
              <a:lnSpc>
                <a:spcPct val="90000"/>
              </a:lnSpc>
              <a:defRPr sz="2800" b="1">
                <a:solidFill>
                  <a:schemeClr val="bg1"/>
                </a:solidFill>
                <a:latin typeface="DIN Pro Regular" panose="020B0504020101020102" pitchFamily="34" charset="0"/>
                <a:cs typeface="DIN Pro Regular" panose="020B0504020101020102" pitchFamily="34" charset="0"/>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2642139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75AD5BBE-6078-D34A-91EC-9A6D5571EDA3}"/>
              </a:ext>
            </a:extLst>
          </p:cNvPr>
          <p:cNvSpPr>
            <a:spLocks noGrp="1"/>
          </p:cNvSpPr>
          <p:nvPr>
            <p:ph sz="half" idx="1"/>
          </p:nvPr>
        </p:nvSpPr>
        <p:spPr>
          <a:xfrm>
            <a:off x="4546357" y="2090537"/>
            <a:ext cx="6736409" cy="4351338"/>
          </a:xfrm>
          <a:prstGeom prst="rect">
            <a:avLst/>
          </a:prstGeom>
        </p:spPr>
        <p:txBody>
          <a:bodyPr>
            <a:noAutofit/>
          </a:bodyPr>
          <a:lstStyle>
            <a:lvl1pPr>
              <a:defRPr sz="2600">
                <a:latin typeface="DIN Pro Regular" panose="020B0504020101020102" pitchFamily="34" charset="0"/>
                <a:cs typeface="DIN Pro Regular" panose="020B0504020101020102" pitchFamily="34" charset="0"/>
              </a:defRPr>
            </a:lvl1pPr>
            <a:lvl2pPr>
              <a:defRPr>
                <a:latin typeface="DIN Pro Regular" panose="020B0504020101020102" pitchFamily="34" charset="0"/>
                <a:cs typeface="DIN Pro Regular" panose="020B0504020101020102" pitchFamily="34" charset="0"/>
              </a:defRPr>
            </a:lvl2pPr>
            <a:lvl3pPr>
              <a:defRPr>
                <a:latin typeface="DIN Pro Regular" panose="020B0504020101020102" pitchFamily="34" charset="0"/>
                <a:cs typeface="DIN Pro Regular" panose="020B0504020101020102" pitchFamily="34" charset="0"/>
              </a:defRPr>
            </a:lvl3pPr>
            <a:lvl4pPr>
              <a:defRPr>
                <a:latin typeface="DIN Pro Regular" panose="020B0504020101020102" pitchFamily="34" charset="0"/>
                <a:cs typeface="DIN Pro Regular" panose="020B0504020101020102" pitchFamily="34" charset="0"/>
              </a:defRPr>
            </a:lvl4pPr>
            <a:lvl5pPr>
              <a:defRPr>
                <a:latin typeface="DIN Pro Regular" panose="020B0504020101020102" pitchFamily="34" charset="0"/>
                <a:cs typeface="DIN Pro Regular" panose="020B0504020101020102"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5657F1AD-AE0C-F84D-B674-EAE77FEDBC4A}"/>
              </a:ext>
            </a:extLst>
          </p:cNvPr>
          <p:cNvSpPr>
            <a:spLocks noGrp="1"/>
          </p:cNvSpPr>
          <p:nvPr>
            <p:ph type="title" hasCustomPrompt="1"/>
          </p:nvPr>
        </p:nvSpPr>
        <p:spPr>
          <a:xfrm>
            <a:off x="4546357" y="755925"/>
            <a:ext cx="6946396" cy="992982"/>
          </a:xfrm>
          <a:prstGeom prst="rect">
            <a:avLst/>
          </a:prstGeom>
        </p:spPr>
        <p:txBody>
          <a:bodyPr anchor="ctr" anchorCtr="0">
            <a:noAutofit/>
          </a:bodyPr>
          <a:lstStyle>
            <a:lvl1pPr>
              <a:lnSpc>
                <a:spcPct val="90000"/>
              </a:lnSpc>
              <a:defRPr sz="2800" b="1">
                <a:solidFill>
                  <a:schemeClr val="bg1"/>
                </a:solidFill>
                <a:latin typeface="DIN Pro Regular" panose="020B0504020101020102" pitchFamily="34" charset="0"/>
                <a:cs typeface="DIN Pro Regular" panose="020B0504020101020102" pitchFamily="34" charset="0"/>
              </a:defRPr>
            </a:lvl1pPr>
          </a:lstStyle>
          <a:p>
            <a:r>
              <a:rPr lang="en-US" dirty="0"/>
              <a:t>CLICK TO EDIT </a:t>
            </a:r>
            <a:br>
              <a:rPr lang="en-US" dirty="0"/>
            </a:br>
            <a:r>
              <a:rPr lang="en-US" dirty="0"/>
              <a:t>MASTER TITLE STYLE</a:t>
            </a:r>
          </a:p>
        </p:txBody>
      </p:sp>
      <p:sp>
        <p:nvSpPr>
          <p:cNvPr id="13" name="Picture Placeholder 12">
            <a:extLst>
              <a:ext uri="{FF2B5EF4-FFF2-40B4-BE49-F238E27FC236}">
                <a16:creationId xmlns:a16="http://schemas.microsoft.com/office/drawing/2014/main" id="{1BC49D78-9F7C-5741-87D9-3BFFA93FB759}"/>
              </a:ext>
            </a:extLst>
          </p:cNvPr>
          <p:cNvSpPr>
            <a:spLocks noGrp="1"/>
          </p:cNvSpPr>
          <p:nvPr>
            <p:ph type="pic" sz="quarter" idx="10"/>
          </p:nvPr>
        </p:nvSpPr>
        <p:spPr>
          <a:xfrm>
            <a:off x="5644" y="0"/>
            <a:ext cx="4238625" cy="6865088"/>
          </a:xfrm>
          <a:custGeom>
            <a:avLst/>
            <a:gdLst>
              <a:gd name="connsiteX0" fmla="*/ 0 w 4238625"/>
              <a:gd name="connsiteY0" fmla="*/ 0 h 6858000"/>
              <a:gd name="connsiteX1" fmla="*/ 4238625 w 4238625"/>
              <a:gd name="connsiteY1" fmla="*/ 0 h 6858000"/>
              <a:gd name="connsiteX2" fmla="*/ 4238625 w 4238625"/>
              <a:gd name="connsiteY2" fmla="*/ 700800 h 6858000"/>
              <a:gd name="connsiteX3" fmla="*/ 3185218 w 4238625"/>
              <a:gd name="connsiteY3" fmla="*/ 700800 h 6858000"/>
              <a:gd name="connsiteX4" fmla="*/ 3185218 w 4238625"/>
              <a:gd name="connsiteY4" fmla="*/ 1848905 h 6858000"/>
              <a:gd name="connsiteX5" fmla="*/ 4238625 w 4238625"/>
              <a:gd name="connsiteY5" fmla="*/ 1848905 h 6858000"/>
              <a:gd name="connsiteX6" fmla="*/ 4238625 w 4238625"/>
              <a:gd name="connsiteY6" fmla="*/ 6858000 h 6858000"/>
              <a:gd name="connsiteX7" fmla="*/ 0 w 4238625"/>
              <a:gd name="connsiteY7" fmla="*/ 6858000 h 6858000"/>
              <a:gd name="connsiteX0" fmla="*/ 0 w 4238625"/>
              <a:gd name="connsiteY0" fmla="*/ 0 h 6858000"/>
              <a:gd name="connsiteX1" fmla="*/ 4238625 w 4238625"/>
              <a:gd name="connsiteY1" fmla="*/ 0 h 6858000"/>
              <a:gd name="connsiteX2" fmla="*/ 4238625 w 4238625"/>
              <a:gd name="connsiteY2" fmla="*/ 700800 h 6858000"/>
              <a:gd name="connsiteX3" fmla="*/ 3185218 w 4238625"/>
              <a:gd name="connsiteY3" fmla="*/ 700800 h 6858000"/>
              <a:gd name="connsiteX4" fmla="*/ 3185218 w 4238625"/>
              <a:gd name="connsiteY4" fmla="*/ 1848905 h 6858000"/>
              <a:gd name="connsiteX5" fmla="*/ 4238625 w 4238625"/>
              <a:gd name="connsiteY5" fmla="*/ 1848905 h 6858000"/>
              <a:gd name="connsiteX6" fmla="*/ 4238625 w 4238625"/>
              <a:gd name="connsiteY6" fmla="*/ 6858000 h 6858000"/>
              <a:gd name="connsiteX7" fmla="*/ 0 w 4238625"/>
              <a:gd name="connsiteY7" fmla="*/ 6858000 h 6858000"/>
              <a:gd name="connsiteX8" fmla="*/ 0 w 4238625"/>
              <a:gd name="connsiteY8" fmla="*/ 0 h 6858000"/>
              <a:gd name="connsiteX0" fmla="*/ 0 w 4238625"/>
              <a:gd name="connsiteY0" fmla="*/ 0 h 6865088"/>
              <a:gd name="connsiteX1" fmla="*/ 4238625 w 4238625"/>
              <a:gd name="connsiteY1" fmla="*/ 0 h 6865088"/>
              <a:gd name="connsiteX2" fmla="*/ 4238625 w 4238625"/>
              <a:gd name="connsiteY2" fmla="*/ 700800 h 6865088"/>
              <a:gd name="connsiteX3" fmla="*/ 3185218 w 4238625"/>
              <a:gd name="connsiteY3" fmla="*/ 700800 h 6865088"/>
              <a:gd name="connsiteX4" fmla="*/ 3185218 w 4238625"/>
              <a:gd name="connsiteY4" fmla="*/ 1848905 h 6865088"/>
              <a:gd name="connsiteX5" fmla="*/ 4238625 w 4238625"/>
              <a:gd name="connsiteY5" fmla="*/ 1848905 h 6865088"/>
              <a:gd name="connsiteX6" fmla="*/ 4238625 w 4238625"/>
              <a:gd name="connsiteY6" fmla="*/ 6858000 h 6865088"/>
              <a:gd name="connsiteX7" fmla="*/ 0 w 4238625"/>
              <a:gd name="connsiteY7" fmla="*/ 6865088 h 6865088"/>
              <a:gd name="connsiteX8" fmla="*/ 0 w 4238625"/>
              <a:gd name="connsiteY8" fmla="*/ 0 h 686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38625" h="6865088">
                <a:moveTo>
                  <a:pt x="0" y="0"/>
                </a:moveTo>
                <a:lnTo>
                  <a:pt x="4238625" y="0"/>
                </a:lnTo>
                <a:lnTo>
                  <a:pt x="4238625" y="700800"/>
                </a:lnTo>
                <a:lnTo>
                  <a:pt x="3185218" y="700800"/>
                </a:lnTo>
                <a:lnTo>
                  <a:pt x="3185218" y="1848905"/>
                </a:lnTo>
                <a:lnTo>
                  <a:pt x="4238625" y="1848905"/>
                </a:lnTo>
                <a:lnTo>
                  <a:pt x="4238625" y="6858000"/>
                </a:lnTo>
                <a:lnTo>
                  <a:pt x="0" y="6865088"/>
                </a:lnTo>
                <a:lnTo>
                  <a:pt x="0" y="0"/>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3224055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1580706-4D21-3D43-A458-4358C669D885}"/>
              </a:ext>
            </a:extLst>
          </p:cNvPr>
          <p:cNvSpPr>
            <a:spLocks noGrp="1"/>
          </p:cNvSpPr>
          <p:nvPr>
            <p:ph sz="half" idx="1"/>
          </p:nvPr>
        </p:nvSpPr>
        <p:spPr>
          <a:xfrm>
            <a:off x="673604" y="2090537"/>
            <a:ext cx="10611710" cy="4351338"/>
          </a:xfrm>
          <a:prstGeom prst="rect">
            <a:avLst/>
          </a:prstGeom>
        </p:spPr>
        <p:txBody>
          <a:bodyPr>
            <a:noAutofit/>
          </a:bodyPr>
          <a:lstStyle>
            <a:lvl1pPr>
              <a:defRPr sz="2600">
                <a:latin typeface="DIN Pro Regular" panose="020B0504020101020102" pitchFamily="34" charset="0"/>
                <a:cs typeface="DIN Pro Regular" panose="020B0504020101020102" pitchFamily="34" charset="0"/>
              </a:defRPr>
            </a:lvl1pPr>
            <a:lvl2pPr>
              <a:defRPr>
                <a:latin typeface="DIN Pro Regular" panose="020B0504020101020102" pitchFamily="34" charset="0"/>
                <a:cs typeface="DIN Pro Regular" panose="020B0504020101020102" pitchFamily="34" charset="0"/>
              </a:defRPr>
            </a:lvl2pPr>
            <a:lvl3pPr>
              <a:defRPr>
                <a:latin typeface="DIN Pro Regular" panose="020B0504020101020102" pitchFamily="34" charset="0"/>
                <a:cs typeface="DIN Pro Regular" panose="020B0504020101020102" pitchFamily="34" charset="0"/>
              </a:defRPr>
            </a:lvl3pPr>
            <a:lvl4pPr>
              <a:defRPr>
                <a:latin typeface="DIN Pro Regular" panose="020B0504020101020102" pitchFamily="34" charset="0"/>
                <a:cs typeface="DIN Pro Regular" panose="020B0504020101020102" pitchFamily="34" charset="0"/>
              </a:defRPr>
            </a:lvl4pPr>
            <a:lvl5pPr>
              <a:defRPr>
                <a:latin typeface="DIN Pro Regular" panose="020B0504020101020102" pitchFamily="34" charset="0"/>
                <a:cs typeface="DIN Pro Regular" panose="020B0504020101020102"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36E20AB0-DBFC-F547-85C8-AA41D2151540}"/>
              </a:ext>
            </a:extLst>
          </p:cNvPr>
          <p:cNvSpPr>
            <a:spLocks noGrp="1"/>
          </p:cNvSpPr>
          <p:nvPr>
            <p:ph type="title" hasCustomPrompt="1"/>
          </p:nvPr>
        </p:nvSpPr>
        <p:spPr>
          <a:xfrm>
            <a:off x="673604" y="755925"/>
            <a:ext cx="8058020" cy="992982"/>
          </a:xfrm>
          <a:prstGeom prst="rect">
            <a:avLst/>
          </a:prstGeom>
        </p:spPr>
        <p:txBody>
          <a:bodyPr anchor="ctr" anchorCtr="0">
            <a:noAutofit/>
          </a:bodyPr>
          <a:lstStyle>
            <a:lvl1pPr>
              <a:lnSpc>
                <a:spcPct val="90000"/>
              </a:lnSpc>
              <a:defRPr sz="2800" b="1">
                <a:solidFill>
                  <a:schemeClr val="bg1"/>
                </a:solidFill>
                <a:latin typeface="DIN Pro Regular" panose="020B0504020101020102" pitchFamily="34" charset="0"/>
                <a:cs typeface="DIN Pro Regular" panose="020B0504020101020102" pitchFamily="34" charset="0"/>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2771658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ED446C-DC3E-CF47-9E0D-447DB7A9FC59}"/>
              </a:ext>
            </a:extLst>
          </p:cNvPr>
          <p:cNvSpPr>
            <a:spLocks noGrp="1"/>
          </p:cNvSpPr>
          <p:nvPr>
            <p:ph sz="half" idx="1"/>
          </p:nvPr>
        </p:nvSpPr>
        <p:spPr>
          <a:xfrm>
            <a:off x="673604" y="2090537"/>
            <a:ext cx="5181600" cy="4351338"/>
          </a:xfrm>
          <a:prstGeom prst="rect">
            <a:avLst/>
          </a:prstGeom>
        </p:spPr>
        <p:txBody>
          <a:bodyPr/>
          <a:lstStyle>
            <a:lvl1pPr>
              <a:defRPr sz="2600">
                <a:latin typeface="DIN Pro Regular" panose="020B0504020101020102" pitchFamily="34" charset="0"/>
                <a:cs typeface="DIN Pro Regular" panose="020B0504020101020102" pitchFamily="34" charset="0"/>
              </a:defRPr>
            </a:lvl1pPr>
            <a:lvl2pPr>
              <a:defRPr>
                <a:latin typeface="DIN Pro Regular" panose="020B0504020101020102" pitchFamily="34" charset="0"/>
                <a:cs typeface="DIN Pro Regular" panose="020B0504020101020102" pitchFamily="34" charset="0"/>
              </a:defRPr>
            </a:lvl2pPr>
            <a:lvl3pPr>
              <a:defRPr>
                <a:latin typeface="DIN Pro Regular" panose="020B0504020101020102" pitchFamily="34" charset="0"/>
                <a:cs typeface="DIN Pro Regular" panose="020B0504020101020102" pitchFamily="34" charset="0"/>
              </a:defRPr>
            </a:lvl3pPr>
            <a:lvl4pPr>
              <a:defRPr>
                <a:latin typeface="DIN Pro Regular" panose="020B0504020101020102" pitchFamily="34" charset="0"/>
                <a:cs typeface="DIN Pro Regular" panose="020B0504020101020102" pitchFamily="34" charset="0"/>
              </a:defRPr>
            </a:lvl4pPr>
            <a:lvl5pPr>
              <a:defRPr>
                <a:latin typeface="DIN Pro Regular" panose="020B0504020101020102" pitchFamily="34" charset="0"/>
                <a:cs typeface="DIN Pro Regular" panose="020B0504020101020102"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33F37E0-A66F-7748-8582-A842FA713E58}"/>
              </a:ext>
            </a:extLst>
          </p:cNvPr>
          <p:cNvSpPr>
            <a:spLocks noGrp="1"/>
          </p:cNvSpPr>
          <p:nvPr>
            <p:ph sz="half" idx="2"/>
          </p:nvPr>
        </p:nvSpPr>
        <p:spPr>
          <a:xfrm>
            <a:off x="6096000" y="2090537"/>
            <a:ext cx="5181600" cy="4351338"/>
          </a:xfrm>
          <a:prstGeom prst="rect">
            <a:avLst/>
          </a:prstGeom>
        </p:spPr>
        <p:txBody>
          <a:bodyPr/>
          <a:lstStyle>
            <a:lvl1pPr>
              <a:defRPr sz="2600">
                <a:latin typeface="DIN Pro Regular" panose="020B0504020101020102" pitchFamily="34" charset="0"/>
                <a:cs typeface="DIN Pro Regular" panose="020B0504020101020102" pitchFamily="34" charset="0"/>
              </a:defRPr>
            </a:lvl1pPr>
            <a:lvl2pPr>
              <a:defRPr>
                <a:latin typeface="DIN Pro Regular" panose="020B0504020101020102" pitchFamily="34" charset="0"/>
                <a:cs typeface="DIN Pro Regular" panose="020B0504020101020102" pitchFamily="34" charset="0"/>
              </a:defRPr>
            </a:lvl2pPr>
            <a:lvl3pPr>
              <a:defRPr>
                <a:latin typeface="DIN Pro Regular" panose="020B0504020101020102" pitchFamily="34" charset="0"/>
                <a:cs typeface="DIN Pro Regular" panose="020B0504020101020102" pitchFamily="34" charset="0"/>
              </a:defRPr>
            </a:lvl3pPr>
            <a:lvl4pPr>
              <a:defRPr>
                <a:latin typeface="DIN Pro Regular" panose="020B0504020101020102" pitchFamily="34" charset="0"/>
                <a:cs typeface="DIN Pro Regular" panose="020B0504020101020102" pitchFamily="34" charset="0"/>
              </a:defRPr>
            </a:lvl4pPr>
            <a:lvl5pPr>
              <a:defRPr>
                <a:latin typeface="DIN Pro Regular" panose="020B0504020101020102" pitchFamily="34" charset="0"/>
                <a:cs typeface="DIN Pro Regular" panose="020B0504020101020102"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A897BF01-391B-F646-B67E-D76929805F04}"/>
              </a:ext>
            </a:extLst>
          </p:cNvPr>
          <p:cNvSpPr>
            <a:spLocks noGrp="1"/>
          </p:cNvSpPr>
          <p:nvPr>
            <p:ph type="title" hasCustomPrompt="1"/>
          </p:nvPr>
        </p:nvSpPr>
        <p:spPr>
          <a:xfrm>
            <a:off x="673604" y="755925"/>
            <a:ext cx="8058020" cy="992982"/>
          </a:xfrm>
          <a:prstGeom prst="rect">
            <a:avLst/>
          </a:prstGeom>
        </p:spPr>
        <p:txBody>
          <a:bodyPr anchor="ctr" anchorCtr="0">
            <a:noAutofit/>
          </a:bodyPr>
          <a:lstStyle>
            <a:lvl1pPr>
              <a:lnSpc>
                <a:spcPct val="90000"/>
              </a:lnSpc>
              <a:defRPr sz="2800" b="1">
                <a:solidFill>
                  <a:schemeClr val="bg1"/>
                </a:solidFill>
                <a:latin typeface="DIN Pro Regular" panose="020B0504020101020102" pitchFamily="34" charset="0"/>
                <a:cs typeface="DIN Pro Regular" panose="020B0504020101020102" pitchFamily="34" charset="0"/>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924773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0209C939-575C-D44E-83B1-B088DD4217D5}"/>
              </a:ext>
            </a:extLst>
          </p:cNvPr>
          <p:cNvSpPr>
            <a:spLocks noGrp="1"/>
          </p:cNvSpPr>
          <p:nvPr>
            <p:ph type="pic" sz="quarter" idx="10"/>
          </p:nvPr>
        </p:nvSpPr>
        <p:spPr>
          <a:xfrm>
            <a:off x="8106383" y="0"/>
            <a:ext cx="4085617" cy="6858000"/>
          </a:xfrm>
          <a:custGeom>
            <a:avLst/>
            <a:gdLst>
              <a:gd name="connsiteX0" fmla="*/ 0 w 4085617"/>
              <a:gd name="connsiteY0" fmla="*/ 0 h 6858000"/>
              <a:gd name="connsiteX1" fmla="*/ 4085617 w 4085617"/>
              <a:gd name="connsiteY1" fmla="*/ 0 h 6858000"/>
              <a:gd name="connsiteX2" fmla="*/ 4085617 w 4085617"/>
              <a:gd name="connsiteY2" fmla="*/ 6858000 h 6858000"/>
              <a:gd name="connsiteX3" fmla="*/ 0 w 4085617"/>
              <a:gd name="connsiteY3" fmla="*/ 6858000 h 6858000"/>
              <a:gd name="connsiteX4" fmla="*/ 0 w 4085617"/>
              <a:gd name="connsiteY4" fmla="*/ 1833407 h 6858000"/>
              <a:gd name="connsiteX5" fmla="*/ 883159 w 4085617"/>
              <a:gd name="connsiteY5" fmla="*/ 1833407 h 6858000"/>
              <a:gd name="connsiteX6" fmla="*/ 883159 w 4085617"/>
              <a:gd name="connsiteY6" fmla="*/ 685302 h 6858000"/>
              <a:gd name="connsiteX7" fmla="*/ 0 w 4085617"/>
              <a:gd name="connsiteY7" fmla="*/ 685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5617" h="6858000">
                <a:moveTo>
                  <a:pt x="0" y="0"/>
                </a:moveTo>
                <a:lnTo>
                  <a:pt x="4085617" y="0"/>
                </a:lnTo>
                <a:lnTo>
                  <a:pt x="4085617" y="6858000"/>
                </a:lnTo>
                <a:lnTo>
                  <a:pt x="0" y="6858000"/>
                </a:lnTo>
                <a:lnTo>
                  <a:pt x="0" y="1833407"/>
                </a:lnTo>
                <a:lnTo>
                  <a:pt x="883159" y="1833407"/>
                </a:lnTo>
                <a:lnTo>
                  <a:pt x="883159" y="685302"/>
                </a:lnTo>
                <a:lnTo>
                  <a:pt x="0" y="685302"/>
                </a:lnTo>
                <a:close/>
              </a:path>
            </a:pathLst>
          </a:custGeom>
          <a:solidFill>
            <a:schemeClr val="bg1">
              <a:lumMod val="95000"/>
            </a:schemeClr>
          </a:solidFill>
        </p:spPr>
        <p:txBody>
          <a:bodyPr wrap="square">
            <a:noAutofit/>
          </a:bodyPr>
          <a:lstStyle/>
          <a:p>
            <a:endParaRPr lang="en-US" dirty="0"/>
          </a:p>
        </p:txBody>
      </p:sp>
      <p:sp>
        <p:nvSpPr>
          <p:cNvPr id="6" name="Content Placeholder 2">
            <a:extLst>
              <a:ext uri="{FF2B5EF4-FFF2-40B4-BE49-F238E27FC236}">
                <a16:creationId xmlns:a16="http://schemas.microsoft.com/office/drawing/2014/main" id="{8293A304-2227-8E4A-A041-6E6B9D601F15}"/>
              </a:ext>
            </a:extLst>
          </p:cNvPr>
          <p:cNvSpPr>
            <a:spLocks noGrp="1"/>
          </p:cNvSpPr>
          <p:nvPr>
            <p:ph sz="half" idx="1"/>
          </p:nvPr>
        </p:nvSpPr>
        <p:spPr>
          <a:xfrm>
            <a:off x="673604" y="2090537"/>
            <a:ext cx="6946396" cy="4351338"/>
          </a:xfrm>
          <a:prstGeom prst="rect">
            <a:avLst/>
          </a:prstGeom>
        </p:spPr>
        <p:txBody>
          <a:bodyPr>
            <a:noAutofit/>
          </a:bodyPr>
          <a:lstStyle>
            <a:lvl1pPr>
              <a:defRPr sz="2600">
                <a:latin typeface="DIN Pro Regular" panose="020B0504020101020102" pitchFamily="34" charset="0"/>
                <a:cs typeface="DIN Pro Regular" panose="020B0504020101020102" pitchFamily="34" charset="0"/>
              </a:defRPr>
            </a:lvl1pPr>
            <a:lvl2pPr>
              <a:defRPr>
                <a:latin typeface="DIN Pro Regular" panose="020B0504020101020102" pitchFamily="34" charset="0"/>
                <a:cs typeface="DIN Pro Regular" panose="020B0504020101020102" pitchFamily="34" charset="0"/>
              </a:defRPr>
            </a:lvl2pPr>
            <a:lvl3pPr>
              <a:defRPr>
                <a:latin typeface="DIN Pro Regular" panose="020B0504020101020102" pitchFamily="34" charset="0"/>
                <a:cs typeface="DIN Pro Regular" panose="020B0504020101020102" pitchFamily="34" charset="0"/>
              </a:defRPr>
            </a:lvl3pPr>
            <a:lvl4pPr>
              <a:defRPr>
                <a:latin typeface="DIN Pro Regular" panose="020B0504020101020102" pitchFamily="34" charset="0"/>
                <a:cs typeface="DIN Pro Regular" panose="020B0504020101020102" pitchFamily="34" charset="0"/>
              </a:defRPr>
            </a:lvl4pPr>
            <a:lvl5pPr>
              <a:defRPr>
                <a:latin typeface="DIN Pro Regular" panose="020B0504020101020102" pitchFamily="34" charset="0"/>
                <a:cs typeface="DIN Pro Regular" panose="020B0504020101020102"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C24E9090-C399-5E44-B744-F42F46DCC0C4}"/>
              </a:ext>
            </a:extLst>
          </p:cNvPr>
          <p:cNvSpPr>
            <a:spLocks noGrp="1"/>
          </p:cNvSpPr>
          <p:nvPr>
            <p:ph type="title" hasCustomPrompt="1"/>
          </p:nvPr>
        </p:nvSpPr>
        <p:spPr>
          <a:xfrm>
            <a:off x="673604" y="755925"/>
            <a:ext cx="6946396" cy="992982"/>
          </a:xfrm>
          <a:prstGeom prst="rect">
            <a:avLst/>
          </a:prstGeom>
        </p:spPr>
        <p:txBody>
          <a:bodyPr anchor="ctr" anchorCtr="0">
            <a:noAutofit/>
          </a:bodyPr>
          <a:lstStyle>
            <a:lvl1pPr>
              <a:lnSpc>
                <a:spcPct val="90000"/>
              </a:lnSpc>
              <a:defRPr sz="2800" b="1">
                <a:solidFill>
                  <a:schemeClr val="bg1"/>
                </a:solidFill>
                <a:latin typeface="DIN Pro Regular" panose="020B0504020101020102" pitchFamily="34" charset="0"/>
                <a:cs typeface="DIN Pro Regular" panose="020B0504020101020102" pitchFamily="34" charset="0"/>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1081065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Vertical 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50A8156-FA4B-464A-B981-A635DE9BB7DA}"/>
              </a:ext>
            </a:extLst>
          </p:cNvPr>
          <p:cNvPicPr>
            <a:picLocks noChangeAspect="1"/>
          </p:cNvPicPr>
          <p:nvPr userDrawn="1"/>
        </p:nvPicPr>
        <p:blipFill>
          <a:blip r:embed="rId2"/>
          <a:stretch>
            <a:fillRect/>
          </a:stretch>
        </p:blipFill>
        <p:spPr>
          <a:xfrm>
            <a:off x="2902273" y="0"/>
            <a:ext cx="8327571" cy="6858000"/>
          </a:xfrm>
          <a:prstGeom prst="rect">
            <a:avLst/>
          </a:prstGeom>
        </p:spPr>
      </p:pic>
      <p:sp>
        <p:nvSpPr>
          <p:cNvPr id="4" name="TextBox 3">
            <a:extLst>
              <a:ext uri="{FF2B5EF4-FFF2-40B4-BE49-F238E27FC236}">
                <a16:creationId xmlns:a16="http://schemas.microsoft.com/office/drawing/2014/main" id="{E5E354C0-AC98-DB47-8632-00278E247A70}"/>
              </a:ext>
            </a:extLst>
          </p:cNvPr>
          <p:cNvSpPr txBox="1"/>
          <p:nvPr userDrawn="1"/>
        </p:nvSpPr>
        <p:spPr>
          <a:xfrm>
            <a:off x="560566" y="957643"/>
            <a:ext cx="2484783" cy="2585323"/>
          </a:xfrm>
          <a:prstGeom prst="rect">
            <a:avLst/>
          </a:prstGeom>
          <a:noFill/>
        </p:spPr>
        <p:txBody>
          <a:bodyPr wrap="square">
            <a:spAutoFit/>
          </a:bodyPr>
          <a:lstStyle/>
          <a:p>
            <a:r>
              <a:rPr lang="en-US" b="0" i="0" u="none" strike="noStrike" dirty="0">
                <a:solidFill>
                  <a:schemeClr val="bg1">
                    <a:lumMod val="65000"/>
                  </a:schemeClr>
                </a:solidFill>
                <a:effectLst/>
                <a:latin typeface="DIN Pro Medium" panose="020B0504020101020102" pitchFamily="34" charset="0"/>
                <a:cs typeface="DIN Pro Medium" panose="020B0504020101020102" pitchFamily="34" charset="0"/>
              </a:rPr>
              <a:t>This PowerPoint template uses official DePaul brand colors. If you’re looking to use additional brand colors, please use the values associated with the color tints listed on this page.</a:t>
            </a:r>
            <a:endParaRPr lang="en-US" b="0" i="0" dirty="0">
              <a:solidFill>
                <a:schemeClr val="bg1">
                  <a:lumMod val="65000"/>
                </a:schemeClr>
              </a:solidFill>
              <a:latin typeface="DIN Pro Medium" panose="020B0504020101020102" pitchFamily="34" charset="0"/>
              <a:cs typeface="DIN Pro Medium" panose="020B0504020101020102" pitchFamily="34" charset="0"/>
            </a:endParaRPr>
          </a:p>
        </p:txBody>
      </p:sp>
    </p:spTree>
    <p:extLst>
      <p:ext uri="{BB962C8B-B14F-4D97-AF65-F5344CB8AC3E}">
        <p14:creationId xmlns:p14="http://schemas.microsoft.com/office/powerpoint/2010/main" val="2081285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8714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DDD3BA1-8FCF-584D-BAAC-570FEFB499A5}"/>
              </a:ext>
            </a:extLst>
          </p:cNvPr>
          <p:cNvSpPr>
            <a:spLocks noGrp="1"/>
          </p:cNvSpPr>
          <p:nvPr>
            <p:ph type="ctrTitle" hasCustomPrompt="1"/>
          </p:nvPr>
        </p:nvSpPr>
        <p:spPr>
          <a:xfrm>
            <a:off x="579422" y="2286790"/>
            <a:ext cx="8503618" cy="998219"/>
          </a:xfrm>
          <a:prstGeom prst="rect">
            <a:avLst/>
          </a:prstGeom>
        </p:spPr>
        <p:txBody>
          <a:bodyPr anchor="ctr"/>
          <a:lstStyle>
            <a:lvl1pPr algn="l">
              <a:lnSpc>
                <a:spcPct val="80000"/>
              </a:lnSpc>
              <a:defRPr sz="4000" b="0" i="0">
                <a:solidFill>
                  <a:schemeClr val="bg1"/>
                </a:solidFill>
                <a:latin typeface="DIN Pro Medium" panose="020B0504020101020102" pitchFamily="34" charset="0"/>
                <a:cs typeface="DIN Pro Medium" panose="020B0504020101020102" pitchFamily="34" charset="0"/>
              </a:defRPr>
            </a:lvl1pPr>
          </a:lstStyle>
          <a:p>
            <a:r>
              <a:rPr lang="en-US" dirty="0"/>
              <a:t>CLICK TO EDIT </a:t>
            </a:r>
            <a:br>
              <a:rPr lang="en-US" dirty="0"/>
            </a:br>
            <a:r>
              <a:rPr lang="en-US" dirty="0"/>
              <a:t>MASTER TITLE STYLE</a:t>
            </a:r>
          </a:p>
        </p:txBody>
      </p:sp>
      <p:sp>
        <p:nvSpPr>
          <p:cNvPr id="8" name="Subtitle 2">
            <a:extLst>
              <a:ext uri="{FF2B5EF4-FFF2-40B4-BE49-F238E27FC236}">
                <a16:creationId xmlns:a16="http://schemas.microsoft.com/office/drawing/2014/main" id="{7B7F8257-13A0-EC4A-99F7-A95EB0099EBE}"/>
              </a:ext>
            </a:extLst>
          </p:cNvPr>
          <p:cNvSpPr>
            <a:spLocks noGrp="1"/>
          </p:cNvSpPr>
          <p:nvPr>
            <p:ph type="subTitle" idx="1" hasCustomPrompt="1"/>
          </p:nvPr>
        </p:nvSpPr>
        <p:spPr>
          <a:xfrm>
            <a:off x="3353404" y="4127828"/>
            <a:ext cx="8259476" cy="742936"/>
          </a:xfrm>
          <a:prstGeom prst="rect">
            <a:avLst/>
          </a:prstGeom>
        </p:spPr>
        <p:txBody>
          <a:bodyPr anchor="ctr" anchorCtr="0"/>
          <a:lstStyle>
            <a:lvl1pPr marL="0" indent="0" algn="l">
              <a:spcBef>
                <a:spcPts val="0"/>
              </a:spcBef>
              <a:buNone/>
              <a:defRPr sz="2000">
                <a:solidFill>
                  <a:schemeClr val="bg1"/>
                </a:solidFill>
                <a:latin typeface="DIN Pro Regular" panose="020B0504020101020102" pitchFamily="34" charset="0"/>
                <a:cs typeface="DIN Pro Regular" panose="020B0504020101020102"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t>
            </a:r>
            <a:br>
              <a:rPr lang="en-US" dirty="0"/>
            </a:br>
            <a:r>
              <a:rPr lang="en-US" dirty="0"/>
              <a:t>MASTER SUBTITLE STYLE</a:t>
            </a:r>
          </a:p>
        </p:txBody>
      </p:sp>
      <p:sp>
        <p:nvSpPr>
          <p:cNvPr id="15" name="Text Placeholder 14">
            <a:extLst>
              <a:ext uri="{FF2B5EF4-FFF2-40B4-BE49-F238E27FC236}">
                <a16:creationId xmlns:a16="http://schemas.microsoft.com/office/drawing/2014/main" id="{F4D51A43-E5E5-7F46-A884-0E43FA795543}"/>
              </a:ext>
            </a:extLst>
          </p:cNvPr>
          <p:cNvSpPr>
            <a:spLocks noGrp="1"/>
          </p:cNvSpPr>
          <p:nvPr>
            <p:ph type="body" sz="quarter" idx="10" hasCustomPrompt="1"/>
          </p:nvPr>
        </p:nvSpPr>
        <p:spPr>
          <a:xfrm>
            <a:off x="429136" y="6120143"/>
            <a:ext cx="3454802" cy="473948"/>
          </a:xfrm>
          <a:prstGeom prst="rect">
            <a:avLst/>
          </a:prstGeom>
        </p:spPr>
        <p:txBody>
          <a:bodyPr anchor="ctr" anchorCtr="0"/>
          <a:lstStyle>
            <a:lvl1pPr marL="0" indent="0">
              <a:buFontTx/>
              <a:buNone/>
              <a:defRPr sz="1200" b="1">
                <a:solidFill>
                  <a:schemeClr val="accent1"/>
                </a:solidFill>
                <a:latin typeface="DIN Pro Regular" panose="020B0504020101020102" pitchFamily="34" charset="0"/>
                <a:cs typeface="DIN Pro Regular" panose="020B0504020101020102" pitchFamily="34" charset="0"/>
              </a:defRPr>
            </a:lvl1pPr>
          </a:lstStyle>
          <a:p>
            <a:pPr lvl="0"/>
            <a:r>
              <a:rPr lang="en-US" dirty="0"/>
              <a:t>CLICK TO EDIT MASTER DAY, MONTH DATE</a:t>
            </a:r>
          </a:p>
        </p:txBody>
      </p:sp>
    </p:spTree>
    <p:extLst>
      <p:ext uri="{BB962C8B-B14F-4D97-AF65-F5344CB8AC3E}">
        <p14:creationId xmlns:p14="http://schemas.microsoft.com/office/powerpoint/2010/main" val="17171427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jpg"/><Relationship Id="rId5" Type="http://schemas.openxmlformats.org/officeDocument/2006/relationships/theme" Target="../theme/theme3.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picture containing icon&#10;&#10;Description automatically generated">
            <a:extLst>
              <a:ext uri="{FF2B5EF4-FFF2-40B4-BE49-F238E27FC236}">
                <a16:creationId xmlns:a16="http://schemas.microsoft.com/office/drawing/2014/main" id="{8A8CD1C2-109C-294B-9758-193B39A78B42}"/>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37070375"/>
      </p:ext>
    </p:extLst>
  </p:cSld>
  <p:clrMap bg1="lt1" tx1="dk1" bg2="lt2" tx2="dk2" accent1="accent1" accent2="accent2" accent3="accent3" accent4="accent4" accent5="accent5" accent6="accent6" hlink="hlink" folHlink="folHlink"/>
  <p:sldLayoutIdLst>
    <p:sldLayoutId id="214748368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bar chart&#10;&#10;Description automatically generated">
            <a:extLst>
              <a:ext uri="{FF2B5EF4-FFF2-40B4-BE49-F238E27FC236}">
                <a16:creationId xmlns:a16="http://schemas.microsoft.com/office/drawing/2014/main" id="{3C432327-8131-2742-A906-EA33D7C59B2A}"/>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47610167"/>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E2746107-2194-7144-9637-2449B2CEDAC1}"/>
              </a:ext>
            </a:extLst>
          </p:cNvPr>
          <p:cNvPicPr>
            <a:picLocks noChangeAspect="1"/>
          </p:cNvPicPr>
          <p:nvPr userDrawn="1"/>
        </p:nvPicPr>
        <p:blipFill>
          <a:blip r:embed="rId6"/>
          <a:stretch>
            <a:fillRect/>
          </a:stretch>
        </p:blipFill>
        <p:spPr>
          <a:xfrm>
            <a:off x="0" y="0"/>
            <a:ext cx="12192000" cy="6858000"/>
          </a:xfrm>
          <a:prstGeom prst="rect">
            <a:avLst/>
          </a:prstGeom>
        </p:spPr>
      </p:pic>
    </p:spTree>
    <p:extLst>
      <p:ext uri="{BB962C8B-B14F-4D97-AF65-F5344CB8AC3E}">
        <p14:creationId xmlns:p14="http://schemas.microsoft.com/office/powerpoint/2010/main" val="720299928"/>
      </p:ext>
    </p:extLst>
  </p:cSld>
  <p:clrMap bg1="lt1" tx1="dk1" bg2="lt2" tx2="dk2" accent1="accent1" accent2="accent2" accent3="accent3" accent4="accent4" accent5="accent5" accent6="accent6" hlink="hlink" folHlink="folHlink"/>
  <p:sldLayoutIdLst>
    <p:sldLayoutId id="2147483665" r:id="rId1"/>
    <p:sldLayoutId id="2147483668" r:id="rId2"/>
    <p:sldLayoutId id="2147483671" r:id="rId3"/>
    <p:sldLayoutId id="214748367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Chart&#10;&#10;Description automatically generated">
            <a:extLst>
              <a:ext uri="{FF2B5EF4-FFF2-40B4-BE49-F238E27FC236}">
                <a16:creationId xmlns:a16="http://schemas.microsoft.com/office/drawing/2014/main" id="{AECEF024-52EB-224F-A57E-DADDF3A03D16}"/>
              </a:ext>
            </a:extLst>
          </p:cNvPr>
          <p:cNvPicPr>
            <a:picLocks noChangeAspect="1"/>
          </p:cNvPicPr>
          <p:nvPr userDrawn="1"/>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616559126"/>
      </p:ext>
    </p:extLst>
  </p:cSld>
  <p:clrMap bg1="lt1" tx1="dk1" bg2="lt2" tx2="dk2" accent1="accent1" accent2="accent2" accent3="accent3" accent4="accent4" accent5="accent5" accent6="accent6" hlink="hlink" folHlink="folHlink"/>
  <p:sldLayoutIdLst>
    <p:sldLayoutId id="2147483676" r:id="rId1"/>
    <p:sldLayoutId id="214748366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hyperlink" Target="https://www.onetonline.org/" TargetMode="External"/><Relationship Id="rId2" Type="http://schemas.openxmlformats.org/officeDocument/2006/relationships/hyperlink" Target="https://offices.depaul.edu/global-engagement/student-resources/student-services/Documents/SEVP%20Sample%20Explanations%20of%20Direct%20Relationship.pdf"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studyinthestates.dhs.gov/sevp-portal-help" TargetMode="External"/><Relationship Id="rId2" Type="http://schemas.openxmlformats.org/officeDocument/2006/relationships/hyperlink" Target="https://studyinthestates.dhs.gov/sevp-portal-help/getting-started/create-an-sevp-portal-account"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studyinthestates.dhs.gov/sevp-portal-help/maintain-information/opt-student-reporting-requirements" TargetMode="External"/><Relationship Id="rId2" Type="http://schemas.openxmlformats.org/officeDocument/2006/relationships/hyperlink" Target="mailto:do-not-reply.SEVP@ice.dhs.gov" TargetMode="External"/><Relationship Id="rId1" Type="http://schemas.openxmlformats.org/officeDocument/2006/relationships/slideLayout" Target="../slideLayouts/slideLayout3.xml"/><Relationship Id="rId5" Type="http://schemas.openxmlformats.org/officeDocument/2006/relationships/hyperlink" Target="https://studyinthestates.dhs.gov/media/the-sevp-portal-changing-and-resetting-passwords-and-unlocking-an-account" TargetMode="External"/><Relationship Id="rId4" Type="http://schemas.openxmlformats.org/officeDocument/2006/relationships/hyperlink" Target="https://studyinthestates.dhs.gov/sevp-portal-help/maintain-information/update-employer-information"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i94.cbp.dhs.gov/I94/#/home" TargetMode="External"/><Relationship Id="rId2" Type="http://schemas.openxmlformats.org/officeDocument/2006/relationships/hyperlink" Target="https://travel.state.gov/content/travel/en/passports/how-apply/photos.html"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egov.uscis.gov/processing-times/"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https://www.cbp.gov/travel/international-visitors/i-94-instructions"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uscis.gov/file-online/tips-for-filing-forms-online"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s://offices.depaul.edu/global-engagement/student-resources/student-services/Pages/employment.aspx"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resources.depaul.edu/depaul-academic-advising-network/advising/Pages/assignment-process.aspx" TargetMode="External"/><Relationship Id="rId2" Type="http://schemas.openxmlformats.org/officeDocument/2006/relationships/hyperlink" Target="https://offices.depaul.edu/global-engagement/student-resources/student-services/Pages/employment.aspx" TargetMode="External"/><Relationship Id="rId1" Type="http://schemas.openxmlformats.org/officeDocument/2006/relationships/slideLayout" Target="../slideLayouts/slideLayout3.xml"/><Relationship Id="rId4" Type="http://schemas.openxmlformats.org/officeDocument/2006/relationships/hyperlink" Target="https://www.uscis.gov/i-765"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offices.depaul.edu/oaa/Pages/default.aspx" TargetMode="External"/><Relationship Id="rId2" Type="http://schemas.openxmlformats.org/officeDocument/2006/relationships/hyperlink" Target="https://www.uscis.gov/working-united-states/temporary-workers/h-1b-specialty-occupations-and-fashion-models/extension-post-completion-optional-practical-training-opt-and-f-1-status-eligible-students-under-h-1b-cap-gap-regulations"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www.ice.gov/tips" TargetMode="External"/><Relationship Id="rId2" Type="http://schemas.openxmlformats.org/officeDocument/2006/relationships/hyperlink" Target="https://egov.uscis.gov/processing-times/"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3E86A-A6FD-3D49-A9C4-DD0EAE86E37F}"/>
              </a:ext>
            </a:extLst>
          </p:cNvPr>
          <p:cNvSpPr>
            <a:spLocks noGrp="1"/>
          </p:cNvSpPr>
          <p:nvPr>
            <p:ph type="ctrTitle"/>
          </p:nvPr>
        </p:nvSpPr>
        <p:spPr/>
        <p:txBody>
          <a:bodyPr/>
          <a:lstStyle/>
          <a:p>
            <a:r>
              <a:rPr lang="en-US" dirty="0"/>
              <a:t>Optional Practical Training (OPT)</a:t>
            </a:r>
            <a:br>
              <a:rPr lang="en-US" dirty="0"/>
            </a:br>
            <a:r>
              <a:rPr lang="en-US" dirty="0"/>
              <a:t>for F-1 international students</a:t>
            </a:r>
          </a:p>
        </p:txBody>
      </p:sp>
      <p:sp>
        <p:nvSpPr>
          <p:cNvPr id="3" name="Subtitle 2">
            <a:extLst>
              <a:ext uri="{FF2B5EF4-FFF2-40B4-BE49-F238E27FC236}">
                <a16:creationId xmlns:a16="http://schemas.microsoft.com/office/drawing/2014/main" id="{24E5C653-E7EA-CF45-9AE9-4D3D6A740F2E}"/>
              </a:ext>
            </a:extLst>
          </p:cNvPr>
          <p:cNvSpPr>
            <a:spLocks noGrp="1"/>
          </p:cNvSpPr>
          <p:nvPr>
            <p:ph type="subTitle" idx="1"/>
          </p:nvPr>
        </p:nvSpPr>
        <p:spPr/>
        <p:txBody>
          <a:bodyPr/>
          <a:lstStyle/>
          <a:p>
            <a:r>
              <a:rPr lang="en-US" dirty="0"/>
              <a:t>International Student and Scholar Services (ISS)</a:t>
            </a:r>
          </a:p>
          <a:p>
            <a:pPr algn="r"/>
            <a:r>
              <a:rPr lang="en-US" dirty="0"/>
              <a:t>312 362 8376</a:t>
            </a:r>
          </a:p>
          <a:p>
            <a:pPr algn="r"/>
            <a:r>
              <a:rPr lang="en-US" dirty="0"/>
              <a:t>iss.depaul.edu</a:t>
            </a:r>
          </a:p>
        </p:txBody>
      </p:sp>
      <p:sp>
        <p:nvSpPr>
          <p:cNvPr id="4" name="Text Placeholder 3">
            <a:extLst>
              <a:ext uri="{FF2B5EF4-FFF2-40B4-BE49-F238E27FC236}">
                <a16:creationId xmlns:a16="http://schemas.microsoft.com/office/drawing/2014/main" id="{46668D67-ECF7-E543-9CB9-22A6D50795D5}"/>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3107341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522514" y="1867989"/>
            <a:ext cx="8556172" cy="4885508"/>
          </a:xfrm>
        </p:spPr>
        <p:txBody>
          <a:bodyPr/>
          <a:lstStyle/>
          <a:p>
            <a:r>
              <a:rPr lang="en-US" sz="1600" dirty="0"/>
              <a:t>You are required to report changes to your personal and employment information </a:t>
            </a:r>
            <a:r>
              <a:rPr lang="en-US" sz="1600" b="1" dirty="0"/>
              <a:t>within 10 days </a:t>
            </a:r>
            <a:r>
              <a:rPr lang="en-US" sz="1600" dirty="0"/>
              <a:t>of any change. </a:t>
            </a:r>
          </a:p>
          <a:p>
            <a:r>
              <a:rPr lang="en-US" sz="1600" dirty="0"/>
              <a:t>When </a:t>
            </a:r>
            <a:r>
              <a:rPr lang="en-US" sz="1600" b="1" dirty="0"/>
              <a:t>explaining how your employment relates </a:t>
            </a:r>
            <a:r>
              <a:rPr lang="en-US" sz="1600" dirty="0"/>
              <a:t>to your degree/major field of study showing on the I-20 form, please list 3-5 courses from your transcripts where you gained knowledge that you will utilize on the job.  List specific skills, knowledge, or theories you learned at DePaul that you will utilize on the job.  Note, stating your job duties alone is not sufficient.  Please explain </a:t>
            </a:r>
            <a:r>
              <a:rPr lang="en-US" sz="1600" b="1" dirty="0"/>
              <a:t>how </a:t>
            </a:r>
            <a:r>
              <a:rPr lang="en-US" sz="1600" dirty="0"/>
              <a:t>your duties relate to your degree/major field of study.  Stating your employer/company’s nature of business is also not sufficient, since all organizations hire employees with various degrees and skill sets.  Please visit this </a:t>
            </a:r>
            <a:r>
              <a:rPr lang="en-US" sz="1600" dirty="0">
                <a:hlinkClick r:id="rId2"/>
              </a:rPr>
              <a:t>form</a:t>
            </a:r>
            <a:r>
              <a:rPr lang="en-US" sz="1600" dirty="0"/>
              <a:t> for examples.</a:t>
            </a:r>
          </a:p>
          <a:p>
            <a:pPr marL="171450" indent="-171450"/>
            <a:r>
              <a:rPr lang="en-US" sz="1600" dirty="0"/>
              <a:t>The </a:t>
            </a:r>
            <a:r>
              <a:rPr lang="en-US" sz="1600" b="1" dirty="0"/>
              <a:t>employer address </a:t>
            </a:r>
            <a:r>
              <a:rPr lang="en-US" sz="1600" dirty="0"/>
              <a:t>should be the address the student reports to for work.  If working at a client site, which is different from the employer address, please report this in SEVP.  If your site of activity and/or </a:t>
            </a:r>
            <a:r>
              <a:rPr lang="en-US" sz="1600" b="1" dirty="0"/>
              <a:t>supervisor information </a:t>
            </a:r>
            <a:r>
              <a:rPr lang="en-US" sz="1600" dirty="0"/>
              <a:t>changes, please remember to report within 10 days of the change.</a:t>
            </a:r>
          </a:p>
          <a:p>
            <a:pPr marL="171450" indent="-171450"/>
            <a:r>
              <a:rPr lang="en-US" sz="1600" dirty="0"/>
              <a:t>Please </a:t>
            </a:r>
            <a:r>
              <a:rPr lang="en-US" sz="1600" b="1" dirty="0"/>
              <a:t>keep a good record </a:t>
            </a:r>
            <a:r>
              <a:rPr lang="en-US" sz="1600" dirty="0"/>
              <a:t>of your job offer letter(s); print-outs of your course syllabus; Department of Labor’s description: </a:t>
            </a:r>
            <a:r>
              <a:rPr lang="en-US" sz="1600" u="sng" dirty="0">
                <a:hlinkClick r:id="rId3"/>
              </a:rPr>
              <a:t>https://www.onetonline.org/</a:t>
            </a:r>
            <a:r>
              <a:rPr lang="en-US" sz="1600" dirty="0"/>
              <a:t> that best matches your position; as well as job postings of similar or comparable positions showing the required/preferred education in case the government later questions the direct relationship between your OPT employment and your degree.  The more documentation you have, the better.</a:t>
            </a:r>
          </a:p>
          <a:p>
            <a:endParaRPr lang="en-US" sz="1600" dirty="0"/>
          </a:p>
          <a:p>
            <a:endParaRPr lang="en-US" sz="1600" dirty="0"/>
          </a:p>
          <a:p>
            <a:endParaRPr lang="en-US" sz="1600" dirty="0"/>
          </a:p>
          <a:p>
            <a:endParaRPr lang="en-US" sz="1600" dirty="0"/>
          </a:p>
        </p:txBody>
      </p:sp>
      <p:sp>
        <p:nvSpPr>
          <p:cNvPr id="5" name="Title 4"/>
          <p:cNvSpPr>
            <a:spLocks noGrp="1"/>
          </p:cNvSpPr>
          <p:nvPr>
            <p:ph type="title"/>
          </p:nvPr>
        </p:nvSpPr>
        <p:spPr/>
        <p:txBody>
          <a:bodyPr/>
          <a:lstStyle/>
          <a:p>
            <a:r>
              <a:rPr lang="en-US" dirty="0"/>
              <a:t>OPT Reporting Requirements: What to report</a:t>
            </a:r>
          </a:p>
        </p:txBody>
      </p:sp>
      <p:sp>
        <p:nvSpPr>
          <p:cNvPr id="7" name="TextBox 6"/>
          <p:cNvSpPr txBox="1"/>
          <p:nvPr/>
        </p:nvSpPr>
        <p:spPr>
          <a:xfrm>
            <a:off x="9078686" y="1823719"/>
            <a:ext cx="2038350" cy="1600438"/>
          </a:xfrm>
          <a:prstGeom prst="rect">
            <a:avLst/>
          </a:prstGeom>
          <a:solidFill>
            <a:schemeClr val="tx2">
              <a:lumMod val="20000"/>
              <a:lumOff val="80000"/>
            </a:schemeClr>
          </a:solidFill>
        </p:spPr>
        <p:txBody>
          <a:bodyPr wrap="square" rtlCol="0">
            <a:spAutoFit/>
          </a:bodyPr>
          <a:lstStyle/>
          <a:p>
            <a:r>
              <a:rPr lang="en-US" sz="1400" dirty="0"/>
              <a:t>Personal Information:</a:t>
            </a:r>
          </a:p>
          <a:p>
            <a:pPr marL="342900" indent="-342900">
              <a:buAutoNum type="arabicPeriod"/>
            </a:pPr>
            <a:r>
              <a:rPr lang="en-US" sz="1400" dirty="0"/>
              <a:t>Legal Name</a:t>
            </a:r>
          </a:p>
          <a:p>
            <a:pPr marL="342900" indent="-342900">
              <a:buAutoNum type="arabicPeriod"/>
            </a:pPr>
            <a:r>
              <a:rPr lang="en-US" sz="1400" dirty="0"/>
              <a:t>Email Address</a:t>
            </a:r>
          </a:p>
          <a:p>
            <a:pPr marL="342900" indent="-342900">
              <a:buAutoNum type="arabicPeriod"/>
            </a:pPr>
            <a:r>
              <a:rPr lang="en-US" sz="1400" dirty="0"/>
              <a:t>Residential Address</a:t>
            </a:r>
          </a:p>
          <a:p>
            <a:pPr marL="342900" indent="-342900">
              <a:buAutoNum type="arabicPeriod"/>
            </a:pPr>
            <a:r>
              <a:rPr lang="en-US" sz="1400" dirty="0"/>
              <a:t>Mailing Address</a:t>
            </a:r>
          </a:p>
          <a:p>
            <a:pPr marL="342900" indent="-342900">
              <a:buAutoNum type="arabicPeriod"/>
            </a:pPr>
            <a:r>
              <a:rPr lang="en-US" sz="1400" dirty="0"/>
              <a:t>Email Address</a:t>
            </a:r>
          </a:p>
          <a:p>
            <a:pPr marL="342900" indent="-342900">
              <a:buAutoNum type="arabicPeriod"/>
            </a:pPr>
            <a:r>
              <a:rPr lang="en-US" sz="1400" dirty="0"/>
              <a:t>Telephone Number</a:t>
            </a:r>
          </a:p>
        </p:txBody>
      </p:sp>
      <p:sp>
        <p:nvSpPr>
          <p:cNvPr id="8" name="TextBox 7"/>
          <p:cNvSpPr txBox="1"/>
          <p:nvPr/>
        </p:nvSpPr>
        <p:spPr>
          <a:xfrm>
            <a:off x="9078686" y="3489472"/>
            <a:ext cx="2899954" cy="3108543"/>
          </a:xfrm>
          <a:prstGeom prst="rect">
            <a:avLst/>
          </a:prstGeom>
          <a:solidFill>
            <a:schemeClr val="tx2">
              <a:lumMod val="20000"/>
              <a:lumOff val="80000"/>
            </a:schemeClr>
          </a:solidFill>
        </p:spPr>
        <p:txBody>
          <a:bodyPr wrap="square" rtlCol="0">
            <a:spAutoFit/>
          </a:bodyPr>
          <a:lstStyle/>
          <a:p>
            <a:r>
              <a:rPr lang="en-US" sz="1400" dirty="0"/>
              <a:t>Employment Information:</a:t>
            </a:r>
          </a:p>
          <a:p>
            <a:pPr marL="342900" indent="-342900">
              <a:buAutoNum type="arabicPeriod"/>
            </a:pPr>
            <a:r>
              <a:rPr lang="en-US" sz="1400" dirty="0"/>
              <a:t>Employer/company name</a:t>
            </a:r>
          </a:p>
          <a:p>
            <a:pPr marL="342900" indent="-342900">
              <a:buAutoNum type="arabicPeriod"/>
            </a:pPr>
            <a:r>
              <a:rPr lang="en-US" sz="1400" dirty="0"/>
              <a:t>Employer/company address</a:t>
            </a:r>
          </a:p>
          <a:p>
            <a:pPr marL="342900" indent="-342900">
              <a:buAutoNum type="arabicPeriod"/>
            </a:pPr>
            <a:r>
              <a:rPr lang="en-US" sz="1400" dirty="0"/>
              <a:t>Employment start date</a:t>
            </a:r>
          </a:p>
          <a:p>
            <a:pPr marL="342900" indent="-342900">
              <a:buAutoNum type="arabicPeriod"/>
            </a:pPr>
            <a:r>
              <a:rPr lang="en-US" sz="1400" dirty="0"/>
              <a:t>Employment end date (when applicable)</a:t>
            </a:r>
          </a:p>
          <a:p>
            <a:pPr marL="342900" indent="-342900">
              <a:buAutoNum type="arabicPeriod"/>
            </a:pPr>
            <a:r>
              <a:rPr lang="en-US" sz="1400" dirty="0"/>
              <a:t>EIN (Employer Identification Number)</a:t>
            </a:r>
          </a:p>
          <a:p>
            <a:pPr marL="342900" indent="-342900">
              <a:buAutoNum type="arabicPeriod"/>
            </a:pPr>
            <a:r>
              <a:rPr lang="en-US" sz="1400" dirty="0"/>
              <a:t>Supervisor Name/phone number/email address</a:t>
            </a:r>
          </a:p>
          <a:p>
            <a:pPr marL="342900" indent="-342900">
              <a:buAutoNum type="arabicPeriod"/>
            </a:pPr>
            <a:r>
              <a:rPr lang="en-US" sz="1400" dirty="0"/>
              <a:t>Explain how employment directly relates to degree/major field of study showing on I-20 form</a:t>
            </a:r>
          </a:p>
        </p:txBody>
      </p:sp>
    </p:spTree>
    <p:extLst>
      <p:ext uri="{BB962C8B-B14F-4D97-AF65-F5344CB8AC3E}">
        <p14:creationId xmlns:p14="http://schemas.microsoft.com/office/powerpoint/2010/main" val="1641314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US" sz="2000" dirty="0"/>
              <a:t>If/when USCIS approves your OPT application, the government will create an </a:t>
            </a:r>
            <a:r>
              <a:rPr lang="en-US" sz="2000" b="1" dirty="0"/>
              <a:t>SEVP Portal </a:t>
            </a:r>
            <a:r>
              <a:rPr lang="en-US" sz="2000" dirty="0"/>
              <a:t>account for you so you can access/review/edit your information directly in SEVIS.  You should receive an email notification regarding the SEVP portal from the government shortly after your OPT start-date.</a:t>
            </a:r>
          </a:p>
          <a:p>
            <a:r>
              <a:rPr lang="en-US" sz="2000" dirty="0"/>
              <a:t>This e-mail will go to the </a:t>
            </a:r>
            <a:r>
              <a:rPr lang="en-US" sz="2000" i="1" dirty="0"/>
              <a:t>preferred e-mail address</a:t>
            </a:r>
            <a:r>
              <a:rPr lang="en-US" sz="2000" dirty="0"/>
              <a:t> you  have listed in Campus Connect, likely this will be your DPU e-mail account. </a:t>
            </a:r>
          </a:p>
          <a:p>
            <a:r>
              <a:rPr lang="en-US" sz="2000" dirty="0"/>
              <a:t>Students must make the </a:t>
            </a:r>
            <a:r>
              <a:rPr lang="en-US" sz="2000" u="sng" dirty="0">
                <a:hlinkClick r:id="rId2"/>
              </a:rPr>
              <a:t>SEVP Portal Account</a:t>
            </a:r>
            <a:r>
              <a:rPr lang="en-US" sz="2000" dirty="0"/>
              <a:t> within 30 days of their OPT start-date. </a:t>
            </a:r>
          </a:p>
          <a:p>
            <a:r>
              <a:rPr lang="en-US" sz="2000" dirty="0"/>
              <a:t>For detailed information on using your SEVP Portal and troubleshooting assistance, please review the </a:t>
            </a:r>
            <a:r>
              <a:rPr lang="en-US" sz="2000" u="sng" dirty="0">
                <a:hlinkClick r:id="rId3"/>
              </a:rPr>
              <a:t>SEVP Portal Help page</a:t>
            </a:r>
            <a:r>
              <a:rPr lang="en-US" sz="2000" dirty="0"/>
              <a:t>.  </a:t>
            </a:r>
          </a:p>
          <a:p>
            <a:r>
              <a:rPr lang="en-US" sz="2000" dirty="0"/>
              <a:t>Failure to report employment within 90 days of your OPT start-date may lead to automatic status termination in SEVIS.</a:t>
            </a:r>
          </a:p>
          <a:p>
            <a:r>
              <a:rPr lang="en-US" sz="2000" dirty="0"/>
              <a:t>If you would like an updated I-20 showing this new information, you can request a I-20 reprint from ISS.  </a:t>
            </a:r>
          </a:p>
          <a:p>
            <a:endParaRPr lang="en-US" sz="2000" dirty="0"/>
          </a:p>
        </p:txBody>
      </p:sp>
      <p:sp>
        <p:nvSpPr>
          <p:cNvPr id="2" name="Title 1"/>
          <p:cNvSpPr>
            <a:spLocks noGrp="1"/>
          </p:cNvSpPr>
          <p:nvPr>
            <p:ph type="title"/>
          </p:nvPr>
        </p:nvSpPr>
        <p:spPr/>
        <p:txBody>
          <a:bodyPr/>
          <a:lstStyle/>
          <a:p>
            <a:r>
              <a:rPr lang="en-US" dirty="0"/>
              <a:t>OPT Reporting Requirements: How to Report</a:t>
            </a:r>
          </a:p>
        </p:txBody>
      </p:sp>
    </p:spTree>
    <p:extLst>
      <p:ext uri="{BB962C8B-B14F-4D97-AF65-F5344CB8AC3E}">
        <p14:creationId xmlns:p14="http://schemas.microsoft.com/office/powerpoint/2010/main" val="3122672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AF6DB1-1FFC-F483-0936-808EE504CDBF}"/>
              </a:ext>
            </a:extLst>
          </p:cNvPr>
          <p:cNvSpPr>
            <a:spLocks noGrp="1"/>
          </p:cNvSpPr>
          <p:nvPr>
            <p:ph sz="half" idx="1"/>
          </p:nvPr>
        </p:nvSpPr>
        <p:spPr/>
        <p:txBody>
          <a:bodyPr/>
          <a:lstStyle/>
          <a:p>
            <a:pPr marL="457200" marR="0" lvl="1" indent="0">
              <a:spcBef>
                <a:spcPts val="0"/>
              </a:spcBef>
              <a:spcAft>
                <a:spcPts val="0"/>
              </a:spcAft>
              <a:buNone/>
            </a:pPr>
            <a:r>
              <a:rPr lang="en-US" dirty="0">
                <a:effectLst/>
                <a:latin typeface="DIN Pro Medium"/>
                <a:ea typeface="Calibri" panose="020F0502020204030204" pitchFamily="34" charset="0"/>
              </a:rPr>
              <a:t>I did not receive an e-mail from SEVP.</a:t>
            </a:r>
          </a:p>
          <a:p>
            <a:pPr marL="1143000" marR="0" lvl="2" indent="-228600">
              <a:spcBef>
                <a:spcPts val="0"/>
              </a:spcBef>
              <a:spcAft>
                <a:spcPts val="0"/>
              </a:spcAft>
              <a:buFont typeface="Wingdings" panose="05000000000000000000" pitchFamily="2" charset="2"/>
              <a:buChar char=""/>
            </a:pPr>
            <a:r>
              <a:rPr lang="en-US" sz="2400" dirty="0">
                <a:effectLst/>
                <a:latin typeface="DIN Pro Medium"/>
                <a:ea typeface="Calibri" panose="020F0502020204030204" pitchFamily="34" charset="0"/>
              </a:rPr>
              <a:t>Please check your spam/junk inbox for an e-mail from </a:t>
            </a:r>
            <a:r>
              <a:rPr lang="en-US" sz="2400" u="sng" dirty="0">
                <a:solidFill>
                  <a:srgbClr val="0563C1"/>
                </a:solidFill>
                <a:effectLst/>
                <a:latin typeface="DIN Pro Medium"/>
                <a:ea typeface="Calibri" panose="020F0502020204030204" pitchFamily="34" charset="0"/>
                <a:hlinkClick r:id="rId2"/>
              </a:rPr>
              <a:t>do-not-reply.SEVP@ice.dhs.gov</a:t>
            </a:r>
            <a:r>
              <a:rPr lang="en-US" sz="2400" dirty="0">
                <a:effectLst/>
                <a:latin typeface="DIN Pro Medium"/>
                <a:ea typeface="Calibri" panose="020F0502020204030204" pitchFamily="34" charset="0"/>
              </a:rPr>
              <a:t>. This e-mail will go the e-mail address listed in SEVIS; which will match your preferred e-mail address in Campus Connect. </a:t>
            </a:r>
          </a:p>
          <a:p>
            <a:pPr marL="457200" marR="0" lvl="1" indent="0">
              <a:spcBef>
                <a:spcPts val="0"/>
              </a:spcBef>
              <a:spcAft>
                <a:spcPts val="0"/>
              </a:spcAft>
              <a:buNone/>
            </a:pPr>
            <a:r>
              <a:rPr lang="en-US" dirty="0">
                <a:effectLst/>
                <a:latin typeface="DIN Pro Medium"/>
                <a:ea typeface="Calibri" panose="020F0502020204030204" pitchFamily="34" charset="0"/>
              </a:rPr>
              <a:t>My OPT is approved but I did not receive an e-mail. </a:t>
            </a:r>
          </a:p>
          <a:p>
            <a:pPr marL="1143000" marR="0" lvl="2" indent="-228600">
              <a:spcBef>
                <a:spcPts val="0"/>
              </a:spcBef>
              <a:spcAft>
                <a:spcPts val="0"/>
              </a:spcAft>
              <a:buFont typeface="Wingdings" panose="05000000000000000000" pitchFamily="2" charset="2"/>
              <a:buChar char=""/>
            </a:pPr>
            <a:r>
              <a:rPr lang="en-US" sz="2400" dirty="0">
                <a:effectLst/>
                <a:latin typeface="DIN Pro Medium"/>
                <a:ea typeface="Calibri" panose="020F0502020204030204" pitchFamily="34" charset="0"/>
              </a:rPr>
              <a:t>This e-mail is generated on your OPT Start-date. In the event that your OPT application is approved prior to the start-date, you will need to wait for the start-date to receive the e-mail. </a:t>
            </a:r>
          </a:p>
          <a:p>
            <a:pPr marL="457200" marR="0" lvl="1" indent="0">
              <a:spcBef>
                <a:spcPts val="0"/>
              </a:spcBef>
              <a:spcAft>
                <a:spcPts val="0"/>
              </a:spcAft>
              <a:buNone/>
            </a:pPr>
            <a:r>
              <a:rPr lang="en-US" dirty="0">
                <a:effectLst/>
                <a:latin typeface="DIN Pro Medium"/>
                <a:ea typeface="Calibri" panose="020F0502020204030204" pitchFamily="34" charset="0"/>
              </a:rPr>
              <a:t>What information do I need to report? </a:t>
            </a:r>
          </a:p>
          <a:p>
            <a:pPr marL="1143000" marR="0" lvl="2" indent="-228600">
              <a:spcBef>
                <a:spcPts val="0"/>
              </a:spcBef>
              <a:spcAft>
                <a:spcPts val="0"/>
              </a:spcAft>
              <a:buFont typeface="Wingdings" panose="05000000000000000000" pitchFamily="2" charset="2"/>
              <a:buChar char=""/>
            </a:pPr>
            <a:r>
              <a:rPr lang="en-US" sz="2400" dirty="0">
                <a:effectLst/>
                <a:latin typeface="DIN Pro Medium"/>
                <a:ea typeface="Calibri" panose="020F0502020204030204" pitchFamily="34" charset="0"/>
              </a:rPr>
              <a:t>Students on active OPT must report any changes to their </a:t>
            </a:r>
            <a:r>
              <a:rPr lang="en-US" sz="2400" u="sng" dirty="0">
                <a:solidFill>
                  <a:srgbClr val="0563C1"/>
                </a:solidFill>
                <a:effectLst/>
                <a:latin typeface="DIN Pro Medium"/>
                <a:ea typeface="Calibri" panose="020F0502020204030204" pitchFamily="34" charset="0"/>
                <a:hlinkClick r:id="rId3"/>
              </a:rPr>
              <a:t>personal</a:t>
            </a:r>
            <a:r>
              <a:rPr lang="en-US" sz="2400" dirty="0">
                <a:effectLst/>
                <a:latin typeface="DIN Pro Medium"/>
                <a:ea typeface="Calibri" panose="020F0502020204030204" pitchFamily="34" charset="0"/>
              </a:rPr>
              <a:t> or </a:t>
            </a:r>
            <a:r>
              <a:rPr lang="en-US" sz="2400" u="sng" dirty="0">
                <a:solidFill>
                  <a:srgbClr val="0563C1"/>
                </a:solidFill>
                <a:effectLst/>
                <a:latin typeface="DIN Pro Medium"/>
                <a:ea typeface="Calibri" panose="020F0502020204030204" pitchFamily="34" charset="0"/>
                <a:hlinkClick r:id="rId4"/>
              </a:rPr>
              <a:t>employment</a:t>
            </a:r>
            <a:r>
              <a:rPr lang="en-US" sz="2400" dirty="0">
                <a:effectLst/>
                <a:latin typeface="DIN Pro Medium"/>
                <a:ea typeface="Calibri" panose="020F0502020204030204" pitchFamily="34" charset="0"/>
              </a:rPr>
              <a:t> information to the SEVP Portal within ten days of the change. </a:t>
            </a:r>
          </a:p>
          <a:p>
            <a:pPr marL="457200" marR="0" lvl="1" indent="0">
              <a:spcBef>
                <a:spcPts val="0"/>
              </a:spcBef>
              <a:spcAft>
                <a:spcPts val="0"/>
              </a:spcAft>
              <a:buNone/>
            </a:pPr>
            <a:r>
              <a:rPr lang="en-US" dirty="0">
                <a:effectLst/>
                <a:latin typeface="DIN Pro Medium"/>
                <a:ea typeface="Calibri" panose="020F0502020204030204" pitchFamily="34" charset="0"/>
              </a:rPr>
              <a:t>What do I do if I am locked out of my SEVP account?</a:t>
            </a:r>
          </a:p>
          <a:p>
            <a:pPr marL="1143000" marR="0" lvl="2" indent="-228600">
              <a:spcBef>
                <a:spcPts val="0"/>
              </a:spcBef>
              <a:spcAft>
                <a:spcPts val="0"/>
              </a:spcAft>
              <a:buFont typeface="Wingdings" panose="05000000000000000000" pitchFamily="2" charset="2"/>
              <a:buChar char=""/>
            </a:pPr>
            <a:r>
              <a:rPr lang="en-US" sz="2400" dirty="0">
                <a:effectLst/>
                <a:latin typeface="DIN Pro Medium"/>
                <a:ea typeface="Calibri" panose="020F0502020204030204" pitchFamily="34" charset="0"/>
              </a:rPr>
              <a:t>Please review </a:t>
            </a:r>
            <a:r>
              <a:rPr lang="en-US" sz="2400" u="sng" dirty="0">
                <a:solidFill>
                  <a:srgbClr val="0563C1"/>
                </a:solidFill>
                <a:effectLst/>
                <a:latin typeface="DIN Pro Medium"/>
                <a:ea typeface="Calibri" panose="020F0502020204030204" pitchFamily="34" charset="0"/>
                <a:hlinkClick r:id="rId5"/>
              </a:rPr>
              <a:t>this video</a:t>
            </a:r>
            <a:r>
              <a:rPr lang="en-US" sz="2400" dirty="0">
                <a:effectLst/>
                <a:latin typeface="DIN Pro Medium"/>
                <a:ea typeface="Calibri" panose="020F0502020204030204" pitchFamily="34" charset="0"/>
              </a:rPr>
              <a:t> for assistance. </a:t>
            </a:r>
            <a:r>
              <a:rPr lang="en-US" sz="2400" dirty="0">
                <a:effectLst/>
                <a:latin typeface="Calibri" panose="020F0502020204030204" pitchFamily="34" charset="0"/>
                <a:ea typeface="Calibri" panose="020F0502020204030204" pitchFamily="34" charset="0"/>
              </a:rPr>
              <a:t>	</a:t>
            </a:r>
          </a:p>
          <a:p>
            <a:endParaRPr lang="en-US" dirty="0"/>
          </a:p>
        </p:txBody>
      </p:sp>
      <p:sp>
        <p:nvSpPr>
          <p:cNvPr id="3" name="Title 2">
            <a:extLst>
              <a:ext uri="{FF2B5EF4-FFF2-40B4-BE49-F238E27FC236}">
                <a16:creationId xmlns:a16="http://schemas.microsoft.com/office/drawing/2014/main" id="{7C5FA2FE-9A9F-3ECE-171B-38835269F381}"/>
              </a:ext>
            </a:extLst>
          </p:cNvPr>
          <p:cNvSpPr>
            <a:spLocks noGrp="1"/>
          </p:cNvSpPr>
          <p:nvPr>
            <p:ph type="title"/>
          </p:nvPr>
        </p:nvSpPr>
        <p:spPr/>
        <p:txBody>
          <a:bodyPr/>
          <a:lstStyle/>
          <a:p>
            <a:r>
              <a:rPr lang="en-US" dirty="0"/>
              <a:t>SEVP Portal Common Questions:</a:t>
            </a:r>
          </a:p>
        </p:txBody>
      </p:sp>
    </p:spTree>
    <p:extLst>
      <p:ext uri="{BB962C8B-B14F-4D97-AF65-F5344CB8AC3E}">
        <p14:creationId xmlns:p14="http://schemas.microsoft.com/office/powerpoint/2010/main" val="3208424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673604" y="1874405"/>
            <a:ext cx="10611710" cy="5083347"/>
          </a:xfrm>
        </p:spPr>
        <p:txBody>
          <a:bodyPr/>
          <a:lstStyle/>
          <a:p>
            <a:pPr marL="0" indent="0" algn="ctr">
              <a:spcBef>
                <a:spcPts val="600"/>
              </a:spcBef>
              <a:buNone/>
            </a:pPr>
            <a:r>
              <a:rPr lang="en-US" sz="2400" b="1" dirty="0"/>
              <a:t>Items to prepare: </a:t>
            </a:r>
          </a:p>
          <a:p>
            <a:pPr marL="0" indent="0" algn="ctr">
              <a:spcBef>
                <a:spcPts val="600"/>
              </a:spcBef>
              <a:buNone/>
            </a:pPr>
            <a:endParaRPr lang="en-US" sz="2400" b="1" dirty="0"/>
          </a:p>
          <a:p>
            <a:pPr lvl="1">
              <a:spcBef>
                <a:spcPts val="600"/>
              </a:spcBef>
            </a:pPr>
            <a:r>
              <a:rPr lang="en-US" sz="2000" dirty="0"/>
              <a:t>Passport-style photograph – see </a:t>
            </a:r>
            <a:r>
              <a:rPr lang="en-US" sz="2000" dirty="0">
                <a:hlinkClick r:id="rId2"/>
              </a:rPr>
              <a:t>travel.state.gov</a:t>
            </a:r>
            <a:r>
              <a:rPr lang="en-US" sz="2000" dirty="0"/>
              <a:t> page for full guidance </a:t>
            </a:r>
          </a:p>
          <a:p>
            <a:pPr lvl="1">
              <a:spcBef>
                <a:spcPts val="600"/>
              </a:spcBef>
            </a:pPr>
            <a:r>
              <a:rPr lang="en-US" sz="2000" dirty="0"/>
              <a:t>Electronic </a:t>
            </a:r>
            <a:r>
              <a:rPr lang="en-US" sz="2000" dirty="0">
                <a:hlinkClick r:id="rId3"/>
              </a:rPr>
              <a:t>I-94</a:t>
            </a:r>
            <a:endParaRPr lang="en-US" sz="2000" dirty="0"/>
          </a:p>
          <a:p>
            <a:pPr lvl="1">
              <a:spcBef>
                <a:spcPts val="600"/>
              </a:spcBef>
            </a:pPr>
            <a:r>
              <a:rPr lang="en-US" sz="2000" dirty="0"/>
              <a:t>Most recent EAD (if applicable) </a:t>
            </a:r>
          </a:p>
          <a:p>
            <a:pPr lvl="1">
              <a:spcBef>
                <a:spcPts val="600"/>
              </a:spcBef>
            </a:pPr>
            <a:r>
              <a:rPr lang="en-US" sz="2000" dirty="0"/>
              <a:t>Copy of passport</a:t>
            </a:r>
          </a:p>
          <a:p>
            <a:pPr lvl="1">
              <a:spcBef>
                <a:spcPts val="600"/>
              </a:spcBef>
            </a:pPr>
            <a:r>
              <a:rPr lang="en-US" sz="2000" dirty="0"/>
              <a:t>Proof of enrollment at SEVP-Certified school</a:t>
            </a:r>
          </a:p>
          <a:p>
            <a:pPr lvl="1">
              <a:spcBef>
                <a:spcPts val="600"/>
              </a:spcBef>
            </a:pPr>
            <a:r>
              <a:rPr lang="en-US" sz="2000" dirty="0"/>
              <a:t>All previously used SEVIS numbers to be submitted in ‘additional information’ section of application</a:t>
            </a:r>
          </a:p>
          <a:p>
            <a:pPr lvl="1">
              <a:spcBef>
                <a:spcPts val="600"/>
              </a:spcBef>
            </a:pPr>
            <a:r>
              <a:rPr lang="en-US" sz="2000" dirty="0"/>
              <a:t>Evidence (I-20s) of any previously issued CPT or OPT and the academic level for which each was authorized</a:t>
            </a:r>
          </a:p>
          <a:p>
            <a:pPr lvl="1">
              <a:spcBef>
                <a:spcPts val="600"/>
              </a:spcBef>
            </a:pPr>
            <a:r>
              <a:rPr lang="en-US" sz="2000" dirty="0"/>
              <a:t>I-20 showing OPT Request that is less than 30 days old</a:t>
            </a:r>
          </a:p>
          <a:p>
            <a:pPr marL="457200" lvl="1" indent="0">
              <a:spcBef>
                <a:spcPts val="600"/>
              </a:spcBef>
              <a:buNone/>
            </a:pPr>
            <a:endParaRPr lang="en-US" sz="1100" dirty="0"/>
          </a:p>
          <a:p>
            <a:pPr marL="457200" lvl="1" indent="0">
              <a:spcBef>
                <a:spcPts val="600"/>
              </a:spcBef>
              <a:buNone/>
            </a:pPr>
            <a:endParaRPr lang="en-US" sz="1100" dirty="0"/>
          </a:p>
          <a:p>
            <a:pPr marL="457200" lvl="1" indent="0">
              <a:spcBef>
                <a:spcPts val="600"/>
              </a:spcBef>
              <a:buNone/>
            </a:pPr>
            <a:r>
              <a:rPr lang="en-US" sz="1100" dirty="0"/>
              <a:t>https://travel.state.gov/content/travel/en/passports/how-apply/photos.html</a:t>
            </a:r>
          </a:p>
        </p:txBody>
      </p:sp>
      <p:sp>
        <p:nvSpPr>
          <p:cNvPr id="2" name="Title 1"/>
          <p:cNvSpPr>
            <a:spLocks noGrp="1"/>
          </p:cNvSpPr>
          <p:nvPr>
            <p:ph type="title"/>
          </p:nvPr>
        </p:nvSpPr>
        <p:spPr/>
        <p:txBody>
          <a:bodyPr/>
          <a:lstStyle/>
          <a:p>
            <a:r>
              <a:rPr lang="en-US" dirty="0"/>
              <a:t>How to Apply with USCIS</a:t>
            </a:r>
          </a:p>
        </p:txBody>
      </p:sp>
    </p:spTree>
    <p:extLst>
      <p:ext uri="{BB962C8B-B14F-4D97-AF65-F5344CB8AC3E}">
        <p14:creationId xmlns:p14="http://schemas.microsoft.com/office/powerpoint/2010/main" val="1222808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673604" y="2090057"/>
            <a:ext cx="5181600" cy="4767942"/>
          </a:xfrm>
        </p:spPr>
        <p:txBody>
          <a:bodyPr/>
          <a:lstStyle/>
          <a:p>
            <a:pPr marL="0" lvl="0" indent="0" fontAlgn="base">
              <a:spcBef>
                <a:spcPts val="0"/>
              </a:spcBef>
              <a:spcAft>
                <a:spcPct val="0"/>
              </a:spcAft>
              <a:buNone/>
            </a:pPr>
            <a:r>
              <a:rPr lang="en-US" sz="1100" b="1" dirty="0">
                <a:solidFill>
                  <a:prstClr val="black"/>
                </a:solidFill>
              </a:rPr>
              <a:t>What is your reason for applying </a:t>
            </a:r>
          </a:p>
          <a:p>
            <a:pPr marL="0" lvl="0" indent="0" fontAlgn="base">
              <a:spcBef>
                <a:spcPts val="0"/>
              </a:spcBef>
              <a:spcAft>
                <a:spcPct val="0"/>
              </a:spcAft>
              <a:buNone/>
            </a:pPr>
            <a:r>
              <a:rPr lang="en-US" sz="1100" dirty="0">
                <a:solidFill>
                  <a:prstClr val="black"/>
                </a:solidFill>
              </a:rPr>
              <a:t>Permission to accept employment</a:t>
            </a:r>
          </a:p>
          <a:p>
            <a:pPr marL="0" lvl="0" indent="0" fontAlgn="base">
              <a:spcBef>
                <a:spcPts val="0"/>
              </a:spcBef>
              <a:spcAft>
                <a:spcPct val="0"/>
              </a:spcAft>
              <a:buNone/>
            </a:pPr>
            <a:endParaRPr lang="en-US" sz="1100" b="1" dirty="0">
              <a:solidFill>
                <a:prstClr val="black"/>
              </a:solidFill>
            </a:endParaRPr>
          </a:p>
          <a:p>
            <a:pPr marL="0" lvl="0" indent="0" fontAlgn="base">
              <a:spcBef>
                <a:spcPts val="0"/>
              </a:spcBef>
              <a:spcAft>
                <a:spcPct val="0"/>
              </a:spcAft>
              <a:buNone/>
            </a:pPr>
            <a:r>
              <a:rPr lang="en-US" sz="1100" b="1" dirty="0">
                <a:solidFill>
                  <a:prstClr val="black"/>
                </a:solidFill>
              </a:rPr>
              <a:t>Your Name</a:t>
            </a:r>
          </a:p>
          <a:p>
            <a:pPr marL="0" lvl="0" indent="0" fontAlgn="base">
              <a:spcBef>
                <a:spcPts val="0"/>
              </a:spcBef>
              <a:spcAft>
                <a:spcPct val="0"/>
              </a:spcAft>
              <a:buNone/>
            </a:pPr>
            <a:r>
              <a:rPr lang="en-US" sz="1100" dirty="0">
                <a:solidFill>
                  <a:prstClr val="black"/>
                </a:solidFill>
              </a:rPr>
              <a:t>Please list your full legal name as it appears on your passport (the spelling and order should match). It’s best to list your family (last) name in ALL CAPS.  If you have several given names and do not have space to list all of them, that is okay.</a:t>
            </a:r>
          </a:p>
          <a:p>
            <a:pPr marL="0" lvl="0" indent="0" fontAlgn="base">
              <a:spcBef>
                <a:spcPts val="0"/>
              </a:spcBef>
              <a:spcAft>
                <a:spcPct val="0"/>
              </a:spcAft>
              <a:buNone/>
            </a:pPr>
            <a:endParaRPr lang="en-US" sz="1100" dirty="0">
              <a:solidFill>
                <a:prstClr val="black"/>
              </a:solidFill>
            </a:endParaRPr>
          </a:p>
          <a:p>
            <a:pPr marL="0" lvl="0" indent="0" fontAlgn="base">
              <a:spcBef>
                <a:spcPts val="0"/>
              </a:spcBef>
              <a:spcAft>
                <a:spcPct val="0"/>
              </a:spcAft>
              <a:buNone/>
            </a:pPr>
            <a:r>
              <a:rPr lang="en-US" sz="1100" b="1" dirty="0">
                <a:solidFill>
                  <a:prstClr val="black"/>
                </a:solidFill>
              </a:rPr>
              <a:t>Other Names Used</a:t>
            </a:r>
          </a:p>
          <a:p>
            <a:pPr marL="0" lvl="0" indent="0" fontAlgn="base">
              <a:spcBef>
                <a:spcPts val="0"/>
              </a:spcBef>
              <a:spcAft>
                <a:spcPct val="0"/>
              </a:spcAft>
              <a:buNone/>
            </a:pPr>
            <a:r>
              <a:rPr lang="en-US" sz="1100" dirty="0">
                <a:solidFill>
                  <a:prstClr val="black"/>
                </a:solidFill>
              </a:rPr>
              <a:t>You only need to complete Item #2 if you had a name change while studying in the U.S.</a:t>
            </a:r>
          </a:p>
          <a:p>
            <a:pPr marL="0" lvl="0" indent="0" fontAlgn="base">
              <a:spcBef>
                <a:spcPts val="0"/>
              </a:spcBef>
              <a:spcAft>
                <a:spcPct val="0"/>
              </a:spcAft>
              <a:buNone/>
            </a:pPr>
            <a:endParaRPr lang="en-US" sz="1100" b="1" dirty="0">
              <a:solidFill>
                <a:prstClr val="black"/>
              </a:solidFill>
            </a:endParaRPr>
          </a:p>
          <a:p>
            <a:pPr marL="0" indent="0" fontAlgn="base">
              <a:spcBef>
                <a:spcPts val="0"/>
              </a:spcBef>
              <a:spcAft>
                <a:spcPct val="0"/>
              </a:spcAft>
              <a:buNone/>
            </a:pPr>
            <a:r>
              <a:rPr lang="en-US" sz="1100" b="1" dirty="0">
                <a:solidFill>
                  <a:prstClr val="black"/>
                </a:solidFill>
              </a:rPr>
              <a:t>U.S. Mailing Address</a:t>
            </a:r>
            <a:br>
              <a:rPr lang="en-US" sz="1100" b="1" dirty="0">
                <a:solidFill>
                  <a:prstClr val="black"/>
                </a:solidFill>
              </a:rPr>
            </a:br>
            <a:r>
              <a:rPr lang="en-US" sz="1100" dirty="0">
                <a:solidFill>
                  <a:prstClr val="black"/>
                </a:solidFill>
              </a:rPr>
              <a:t>The U.S. mailing address you list here is where your new EAD card will be mailed, if approved.  This address needs to be valid for at least the next 3-5 months; </a:t>
            </a:r>
            <a:r>
              <a:rPr lang="en-US" sz="1100" dirty="0">
                <a:solidFill>
                  <a:prstClr val="black"/>
                </a:solidFill>
                <a:hlinkClick r:id="rId2"/>
              </a:rPr>
              <a:t>check current USCIS I-765 processing times</a:t>
            </a:r>
            <a:r>
              <a:rPr lang="en-US" sz="1100" dirty="0">
                <a:solidFill>
                  <a:prstClr val="black"/>
                </a:solidFill>
              </a:rPr>
              <a:t> for the typical length of time it will take to process your OPT application.  If you think you may move in the months after you mail the application, use a reliable friend or family member’s address to receive your EAD. We do not recommend using the ISS address.</a:t>
            </a:r>
          </a:p>
          <a:p>
            <a:pPr marL="0" lvl="0" indent="0" fontAlgn="base">
              <a:spcBef>
                <a:spcPts val="0"/>
              </a:spcBef>
              <a:spcAft>
                <a:spcPct val="0"/>
              </a:spcAft>
              <a:buNone/>
            </a:pPr>
            <a:endParaRPr lang="en-US" sz="1100" dirty="0">
              <a:solidFill>
                <a:prstClr val="black"/>
              </a:solidFill>
            </a:endParaRPr>
          </a:p>
          <a:p>
            <a:pPr marL="0" indent="0" fontAlgn="base">
              <a:spcBef>
                <a:spcPts val="0"/>
              </a:spcBef>
              <a:spcAft>
                <a:spcPct val="0"/>
              </a:spcAft>
              <a:buNone/>
            </a:pPr>
            <a:r>
              <a:rPr lang="en-US" sz="1100" dirty="0">
                <a:solidFill>
                  <a:prstClr val="black"/>
                </a:solidFill>
              </a:rPr>
              <a:t>If you are using an </a:t>
            </a:r>
            <a:r>
              <a:rPr lang="en-US" sz="1100" b="1" dirty="0">
                <a:solidFill>
                  <a:prstClr val="black"/>
                </a:solidFill>
              </a:rPr>
              <a:t>address other than your own, use “c/o” to indicate that your mail is being delivered “in care of” the resident of that address. </a:t>
            </a:r>
            <a:r>
              <a:rPr lang="en-US" sz="1100" dirty="0">
                <a:solidFill>
                  <a:prstClr val="black"/>
                </a:solidFill>
              </a:rPr>
              <a:t>For example, c/o Friend’s Street Name, Apt #, Chicago, IL, 60604. Otherwise, USCIS will think that is your new address,  and it will conflict with the address showing in SEVIS (database).  </a:t>
            </a:r>
          </a:p>
          <a:p>
            <a:pPr marL="0" indent="0" fontAlgn="base">
              <a:spcBef>
                <a:spcPts val="0"/>
              </a:spcBef>
              <a:spcAft>
                <a:spcPct val="0"/>
              </a:spcAft>
              <a:buNone/>
            </a:pPr>
            <a:endParaRPr lang="en-US" sz="1100" b="1" i="1" dirty="0">
              <a:solidFill>
                <a:prstClr val="black"/>
              </a:solidFill>
            </a:endParaRPr>
          </a:p>
          <a:p>
            <a:pPr marL="0" indent="0">
              <a:buNone/>
            </a:pPr>
            <a:endParaRPr lang="en-US" sz="1100" dirty="0"/>
          </a:p>
        </p:txBody>
      </p:sp>
      <p:sp>
        <p:nvSpPr>
          <p:cNvPr id="5" name="Content Placeholder 4"/>
          <p:cNvSpPr>
            <a:spLocks noGrp="1"/>
          </p:cNvSpPr>
          <p:nvPr>
            <p:ph sz="half" idx="2"/>
          </p:nvPr>
        </p:nvSpPr>
        <p:spPr>
          <a:xfrm>
            <a:off x="6096000" y="2090057"/>
            <a:ext cx="5181600" cy="4519748"/>
          </a:xfrm>
        </p:spPr>
        <p:txBody>
          <a:bodyPr/>
          <a:lstStyle/>
          <a:p>
            <a:pPr marL="0" indent="0" fontAlgn="base">
              <a:spcBef>
                <a:spcPts val="0"/>
              </a:spcBef>
              <a:spcAft>
                <a:spcPct val="0"/>
              </a:spcAft>
              <a:buNone/>
            </a:pPr>
            <a:endParaRPr lang="en-US" sz="1100" b="1" dirty="0">
              <a:solidFill>
                <a:prstClr val="black"/>
              </a:solidFill>
            </a:endParaRPr>
          </a:p>
          <a:p>
            <a:pPr marL="0" indent="0" fontAlgn="base">
              <a:spcBef>
                <a:spcPts val="0"/>
              </a:spcBef>
              <a:spcAft>
                <a:spcPct val="0"/>
              </a:spcAft>
              <a:buNone/>
            </a:pPr>
            <a:r>
              <a:rPr lang="en-US" sz="1100" dirty="0">
                <a:solidFill>
                  <a:srgbClr val="C00000"/>
                </a:solidFill>
              </a:rPr>
              <a:t>Note, </a:t>
            </a:r>
            <a:r>
              <a:rPr lang="en-US" sz="1100" b="1" dirty="0">
                <a:solidFill>
                  <a:srgbClr val="C00000"/>
                </a:solidFill>
              </a:rPr>
              <a:t>USCIS does not forward mail when applicants move</a:t>
            </a:r>
            <a:r>
              <a:rPr lang="en-US" sz="1100" dirty="0">
                <a:solidFill>
                  <a:srgbClr val="C00000"/>
                </a:solidFill>
              </a:rPr>
              <a:t>.  USPS will simply return your mail to USCIS as undeliverable. If your name does not appear on the c/o address you list, USPS may also return your mail to USCIS as undeliverable; </a:t>
            </a:r>
            <a:r>
              <a:rPr lang="en-US" sz="1100" b="1" dirty="0">
                <a:solidFill>
                  <a:srgbClr val="C00000"/>
                </a:solidFill>
              </a:rPr>
              <a:t>USCIS will destroy EAD cards returned as undeliverable </a:t>
            </a:r>
            <a:r>
              <a:rPr lang="en-US" sz="1100" dirty="0">
                <a:solidFill>
                  <a:srgbClr val="C00000"/>
                </a:solidFill>
              </a:rPr>
              <a:t>by the U.S. Postal Service after 60 business days if USCIS is not contacted by the document’s intended recipient to provide the correct address.</a:t>
            </a:r>
            <a:r>
              <a:rPr lang="en-US" sz="1100" dirty="0">
                <a:solidFill>
                  <a:prstClr val="black"/>
                </a:solidFill>
              </a:rPr>
              <a:t> </a:t>
            </a:r>
          </a:p>
          <a:p>
            <a:pPr marL="0" indent="0">
              <a:buNone/>
            </a:pPr>
            <a:r>
              <a:rPr lang="en-US" sz="1100" b="1" dirty="0">
                <a:solidFill>
                  <a:prstClr val="black"/>
                </a:solidFill>
              </a:rPr>
              <a:t>U.S. Physical Address</a:t>
            </a:r>
            <a:br>
              <a:rPr lang="en-US" sz="1100" b="1" dirty="0">
                <a:solidFill>
                  <a:prstClr val="black"/>
                </a:solidFill>
              </a:rPr>
            </a:br>
            <a:r>
              <a:rPr lang="en-US" sz="1100" dirty="0">
                <a:solidFill>
                  <a:prstClr val="black"/>
                </a:solidFill>
              </a:rPr>
              <a:t>The address should be where you currently reside (sleep).  This address should also match your U.S. home address in Campus Connect (so ISS can link it to your SEVIS record).  Note, if the U.S. mailing address you list on your I-765 form is the same as your U.S. physical address, then you only need to populate the U.S. mailing address field.</a:t>
            </a:r>
          </a:p>
          <a:p>
            <a:pPr marL="0" indent="0" fontAlgn="base">
              <a:spcBef>
                <a:spcPts val="0"/>
              </a:spcBef>
              <a:spcAft>
                <a:spcPct val="0"/>
              </a:spcAft>
              <a:buNone/>
            </a:pPr>
            <a:endParaRPr lang="en-US" sz="1100" b="1" dirty="0">
              <a:solidFill>
                <a:prstClr val="black"/>
              </a:solidFill>
            </a:endParaRPr>
          </a:p>
          <a:p>
            <a:pPr marL="0" indent="0" fontAlgn="base">
              <a:spcBef>
                <a:spcPts val="0"/>
              </a:spcBef>
              <a:spcAft>
                <a:spcPct val="0"/>
              </a:spcAft>
              <a:buNone/>
            </a:pPr>
            <a:r>
              <a:rPr lang="en-US" sz="1100" b="1" dirty="0">
                <a:solidFill>
                  <a:prstClr val="black"/>
                </a:solidFill>
              </a:rPr>
              <a:t>USCIS Online Account Number (in any)</a:t>
            </a:r>
          </a:p>
          <a:p>
            <a:pPr marL="0" indent="0" fontAlgn="base">
              <a:spcBef>
                <a:spcPts val="0"/>
              </a:spcBef>
              <a:spcAft>
                <a:spcPct val="0"/>
              </a:spcAft>
              <a:buNone/>
            </a:pPr>
            <a:r>
              <a:rPr lang="en-US" sz="1100" dirty="0">
                <a:solidFill>
                  <a:prstClr val="black"/>
                </a:solidFill>
              </a:rPr>
              <a:t>You will only have an online account number if you previously submitted a form online or you submitted a paper form that has a receipt number that begins with the letters IOE. If you are just setting up an account, or do not have a previously issued online account number, you can select the option that says “I do not have or know my USCIS Online Account Number,” and continue.</a:t>
            </a:r>
          </a:p>
          <a:p>
            <a:pPr marL="0" indent="0" fontAlgn="base">
              <a:spcBef>
                <a:spcPts val="0"/>
              </a:spcBef>
              <a:spcAft>
                <a:spcPct val="0"/>
              </a:spcAft>
              <a:buNone/>
            </a:pPr>
            <a:endParaRPr lang="en-US" sz="1100" b="1" dirty="0">
              <a:solidFill>
                <a:prstClr val="black"/>
              </a:solidFill>
            </a:endParaRPr>
          </a:p>
          <a:p>
            <a:pPr marL="0" indent="0" fontAlgn="base">
              <a:spcBef>
                <a:spcPts val="0"/>
              </a:spcBef>
              <a:spcAft>
                <a:spcPct val="0"/>
              </a:spcAft>
              <a:buNone/>
            </a:pPr>
            <a:r>
              <a:rPr lang="en-US" sz="1100" b="1" dirty="0">
                <a:solidFill>
                  <a:prstClr val="black"/>
                </a:solidFill>
              </a:rPr>
              <a:t>Social Security Number (SSN) Related Questions</a:t>
            </a:r>
            <a:br>
              <a:rPr lang="en-US" sz="1100" b="1" dirty="0">
                <a:solidFill>
                  <a:prstClr val="black"/>
                </a:solidFill>
              </a:rPr>
            </a:br>
            <a:r>
              <a:rPr lang="en-US" sz="1100" dirty="0"/>
              <a:t>If you do not have an </a:t>
            </a:r>
            <a:r>
              <a:rPr lang="en-US" sz="1100" dirty="0">
                <a:solidFill>
                  <a:prstClr val="black"/>
                </a:solidFill>
              </a:rPr>
              <a:t>SSN</a:t>
            </a:r>
            <a:r>
              <a:rPr lang="en-US" sz="1100" dirty="0"/>
              <a:t>, then this is your opportunity to request it.  </a:t>
            </a:r>
            <a:r>
              <a:rPr lang="en-US" sz="1100" dirty="0">
                <a:solidFill>
                  <a:prstClr val="black"/>
                </a:solidFill>
              </a:rPr>
              <a:t>If, however, you already have an SSN</a:t>
            </a:r>
            <a:r>
              <a:rPr lang="en-US" sz="1100" dirty="0"/>
              <a:t>, then it is yours for life and  you should inform USCIS that you do not want the SSA to issue you the SS card. </a:t>
            </a:r>
          </a:p>
          <a:p>
            <a:pPr marL="0" indent="0" fontAlgn="base">
              <a:spcBef>
                <a:spcPts val="0"/>
              </a:spcBef>
              <a:spcAft>
                <a:spcPct val="0"/>
              </a:spcAft>
              <a:buNone/>
            </a:pPr>
            <a:endParaRPr lang="en-US" sz="1100" dirty="0">
              <a:solidFill>
                <a:prstClr val="black"/>
              </a:solidFill>
            </a:endParaRPr>
          </a:p>
          <a:p>
            <a:endParaRPr lang="en-US" sz="1100" dirty="0"/>
          </a:p>
        </p:txBody>
      </p:sp>
      <p:sp>
        <p:nvSpPr>
          <p:cNvPr id="3" name="Title 2"/>
          <p:cNvSpPr>
            <a:spLocks noGrp="1"/>
          </p:cNvSpPr>
          <p:nvPr>
            <p:ph type="title"/>
          </p:nvPr>
        </p:nvSpPr>
        <p:spPr/>
        <p:txBody>
          <a:bodyPr/>
          <a:lstStyle/>
          <a:p>
            <a:r>
              <a:rPr lang="en-US" dirty="0"/>
              <a:t>Completing the I-765: Required Information</a:t>
            </a:r>
          </a:p>
        </p:txBody>
      </p:sp>
    </p:spTree>
    <p:extLst>
      <p:ext uri="{BB962C8B-B14F-4D97-AF65-F5344CB8AC3E}">
        <p14:creationId xmlns:p14="http://schemas.microsoft.com/office/powerpoint/2010/main" val="1958831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pPr marL="0" indent="0" fontAlgn="base">
              <a:spcBef>
                <a:spcPts val="0"/>
              </a:spcBef>
              <a:spcAft>
                <a:spcPct val="0"/>
              </a:spcAft>
              <a:buNone/>
            </a:pPr>
            <a:endParaRPr lang="en-US" sz="1300" b="1" dirty="0">
              <a:solidFill>
                <a:prstClr val="black"/>
              </a:solidFill>
            </a:endParaRPr>
          </a:p>
          <a:p>
            <a:pPr marL="0" indent="0" fontAlgn="base">
              <a:spcBef>
                <a:spcPts val="0"/>
              </a:spcBef>
              <a:spcAft>
                <a:spcPct val="0"/>
              </a:spcAft>
              <a:buNone/>
            </a:pPr>
            <a:r>
              <a:rPr lang="en-US" sz="1300" b="1" dirty="0">
                <a:solidFill>
                  <a:prstClr val="black"/>
                </a:solidFill>
              </a:rPr>
              <a:t>I-94 Arrival Information</a:t>
            </a:r>
            <a:br>
              <a:rPr lang="en-US" sz="1300" b="1" dirty="0">
                <a:solidFill>
                  <a:prstClr val="black"/>
                </a:solidFill>
              </a:rPr>
            </a:br>
            <a:r>
              <a:rPr lang="en-US" sz="1300" dirty="0">
                <a:solidFill>
                  <a:prstClr val="black"/>
                </a:solidFill>
              </a:rPr>
              <a:t>Use your current I-94 number.  This is the 11-digit number found on the top left corner of your paper I-94 card or on your electronic I-94 record: </a:t>
            </a:r>
            <a:r>
              <a:rPr lang="en-US" sz="1300" dirty="0">
                <a:solidFill>
                  <a:prstClr val="black"/>
                </a:solidFill>
                <a:hlinkClick r:id="rId2"/>
              </a:rPr>
              <a:t>https://www.cbp.gov/travel/international-visitors/i-94-instructions</a:t>
            </a:r>
            <a:r>
              <a:rPr lang="en-US" sz="1300" dirty="0">
                <a:solidFill>
                  <a:prstClr val="black"/>
                </a:solidFill>
              </a:rPr>
              <a:t>. </a:t>
            </a:r>
          </a:p>
          <a:p>
            <a:pPr marL="0" indent="0" fontAlgn="base">
              <a:spcBef>
                <a:spcPts val="0"/>
              </a:spcBef>
              <a:spcAft>
                <a:spcPct val="0"/>
              </a:spcAft>
              <a:buNone/>
            </a:pPr>
            <a:endParaRPr lang="en-US" sz="1300" b="1" dirty="0">
              <a:solidFill>
                <a:prstClr val="black"/>
              </a:solidFill>
            </a:endParaRPr>
          </a:p>
          <a:p>
            <a:pPr marL="0" indent="0" fontAlgn="base">
              <a:spcBef>
                <a:spcPts val="0"/>
              </a:spcBef>
              <a:spcAft>
                <a:spcPct val="0"/>
              </a:spcAft>
              <a:buNone/>
            </a:pPr>
            <a:r>
              <a:rPr lang="en-US" sz="1300" b="1" dirty="0">
                <a:solidFill>
                  <a:prstClr val="black"/>
                </a:solidFill>
              </a:rPr>
              <a:t>Country That Issued your Passport  </a:t>
            </a:r>
          </a:p>
          <a:p>
            <a:pPr marL="0" indent="0" fontAlgn="base">
              <a:spcBef>
                <a:spcPts val="0"/>
              </a:spcBef>
              <a:spcAft>
                <a:spcPct val="0"/>
              </a:spcAft>
              <a:buNone/>
            </a:pPr>
            <a:r>
              <a:rPr lang="en-US" sz="1300" dirty="0">
                <a:solidFill>
                  <a:prstClr val="black"/>
                </a:solidFill>
              </a:rPr>
              <a:t>The country that issued your passport is the same as the country that issued your citizenship.  Note, if you happened to renew your passport at a Consulate/Embassy in a different country, this does not change the country of issuance.</a:t>
            </a:r>
          </a:p>
          <a:p>
            <a:pPr marL="0" indent="0" fontAlgn="base">
              <a:spcBef>
                <a:spcPts val="0"/>
              </a:spcBef>
              <a:spcAft>
                <a:spcPct val="0"/>
              </a:spcAft>
              <a:buNone/>
            </a:pPr>
            <a:endParaRPr lang="en-US" sz="1300" b="1" dirty="0">
              <a:solidFill>
                <a:prstClr val="black"/>
              </a:solidFill>
            </a:endParaRPr>
          </a:p>
          <a:p>
            <a:pPr marL="0" indent="0" fontAlgn="base">
              <a:spcBef>
                <a:spcPts val="0"/>
              </a:spcBef>
              <a:spcAft>
                <a:spcPct val="0"/>
              </a:spcAft>
              <a:buNone/>
            </a:pPr>
            <a:r>
              <a:rPr lang="en-US" sz="1300" b="1" dirty="0">
                <a:solidFill>
                  <a:prstClr val="black"/>
                </a:solidFill>
              </a:rPr>
              <a:t>Date of Last Entry into the U.S.: </a:t>
            </a:r>
          </a:p>
          <a:p>
            <a:pPr marL="0" indent="0" fontAlgn="base">
              <a:spcBef>
                <a:spcPts val="0"/>
              </a:spcBef>
              <a:spcAft>
                <a:spcPct val="0"/>
              </a:spcAft>
              <a:buNone/>
            </a:pPr>
            <a:r>
              <a:rPr lang="en-US" sz="1300" dirty="0">
                <a:solidFill>
                  <a:prstClr val="black"/>
                </a:solidFill>
              </a:rPr>
              <a:t>This is the date of your most recent entry into the U.S.  This entry date can be found stamped on your paper I-94 card, noted in your electronic I-94 record, and in your passport admission stamp.</a:t>
            </a:r>
          </a:p>
          <a:p>
            <a:pPr marL="0" indent="0" fontAlgn="base">
              <a:spcBef>
                <a:spcPts val="0"/>
              </a:spcBef>
              <a:spcAft>
                <a:spcPct val="0"/>
              </a:spcAft>
              <a:buNone/>
            </a:pPr>
            <a:endParaRPr lang="en-US" sz="1300" b="1" dirty="0">
              <a:solidFill>
                <a:prstClr val="black"/>
              </a:solidFill>
            </a:endParaRPr>
          </a:p>
          <a:p>
            <a:pPr marL="0" indent="0" fontAlgn="base">
              <a:spcBef>
                <a:spcPts val="0"/>
              </a:spcBef>
              <a:spcAft>
                <a:spcPct val="0"/>
              </a:spcAft>
              <a:buNone/>
            </a:pPr>
            <a:r>
              <a:rPr lang="en-US" sz="1300" b="1" dirty="0">
                <a:solidFill>
                  <a:prstClr val="black"/>
                </a:solidFill>
              </a:rPr>
              <a:t>Place of Last Entry into the U.S.</a:t>
            </a:r>
            <a:br>
              <a:rPr lang="en-US" sz="1300" b="1" dirty="0">
                <a:solidFill>
                  <a:prstClr val="black"/>
                </a:solidFill>
              </a:rPr>
            </a:br>
            <a:r>
              <a:rPr lang="en-US" sz="1300" dirty="0">
                <a:solidFill>
                  <a:prstClr val="black"/>
                </a:solidFill>
              </a:rPr>
              <a:t>This is the name of the city where you landed in the U.S.  This information is found on your passport admission stamp (usually as a code like “CHI” for Chicago).  If you drove across from Canada or Mexico, enter the name and the city where you entered the U.S.</a:t>
            </a:r>
          </a:p>
        </p:txBody>
      </p:sp>
      <p:sp>
        <p:nvSpPr>
          <p:cNvPr id="5" name="Content Placeholder 4"/>
          <p:cNvSpPr>
            <a:spLocks noGrp="1"/>
          </p:cNvSpPr>
          <p:nvPr>
            <p:ph sz="half" idx="2"/>
          </p:nvPr>
        </p:nvSpPr>
        <p:spPr/>
        <p:txBody>
          <a:bodyPr/>
          <a:lstStyle/>
          <a:p>
            <a:pPr marL="0" indent="0" fontAlgn="base">
              <a:spcBef>
                <a:spcPts val="0"/>
              </a:spcBef>
              <a:spcAft>
                <a:spcPct val="0"/>
              </a:spcAft>
              <a:buNone/>
            </a:pPr>
            <a:r>
              <a:rPr lang="en-US" sz="1300" b="1" dirty="0">
                <a:solidFill>
                  <a:prstClr val="black"/>
                </a:solidFill>
              </a:rPr>
              <a:t>Status of Last Entry</a:t>
            </a:r>
            <a:br>
              <a:rPr lang="en-US" sz="1300" b="1" dirty="0">
                <a:solidFill>
                  <a:prstClr val="black"/>
                </a:solidFill>
              </a:rPr>
            </a:br>
            <a:r>
              <a:rPr lang="en-US" sz="1300" dirty="0">
                <a:solidFill>
                  <a:prstClr val="black"/>
                </a:solidFill>
              </a:rPr>
              <a:t>This is the status you held when you last entered the U.S.  Most students entered in F-1 status, however, you may have initially entered the U.S. with a different visa/status e.g. as a B-1 visitor or H-1B work visa and later changed your status to F-1 student with USCIS.</a:t>
            </a:r>
            <a:endParaRPr lang="en-US" sz="1300" b="1" dirty="0">
              <a:solidFill>
                <a:prstClr val="black"/>
              </a:solidFill>
            </a:endParaRPr>
          </a:p>
          <a:p>
            <a:pPr marL="0" indent="0" fontAlgn="base">
              <a:spcBef>
                <a:spcPts val="0"/>
              </a:spcBef>
              <a:spcAft>
                <a:spcPct val="0"/>
              </a:spcAft>
              <a:buNone/>
            </a:pPr>
            <a:endParaRPr lang="en-US" sz="1300" b="1" dirty="0">
              <a:solidFill>
                <a:prstClr val="black"/>
              </a:solidFill>
            </a:endParaRPr>
          </a:p>
          <a:p>
            <a:pPr marL="0" indent="0" fontAlgn="base">
              <a:spcBef>
                <a:spcPts val="0"/>
              </a:spcBef>
              <a:spcAft>
                <a:spcPct val="0"/>
              </a:spcAft>
              <a:buNone/>
            </a:pPr>
            <a:r>
              <a:rPr lang="en-US" sz="1300" b="1" dirty="0">
                <a:solidFill>
                  <a:prstClr val="black"/>
                </a:solidFill>
              </a:rPr>
              <a:t>Your Current Immigration Status</a:t>
            </a:r>
          </a:p>
          <a:p>
            <a:pPr marL="0" indent="0" fontAlgn="base">
              <a:spcBef>
                <a:spcPts val="0"/>
              </a:spcBef>
              <a:spcAft>
                <a:spcPct val="0"/>
              </a:spcAft>
              <a:buNone/>
            </a:pPr>
            <a:r>
              <a:rPr lang="en-US" sz="1300" dirty="0">
                <a:solidFill>
                  <a:prstClr val="black"/>
                </a:solidFill>
              </a:rPr>
              <a:t>Your current immigration status should be F-1 student. </a:t>
            </a:r>
            <a:r>
              <a:rPr lang="en-US" sz="1300" dirty="0">
                <a:solidFill>
                  <a:srgbClr val="C00000"/>
                </a:solidFill>
              </a:rPr>
              <a:t>If not, talk to your ISS advisor immediately.</a:t>
            </a:r>
          </a:p>
          <a:p>
            <a:pPr marL="0" indent="0" fontAlgn="base">
              <a:spcBef>
                <a:spcPts val="0"/>
              </a:spcBef>
              <a:spcAft>
                <a:spcPct val="0"/>
              </a:spcAft>
              <a:buNone/>
            </a:pPr>
            <a:endParaRPr lang="en-US" sz="1300" b="1" dirty="0"/>
          </a:p>
          <a:p>
            <a:pPr marL="0" indent="0" fontAlgn="base">
              <a:spcBef>
                <a:spcPts val="0"/>
              </a:spcBef>
              <a:spcAft>
                <a:spcPct val="0"/>
              </a:spcAft>
              <a:buNone/>
            </a:pPr>
            <a:r>
              <a:rPr lang="en-US" sz="1300" b="1" dirty="0"/>
              <a:t>Student and Exchange Visitor Information System (SEVIS) Number</a:t>
            </a:r>
            <a:endParaRPr lang="en-US" sz="1300" b="1" dirty="0">
              <a:solidFill>
                <a:prstClr val="black"/>
              </a:solidFill>
            </a:endParaRPr>
          </a:p>
          <a:p>
            <a:pPr marL="0" indent="0" fontAlgn="base">
              <a:spcBef>
                <a:spcPts val="0"/>
              </a:spcBef>
              <a:spcAft>
                <a:spcPct val="0"/>
              </a:spcAft>
              <a:buNone/>
            </a:pPr>
            <a:r>
              <a:rPr lang="en-US" sz="1300" dirty="0">
                <a:solidFill>
                  <a:prstClr val="black"/>
                </a:solidFill>
              </a:rPr>
              <a:t>Your SEVIS ID number starts with letter N.  You will find this number in the top left corner of your SEVIS I-20 form issued by DePaul University.</a:t>
            </a:r>
            <a:endParaRPr lang="en-US" sz="1300" b="1" dirty="0">
              <a:solidFill>
                <a:prstClr val="black"/>
              </a:solidFill>
            </a:endParaRPr>
          </a:p>
          <a:p>
            <a:pPr marL="0" lvl="0" indent="0" fontAlgn="base">
              <a:spcBef>
                <a:spcPts val="0"/>
              </a:spcBef>
              <a:spcAft>
                <a:spcPct val="0"/>
              </a:spcAft>
              <a:buNone/>
            </a:pPr>
            <a:endParaRPr lang="en-US" sz="1300" dirty="0">
              <a:solidFill>
                <a:prstClr val="black"/>
              </a:solidFill>
            </a:endParaRPr>
          </a:p>
          <a:p>
            <a:pPr marL="0" lvl="0" indent="0" fontAlgn="base">
              <a:spcBef>
                <a:spcPts val="0"/>
              </a:spcBef>
              <a:spcAft>
                <a:spcPct val="0"/>
              </a:spcAft>
              <a:buNone/>
            </a:pPr>
            <a:r>
              <a:rPr lang="en-US" sz="1300" b="1" dirty="0">
                <a:solidFill>
                  <a:prstClr val="black"/>
                </a:solidFill>
              </a:rPr>
              <a:t>Eligibility Category</a:t>
            </a:r>
            <a:br>
              <a:rPr lang="en-US" sz="1300" b="1" dirty="0">
                <a:solidFill>
                  <a:prstClr val="black"/>
                </a:solidFill>
              </a:rPr>
            </a:br>
            <a:r>
              <a:rPr lang="en-US" sz="1300" dirty="0">
                <a:solidFill>
                  <a:prstClr val="black"/>
                </a:solidFill>
              </a:rPr>
              <a:t>Use the following codes depending on the type of OPT you are requesting:</a:t>
            </a:r>
          </a:p>
          <a:p>
            <a:pPr marL="0" lvl="0" indent="0" fontAlgn="base">
              <a:spcBef>
                <a:spcPts val="0"/>
              </a:spcBef>
              <a:spcAft>
                <a:spcPct val="0"/>
              </a:spcAft>
              <a:buNone/>
            </a:pPr>
            <a:r>
              <a:rPr lang="en-US" sz="1300" dirty="0">
                <a:solidFill>
                  <a:prstClr val="black"/>
                </a:solidFill>
              </a:rPr>
              <a:t>           </a:t>
            </a:r>
            <a:r>
              <a:rPr lang="en-US" sz="1300" b="1" i="1" dirty="0">
                <a:solidFill>
                  <a:prstClr val="black"/>
                </a:solidFill>
              </a:rPr>
              <a:t>(c) (3) (A)</a:t>
            </a:r>
            <a:r>
              <a:rPr lang="en-US" sz="1300" dirty="0">
                <a:solidFill>
                  <a:prstClr val="black"/>
                </a:solidFill>
              </a:rPr>
              <a:t>  Pre – Completion OPT</a:t>
            </a:r>
          </a:p>
          <a:p>
            <a:pPr marL="0" lvl="0" indent="0" fontAlgn="base">
              <a:spcBef>
                <a:spcPts val="0"/>
              </a:spcBef>
              <a:spcAft>
                <a:spcPct val="0"/>
              </a:spcAft>
              <a:buNone/>
            </a:pPr>
            <a:r>
              <a:rPr lang="en-US" sz="1300" dirty="0">
                <a:solidFill>
                  <a:prstClr val="black"/>
                </a:solidFill>
              </a:rPr>
              <a:t>           </a:t>
            </a:r>
            <a:r>
              <a:rPr lang="en-US" sz="1300" b="1" i="1" dirty="0">
                <a:solidFill>
                  <a:prstClr val="black"/>
                </a:solidFill>
              </a:rPr>
              <a:t>(c) (3) (B)</a:t>
            </a:r>
            <a:r>
              <a:rPr lang="en-US" sz="1300" dirty="0">
                <a:solidFill>
                  <a:prstClr val="black"/>
                </a:solidFill>
              </a:rPr>
              <a:t>  Post – Completion OPT</a:t>
            </a:r>
          </a:p>
          <a:p>
            <a:pPr marL="0" lvl="0" indent="0" fontAlgn="base">
              <a:spcBef>
                <a:spcPts val="0"/>
              </a:spcBef>
              <a:spcAft>
                <a:spcPct val="0"/>
              </a:spcAft>
              <a:buNone/>
            </a:pPr>
            <a:endParaRPr lang="en-US" sz="1300" b="1" dirty="0">
              <a:solidFill>
                <a:prstClr val="black"/>
              </a:solidFill>
            </a:endParaRPr>
          </a:p>
          <a:p>
            <a:pPr marL="0" lvl="0" indent="0" fontAlgn="base">
              <a:spcBef>
                <a:spcPts val="0"/>
              </a:spcBef>
              <a:spcAft>
                <a:spcPct val="0"/>
              </a:spcAft>
              <a:buNone/>
            </a:pPr>
            <a:endParaRPr lang="en-US" sz="1300" dirty="0">
              <a:solidFill>
                <a:prstClr val="black"/>
              </a:solidFill>
            </a:endParaRPr>
          </a:p>
          <a:p>
            <a:pPr marL="0" lvl="0" indent="0" fontAlgn="base">
              <a:spcBef>
                <a:spcPct val="50000"/>
              </a:spcBef>
              <a:spcAft>
                <a:spcPct val="0"/>
              </a:spcAft>
              <a:buNone/>
            </a:pPr>
            <a:endParaRPr lang="en-US" sz="1300" b="1" dirty="0">
              <a:solidFill>
                <a:prstClr val="black"/>
              </a:solidFill>
            </a:endParaRPr>
          </a:p>
          <a:p>
            <a:endParaRPr lang="en-US" sz="1300" dirty="0"/>
          </a:p>
        </p:txBody>
      </p:sp>
      <p:sp>
        <p:nvSpPr>
          <p:cNvPr id="3" name="Title 2"/>
          <p:cNvSpPr>
            <a:spLocks noGrp="1"/>
          </p:cNvSpPr>
          <p:nvPr>
            <p:ph type="title"/>
          </p:nvPr>
        </p:nvSpPr>
        <p:spPr/>
        <p:txBody>
          <a:bodyPr/>
          <a:lstStyle/>
          <a:p>
            <a:r>
              <a:rPr lang="en-US" dirty="0"/>
              <a:t>Completing the I-765: Required Information</a:t>
            </a:r>
          </a:p>
        </p:txBody>
      </p:sp>
    </p:spTree>
    <p:extLst>
      <p:ext uri="{BB962C8B-B14F-4D97-AF65-F5344CB8AC3E}">
        <p14:creationId xmlns:p14="http://schemas.microsoft.com/office/powerpoint/2010/main" val="1575074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pPr marL="0" indent="0">
              <a:buNone/>
            </a:pPr>
            <a:r>
              <a:rPr lang="en-US" sz="1800" dirty="0"/>
              <a:t>For full instructions regarding the USCIS Online System, please view USCIS ‘How to File a Form Online’ page </a:t>
            </a:r>
            <a:r>
              <a:rPr lang="en-US" sz="1800" dirty="0">
                <a:hlinkClick r:id="rId2"/>
              </a:rPr>
              <a:t>here</a:t>
            </a:r>
            <a:r>
              <a:rPr lang="en-US" sz="1800" dirty="0"/>
              <a:t>. </a:t>
            </a:r>
          </a:p>
          <a:p>
            <a:pPr marL="0" indent="0">
              <a:buNone/>
            </a:pPr>
            <a:endParaRPr lang="en-US" sz="1100" dirty="0"/>
          </a:p>
          <a:p>
            <a:pPr marL="0" indent="0">
              <a:buNone/>
            </a:pPr>
            <a:endParaRPr lang="en-US" sz="1100" dirty="0"/>
          </a:p>
          <a:p>
            <a:pPr marL="0" indent="0">
              <a:buNone/>
            </a:pPr>
            <a:r>
              <a:rPr lang="en-US" sz="1100" dirty="0"/>
              <a:t>This page includes how to: </a:t>
            </a:r>
          </a:p>
          <a:p>
            <a:pPr>
              <a:buFontTx/>
              <a:buChar char="-"/>
            </a:pPr>
            <a:r>
              <a:rPr lang="en-US" sz="1100" dirty="0"/>
              <a:t>Create a USCIS online account</a:t>
            </a:r>
          </a:p>
          <a:p>
            <a:pPr>
              <a:buFontTx/>
              <a:buChar char="-"/>
            </a:pPr>
            <a:r>
              <a:rPr lang="en-US" sz="1100" dirty="0"/>
              <a:t>Upload evidence and evidence file requirements</a:t>
            </a:r>
          </a:p>
          <a:p>
            <a:pPr>
              <a:buFontTx/>
              <a:buChar char="-"/>
            </a:pPr>
            <a:r>
              <a:rPr lang="en-US" sz="1100" dirty="0"/>
              <a:t>Digitally sign your form</a:t>
            </a:r>
          </a:p>
          <a:p>
            <a:pPr>
              <a:buFontTx/>
              <a:buChar char="-"/>
            </a:pPr>
            <a:r>
              <a:rPr lang="en-US" sz="1100" dirty="0"/>
              <a:t>Pay the filing fee</a:t>
            </a:r>
          </a:p>
          <a:p>
            <a:pPr>
              <a:buFontTx/>
              <a:buChar char="-"/>
            </a:pPr>
            <a:r>
              <a:rPr lang="en-US" sz="1100" dirty="0"/>
              <a:t>Respond to Requests for Evidence</a:t>
            </a:r>
          </a:p>
          <a:p>
            <a:pPr>
              <a:buFontTx/>
              <a:buChar char="-"/>
            </a:pPr>
            <a:r>
              <a:rPr lang="en-US" sz="1100" dirty="0"/>
              <a:t>Check the status of your case</a:t>
            </a:r>
          </a:p>
          <a:p>
            <a:pPr>
              <a:buFontTx/>
              <a:buChar char="-"/>
            </a:pPr>
            <a:r>
              <a:rPr lang="en-US" sz="1100" dirty="0"/>
              <a:t>Receive a decision </a:t>
            </a:r>
          </a:p>
          <a:p>
            <a:pPr>
              <a:buFontTx/>
              <a:buChar char="-"/>
            </a:pPr>
            <a:r>
              <a:rPr lang="en-US" sz="1100" dirty="0"/>
              <a:t>Troubleshoot browser errors</a:t>
            </a:r>
          </a:p>
          <a:p>
            <a:pPr>
              <a:buFontTx/>
              <a:buChar char="-"/>
            </a:pPr>
            <a:r>
              <a:rPr lang="en-US" sz="1100" dirty="0"/>
              <a:t>Reset/change password</a:t>
            </a:r>
          </a:p>
        </p:txBody>
      </p:sp>
      <p:sp>
        <p:nvSpPr>
          <p:cNvPr id="3" name="Title 2"/>
          <p:cNvSpPr>
            <a:spLocks noGrp="1"/>
          </p:cNvSpPr>
          <p:nvPr>
            <p:ph type="title"/>
          </p:nvPr>
        </p:nvSpPr>
        <p:spPr/>
        <p:txBody>
          <a:bodyPr/>
          <a:lstStyle/>
          <a:p>
            <a:r>
              <a:rPr lang="en-US" dirty="0"/>
              <a:t>How to Use USCIS Online System	</a:t>
            </a:r>
          </a:p>
        </p:txBody>
      </p:sp>
      <p:pic>
        <p:nvPicPr>
          <p:cNvPr id="6" name="Content Placeholder 5"/>
          <p:cNvPicPr>
            <a:picLocks noGrp="1" noChangeAspect="1"/>
          </p:cNvPicPr>
          <p:nvPr>
            <p:ph sz="half" idx="2"/>
          </p:nvPr>
        </p:nvPicPr>
        <p:blipFill>
          <a:blip r:embed="rId3"/>
          <a:stretch>
            <a:fillRect/>
          </a:stretch>
        </p:blipFill>
        <p:spPr>
          <a:xfrm>
            <a:off x="6096000" y="2442038"/>
            <a:ext cx="5181600" cy="3648737"/>
          </a:xfrm>
          <a:prstGeom prst="rect">
            <a:avLst/>
          </a:prstGeom>
        </p:spPr>
      </p:pic>
    </p:spTree>
    <p:extLst>
      <p:ext uri="{BB962C8B-B14F-4D97-AF65-F5344CB8AC3E}">
        <p14:creationId xmlns:p14="http://schemas.microsoft.com/office/powerpoint/2010/main" val="2639348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396480-207E-584F-9FD9-1B07AD41EF99}"/>
              </a:ext>
            </a:extLst>
          </p:cNvPr>
          <p:cNvSpPr>
            <a:spLocks noGrp="1"/>
          </p:cNvSpPr>
          <p:nvPr>
            <p:ph sz="half" idx="1"/>
          </p:nvPr>
        </p:nvSpPr>
        <p:spPr>
          <a:xfrm>
            <a:off x="673604" y="1855406"/>
            <a:ext cx="10611710" cy="4351338"/>
          </a:xfrm>
        </p:spPr>
        <p:txBody>
          <a:bodyPr/>
          <a:lstStyle/>
          <a:p>
            <a:pPr>
              <a:spcBef>
                <a:spcPts val="600"/>
              </a:spcBef>
              <a:buFont typeface="Wingdings" panose="05000000000000000000" pitchFamily="2" charset="2"/>
              <a:buChar char="§"/>
            </a:pPr>
            <a:r>
              <a:rPr lang="en-US" sz="1600" dirty="0"/>
              <a:t>OPT is off-campus employment authorization for F-1 students that may be obtained from U.S. Citizenship and Immigration Services (USCIS) to lawfully pursue employment in your academic field of study.  </a:t>
            </a:r>
          </a:p>
          <a:p>
            <a:pPr>
              <a:spcBef>
                <a:spcPts val="600"/>
              </a:spcBef>
              <a:buFont typeface="Wingdings" panose="05000000000000000000" pitchFamily="2" charset="2"/>
              <a:buChar char="§"/>
            </a:pPr>
            <a:endParaRPr lang="en-US" sz="1600" dirty="0"/>
          </a:p>
          <a:p>
            <a:pPr>
              <a:spcBef>
                <a:spcPts val="600"/>
              </a:spcBef>
              <a:buFont typeface="Wingdings" panose="05000000000000000000" pitchFamily="2" charset="2"/>
              <a:buChar char="§"/>
            </a:pPr>
            <a:r>
              <a:rPr lang="en-US" sz="1600" dirty="0"/>
              <a:t>You are eligible to apply for OPT once you have maintained your F-1 status (full-time enrollment) for a </a:t>
            </a:r>
            <a:r>
              <a:rPr lang="en-US" sz="1600" u="sng" dirty="0"/>
              <a:t>minimum of one academic year</a:t>
            </a:r>
            <a:r>
              <a:rPr lang="en-US" sz="1600" dirty="0"/>
              <a:t>. At DePaul University this is equivalent to at least three (3) consecutive quarters.  </a:t>
            </a:r>
          </a:p>
          <a:p>
            <a:pPr>
              <a:spcBef>
                <a:spcPts val="600"/>
              </a:spcBef>
              <a:buFont typeface="Wingdings" panose="05000000000000000000" pitchFamily="2" charset="2"/>
              <a:buChar char="§"/>
            </a:pPr>
            <a:endParaRPr lang="en-US" sz="1600" dirty="0"/>
          </a:p>
          <a:p>
            <a:pPr>
              <a:spcBef>
                <a:spcPts val="600"/>
              </a:spcBef>
              <a:buFont typeface="Wingdings" panose="05000000000000000000" pitchFamily="2" charset="2"/>
              <a:buChar char="§"/>
            </a:pPr>
            <a:r>
              <a:rPr lang="en-US" sz="1600" dirty="0"/>
              <a:t>F-1 students may apply for a total of 12 months of OPT to be used before completion of studies (pre-completion OPT) and/or after completion of studies (post-completion OPT).  </a:t>
            </a:r>
          </a:p>
          <a:p>
            <a:pPr>
              <a:spcBef>
                <a:spcPts val="600"/>
              </a:spcBef>
              <a:buFont typeface="Wingdings" panose="05000000000000000000" pitchFamily="2" charset="2"/>
              <a:buChar char="§"/>
            </a:pPr>
            <a:endParaRPr lang="en-US" sz="1600" dirty="0"/>
          </a:p>
          <a:p>
            <a:pPr>
              <a:spcBef>
                <a:spcPts val="600"/>
              </a:spcBef>
              <a:buFont typeface="Wingdings" panose="05000000000000000000" pitchFamily="2" charset="2"/>
              <a:buChar char="§"/>
            </a:pPr>
            <a:r>
              <a:rPr lang="en-US" sz="1600" dirty="0"/>
              <a:t>F-1 students are eligible to apply for 12 months of OPT </a:t>
            </a:r>
            <a:r>
              <a:rPr lang="en-US" sz="1600" u="sng" dirty="0"/>
              <a:t>at each educational/academic level </a:t>
            </a:r>
            <a:r>
              <a:rPr lang="en-US" sz="1600" dirty="0"/>
              <a:t>(i.e. Bachelor’s, Master’s, PhD).  Students who complete two degrees at the same educational/academic level (e.g. two Master’s degrees) are </a:t>
            </a:r>
            <a:r>
              <a:rPr lang="en-US" sz="1600" u="sng" dirty="0"/>
              <a:t>not</a:t>
            </a:r>
            <a:r>
              <a:rPr lang="en-US" sz="1600" dirty="0"/>
              <a:t> eligible for additional OPT time after completion of the second degree.  </a:t>
            </a:r>
          </a:p>
          <a:p>
            <a:pPr>
              <a:spcBef>
                <a:spcPts val="600"/>
              </a:spcBef>
              <a:buFont typeface="Wingdings" panose="05000000000000000000" pitchFamily="2" charset="2"/>
              <a:buChar char="§"/>
            </a:pPr>
            <a:endParaRPr lang="en-US" sz="1600" dirty="0"/>
          </a:p>
          <a:p>
            <a:pPr>
              <a:spcBef>
                <a:spcPts val="600"/>
              </a:spcBef>
              <a:buFont typeface="Wingdings" panose="05000000000000000000" pitchFamily="2" charset="2"/>
              <a:buChar char="§"/>
            </a:pPr>
            <a:r>
              <a:rPr lang="en-US" sz="1600" dirty="0"/>
              <a:t>Some students in an eligible STEM (science, technology, engineering or mathematics) degree program may be eligible to apply for a 24-month extension of their OPT authorization.  Please review </a:t>
            </a:r>
            <a:r>
              <a:rPr lang="en-US" sz="1600" u="sng" dirty="0"/>
              <a:t>separate</a:t>
            </a:r>
            <a:r>
              <a:rPr lang="en-US" sz="1600" dirty="0"/>
              <a:t> OPT STEM tutorial on ISS website for details. </a:t>
            </a:r>
          </a:p>
          <a:p>
            <a:pPr>
              <a:spcBef>
                <a:spcPts val="600"/>
              </a:spcBef>
            </a:pPr>
            <a:endParaRPr lang="en-US" sz="1600" dirty="0"/>
          </a:p>
        </p:txBody>
      </p:sp>
      <p:sp>
        <p:nvSpPr>
          <p:cNvPr id="3" name="Title 2">
            <a:extLst>
              <a:ext uri="{FF2B5EF4-FFF2-40B4-BE49-F238E27FC236}">
                <a16:creationId xmlns:a16="http://schemas.microsoft.com/office/drawing/2014/main" id="{27081E67-7D2F-E049-A0BE-64FF7BA57417}"/>
              </a:ext>
            </a:extLst>
          </p:cNvPr>
          <p:cNvSpPr>
            <a:spLocks noGrp="1"/>
          </p:cNvSpPr>
          <p:nvPr>
            <p:ph type="title"/>
          </p:nvPr>
        </p:nvSpPr>
        <p:spPr/>
        <p:txBody>
          <a:bodyPr/>
          <a:lstStyle/>
          <a:p>
            <a:r>
              <a:rPr lang="en-US" dirty="0"/>
              <a:t>What is Optional Practical Training (OPT)</a:t>
            </a:r>
          </a:p>
        </p:txBody>
      </p:sp>
    </p:spTree>
    <p:extLst>
      <p:ext uri="{BB962C8B-B14F-4D97-AF65-F5344CB8AC3E}">
        <p14:creationId xmlns:p14="http://schemas.microsoft.com/office/powerpoint/2010/main" val="1841113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pPr marL="0" indent="0">
              <a:buNone/>
            </a:pPr>
            <a:r>
              <a:rPr lang="en-US" sz="1600" dirty="0"/>
              <a:t>Pre-completion OPT</a:t>
            </a:r>
          </a:p>
          <a:p>
            <a:pPr marL="457200" lvl="1" indent="0">
              <a:buNone/>
            </a:pPr>
            <a:r>
              <a:rPr lang="en-US" sz="1600" dirty="0"/>
              <a:t>Earliest you can apply is 90 days before desired start-date. Very few students use pre-completion OPT. If you are considering Pre-completion OPT please speak to your ISS advisor. </a:t>
            </a:r>
          </a:p>
          <a:p>
            <a:pPr marL="0" indent="0">
              <a:buNone/>
            </a:pPr>
            <a:endParaRPr lang="en-US" sz="1600" dirty="0"/>
          </a:p>
          <a:p>
            <a:pPr marL="0" indent="0">
              <a:buNone/>
            </a:pPr>
            <a:endParaRPr lang="en-US" sz="1600" dirty="0"/>
          </a:p>
          <a:p>
            <a:pPr marL="0" indent="0">
              <a:buNone/>
            </a:pPr>
            <a:r>
              <a:rPr lang="en-US" sz="1600" dirty="0"/>
              <a:t>Post-completion OPT</a:t>
            </a:r>
          </a:p>
          <a:p>
            <a:pPr marL="457200" lvl="1" indent="0">
              <a:buNone/>
            </a:pPr>
            <a:r>
              <a:rPr lang="en-US" sz="1400" dirty="0"/>
              <a:t>USCIS must receive your application no earlier than 90 days prior to your degree program completion date and no later than 60 days following your degree program completion date. </a:t>
            </a:r>
            <a:endParaRPr lang="en-US" sz="1600" dirty="0"/>
          </a:p>
          <a:p>
            <a:pPr marL="457200" lvl="1" indent="0">
              <a:buNone/>
            </a:pPr>
            <a:r>
              <a:rPr lang="en-US" sz="1400" dirty="0"/>
              <a:t>In most cases, we recommend that you apply as early as possible to avoid unexpected delays. </a:t>
            </a:r>
          </a:p>
          <a:p>
            <a:endParaRPr lang="en-US" sz="1600" dirty="0"/>
          </a:p>
        </p:txBody>
      </p:sp>
      <p:sp>
        <p:nvSpPr>
          <p:cNvPr id="5" name="Content Placeholder 4"/>
          <p:cNvSpPr>
            <a:spLocks noGrp="1"/>
          </p:cNvSpPr>
          <p:nvPr>
            <p:ph sz="half" idx="2"/>
          </p:nvPr>
        </p:nvSpPr>
        <p:spPr/>
        <p:txBody>
          <a:bodyPr/>
          <a:lstStyle/>
          <a:p>
            <a:endParaRPr lang="en-US"/>
          </a:p>
        </p:txBody>
      </p:sp>
      <p:sp>
        <p:nvSpPr>
          <p:cNvPr id="3" name="Title 2"/>
          <p:cNvSpPr>
            <a:spLocks noGrp="1"/>
          </p:cNvSpPr>
          <p:nvPr>
            <p:ph type="title"/>
          </p:nvPr>
        </p:nvSpPr>
        <p:spPr/>
        <p:txBody>
          <a:bodyPr/>
          <a:lstStyle/>
          <a:p>
            <a:r>
              <a:rPr lang="en-US" dirty="0"/>
              <a:t>Types of Available OPT</a:t>
            </a:r>
          </a:p>
        </p:txBody>
      </p:sp>
      <p:pic>
        <p:nvPicPr>
          <p:cNvPr id="8" name="Picture 7"/>
          <p:cNvPicPr>
            <a:picLocks noChangeAspect="1"/>
          </p:cNvPicPr>
          <p:nvPr/>
        </p:nvPicPr>
        <p:blipFill>
          <a:blip r:embed="rId2"/>
          <a:stretch>
            <a:fillRect/>
          </a:stretch>
        </p:blipFill>
        <p:spPr>
          <a:xfrm>
            <a:off x="5937069" y="1862940"/>
            <a:ext cx="5745287" cy="4701146"/>
          </a:xfrm>
          <a:prstGeom prst="rect">
            <a:avLst/>
          </a:prstGeom>
        </p:spPr>
      </p:pic>
    </p:spTree>
    <p:extLst>
      <p:ext uri="{BB962C8B-B14F-4D97-AF65-F5344CB8AC3E}">
        <p14:creationId xmlns:p14="http://schemas.microsoft.com/office/powerpoint/2010/main" val="2812719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673604" y="1837988"/>
            <a:ext cx="10611710" cy="4351338"/>
          </a:xfrm>
        </p:spPr>
        <p:txBody>
          <a:bodyPr/>
          <a:lstStyle/>
          <a:p>
            <a:pPr marL="0" indent="0" algn="ctr" fontAlgn="base">
              <a:spcBef>
                <a:spcPct val="0"/>
              </a:spcBef>
              <a:spcAft>
                <a:spcPct val="0"/>
              </a:spcAft>
              <a:buNone/>
              <a:defRPr/>
            </a:pPr>
            <a:r>
              <a:rPr lang="en-US" sz="1600" b="1" dirty="0">
                <a:solidFill>
                  <a:prstClr val="black"/>
                </a:solidFill>
                <a:latin typeface="Calibri" pitchFamily="34" charset="0"/>
              </a:rPr>
              <a:t>Pre-Completion OPT</a:t>
            </a:r>
          </a:p>
          <a:p>
            <a:pPr marL="0" indent="0" fontAlgn="base">
              <a:spcBef>
                <a:spcPct val="0"/>
              </a:spcBef>
              <a:spcAft>
                <a:spcPct val="0"/>
              </a:spcAft>
              <a:buNone/>
              <a:defRPr/>
            </a:pPr>
            <a:endParaRPr lang="en-US" sz="1100" b="1" i="1" dirty="0">
              <a:solidFill>
                <a:prstClr val="black"/>
              </a:solidFill>
              <a:latin typeface="Calibri" pitchFamily="34" charset="0"/>
            </a:endParaRPr>
          </a:p>
          <a:p>
            <a:pPr marL="0" indent="0" fontAlgn="base">
              <a:spcBef>
                <a:spcPct val="0"/>
              </a:spcBef>
              <a:spcAft>
                <a:spcPct val="0"/>
              </a:spcAft>
              <a:buNone/>
              <a:defRPr/>
            </a:pPr>
            <a:r>
              <a:rPr lang="en-US" sz="1100" b="1" i="1" dirty="0">
                <a:solidFill>
                  <a:prstClr val="black"/>
                </a:solidFill>
                <a:latin typeface="Calibri" pitchFamily="34" charset="0"/>
              </a:rPr>
              <a:t>Have you been in F-1 student status for one academic year?</a:t>
            </a:r>
            <a:r>
              <a:rPr lang="en-US" sz="1100" dirty="0">
                <a:solidFill>
                  <a:prstClr val="black"/>
                </a:solidFill>
                <a:latin typeface="Calibri" pitchFamily="34" charset="0"/>
              </a:rPr>
              <a:t>  At DePaul University, one academic year means full-time enrollment for at least three (3) consecutive quarters. This begins when you first entered the United States in F-1 status – time spent studying abroad prior to entry will not count toward one academic year. You may be able to count the time you spent at other U.S. schools in degree programs as long as your SEVIS record was transferred directly to DePaul University.  Enrollment in English language programs cannot be counted toward meeting this requirement. </a:t>
            </a:r>
          </a:p>
          <a:p>
            <a:pPr marL="0" indent="0" fontAlgn="base">
              <a:spcBef>
                <a:spcPct val="0"/>
              </a:spcBef>
              <a:spcAft>
                <a:spcPct val="0"/>
              </a:spcAft>
              <a:buNone/>
              <a:defRPr/>
            </a:pPr>
            <a:endParaRPr lang="en-US" sz="1100" b="1" i="1" dirty="0">
              <a:solidFill>
                <a:prstClr val="black"/>
              </a:solidFill>
              <a:latin typeface="Calibri" pitchFamily="34" charset="0"/>
            </a:endParaRPr>
          </a:p>
          <a:p>
            <a:pPr marL="0" indent="0" fontAlgn="base">
              <a:spcBef>
                <a:spcPct val="0"/>
              </a:spcBef>
              <a:spcAft>
                <a:spcPct val="0"/>
              </a:spcAft>
              <a:buNone/>
              <a:defRPr/>
            </a:pPr>
            <a:r>
              <a:rPr lang="en-US" sz="1100" b="1" i="1" dirty="0">
                <a:solidFill>
                  <a:prstClr val="black"/>
                </a:solidFill>
                <a:latin typeface="Calibri" pitchFamily="34" charset="0"/>
              </a:rPr>
              <a:t>Have you considered using Curricular Practical Training (CPT) instead?</a:t>
            </a:r>
            <a:r>
              <a:rPr lang="en-US" sz="1100" dirty="0">
                <a:solidFill>
                  <a:prstClr val="black"/>
                </a:solidFill>
                <a:latin typeface="Calibri" pitchFamily="34" charset="0"/>
              </a:rPr>
              <a:t>  For many students, CPT can be a better option.  It allows you to get work experience in your field of study without using any of your 12-month OPT allowance.  Please see the ISS website for a detailed description of </a:t>
            </a:r>
            <a:r>
              <a:rPr lang="en-US" sz="1100" dirty="0">
                <a:solidFill>
                  <a:prstClr val="black"/>
                </a:solidFill>
                <a:latin typeface="Calibri" pitchFamily="34" charset="0"/>
                <a:hlinkClick r:id="rId2"/>
              </a:rPr>
              <a:t>Curricular Practical Training</a:t>
            </a:r>
            <a:r>
              <a:rPr lang="en-US" sz="1100" u="sng" dirty="0">
                <a:solidFill>
                  <a:prstClr val="black"/>
                </a:solidFill>
                <a:latin typeface="Calibri" pitchFamily="34" charset="0"/>
                <a:hlinkClick r:id="rId2"/>
              </a:rPr>
              <a:t>.</a:t>
            </a:r>
            <a:br>
              <a:rPr lang="en-US" sz="1100" u="sng" dirty="0">
                <a:solidFill>
                  <a:prstClr val="black"/>
                </a:solidFill>
                <a:latin typeface="Calibri" pitchFamily="34" charset="0"/>
              </a:rPr>
            </a:br>
            <a:br>
              <a:rPr lang="en-US" sz="1100" b="1" i="1" dirty="0">
                <a:solidFill>
                  <a:prstClr val="black"/>
                </a:solidFill>
                <a:latin typeface="Calibri" pitchFamily="34" charset="0"/>
              </a:rPr>
            </a:br>
            <a:r>
              <a:rPr lang="en-US" sz="1100" b="1" i="1" dirty="0">
                <a:solidFill>
                  <a:prstClr val="black"/>
                </a:solidFill>
                <a:latin typeface="Calibri" pitchFamily="34" charset="0"/>
              </a:rPr>
              <a:t>Will your job offer still be valid three months from now?</a:t>
            </a:r>
            <a:r>
              <a:rPr lang="en-US" sz="1100" dirty="0">
                <a:solidFill>
                  <a:prstClr val="black"/>
                </a:solidFill>
                <a:latin typeface="Calibri" pitchFamily="34" charset="0"/>
              </a:rPr>
              <a:t>  OPT processing can take 60 to 90 days and you may not begin employment before receiving authorization.  If your employer is not willing to wait for your authorization approval, OPT may not be the best option for you. </a:t>
            </a:r>
          </a:p>
          <a:p>
            <a:pPr marL="0" indent="0" fontAlgn="base">
              <a:spcBef>
                <a:spcPct val="0"/>
              </a:spcBef>
              <a:spcAft>
                <a:spcPct val="0"/>
              </a:spcAft>
              <a:buNone/>
              <a:defRPr/>
            </a:pPr>
            <a:endParaRPr lang="en-US" sz="1100" b="1" i="1" dirty="0">
              <a:solidFill>
                <a:prstClr val="black"/>
              </a:solidFill>
              <a:latin typeface="Calibri" pitchFamily="34" charset="0"/>
            </a:endParaRPr>
          </a:p>
          <a:p>
            <a:pPr marL="0" indent="0" fontAlgn="base">
              <a:spcBef>
                <a:spcPct val="0"/>
              </a:spcBef>
              <a:spcAft>
                <a:spcPct val="0"/>
              </a:spcAft>
              <a:buNone/>
              <a:defRPr/>
            </a:pPr>
            <a:r>
              <a:rPr lang="en-US" sz="1100" b="1" i="1" dirty="0">
                <a:solidFill>
                  <a:prstClr val="black"/>
                </a:solidFill>
                <a:latin typeface="Calibri" pitchFamily="34" charset="0"/>
              </a:rPr>
              <a:t>Do you plan on applying for the 24-month OPT STEM extension or the H-1B cap gap extension in the future?  </a:t>
            </a:r>
            <a:r>
              <a:rPr lang="en-US" sz="1100" dirty="0">
                <a:solidFill>
                  <a:prstClr val="black"/>
                </a:solidFill>
                <a:latin typeface="Calibri" pitchFamily="34" charset="0"/>
              </a:rPr>
              <a:t>Only eligible post-completion OPT students may apply for these two extensions.  If you plan on applying for either of these extensions in the future, you must have at least part of your original 12-month OPT allowance remaining to use as post-completion OPT.</a:t>
            </a:r>
          </a:p>
          <a:p>
            <a:pPr marL="0" indent="0" fontAlgn="base">
              <a:spcBef>
                <a:spcPct val="0"/>
              </a:spcBef>
              <a:spcAft>
                <a:spcPct val="0"/>
              </a:spcAft>
              <a:buNone/>
              <a:defRPr/>
            </a:pPr>
            <a:br>
              <a:rPr lang="en-US" sz="1100" b="1" i="1" dirty="0">
                <a:solidFill>
                  <a:prstClr val="black"/>
                </a:solidFill>
                <a:latin typeface="Calibri" pitchFamily="34" charset="0"/>
              </a:rPr>
            </a:br>
            <a:r>
              <a:rPr lang="en-US" sz="1100" b="1" i="1" dirty="0">
                <a:solidFill>
                  <a:prstClr val="black"/>
                </a:solidFill>
                <a:latin typeface="Calibri" pitchFamily="34" charset="0"/>
              </a:rPr>
              <a:t>Are you willing to use some of your 12-month OPT allowance?  </a:t>
            </a:r>
            <a:r>
              <a:rPr lang="en-US" sz="1100" dirty="0">
                <a:solidFill>
                  <a:prstClr val="black"/>
                </a:solidFill>
                <a:latin typeface="Calibri" pitchFamily="34" charset="0"/>
              </a:rPr>
              <a:t>You will not have a full year of post-completion OPT time after degree program completion if you are authorized for any pre-completion OPT.  </a:t>
            </a:r>
          </a:p>
          <a:p>
            <a:pPr marL="0" indent="0" fontAlgn="base">
              <a:spcBef>
                <a:spcPct val="0"/>
              </a:spcBef>
              <a:spcAft>
                <a:spcPct val="0"/>
              </a:spcAft>
              <a:buNone/>
              <a:defRPr/>
            </a:pPr>
            <a:endParaRPr lang="en-US" sz="1000" dirty="0">
              <a:solidFill>
                <a:prstClr val="black"/>
              </a:solidFill>
              <a:latin typeface="Calibri" pitchFamily="34" charset="0"/>
            </a:endParaRPr>
          </a:p>
          <a:p>
            <a:pPr marL="0" lvl="0" indent="0" algn="ctr" fontAlgn="base">
              <a:spcBef>
                <a:spcPct val="50000"/>
              </a:spcBef>
              <a:spcAft>
                <a:spcPct val="0"/>
              </a:spcAft>
              <a:buNone/>
            </a:pPr>
            <a:r>
              <a:rPr lang="en-US" sz="1600" b="1" dirty="0">
                <a:solidFill>
                  <a:prstClr val="black"/>
                </a:solidFill>
                <a:latin typeface="Calibri" pitchFamily="34" charset="0"/>
              </a:rPr>
              <a:t>Post-Completion OPT</a:t>
            </a:r>
          </a:p>
          <a:p>
            <a:pPr marL="0" lvl="0" indent="0" fontAlgn="base">
              <a:spcBef>
                <a:spcPct val="50000"/>
              </a:spcBef>
              <a:spcAft>
                <a:spcPct val="0"/>
              </a:spcAft>
              <a:buNone/>
            </a:pPr>
            <a:r>
              <a:rPr lang="en-US" sz="1100" b="1" i="1" dirty="0">
                <a:solidFill>
                  <a:prstClr val="black"/>
                </a:solidFill>
                <a:latin typeface="Calibri" pitchFamily="34" charset="0"/>
              </a:rPr>
              <a:t>Have you been in F-1 status for one academic year?</a:t>
            </a:r>
            <a:r>
              <a:rPr lang="en-US" sz="1100" dirty="0">
                <a:solidFill>
                  <a:prstClr val="black"/>
                </a:solidFill>
                <a:latin typeface="Calibri" pitchFamily="34" charset="0"/>
              </a:rPr>
              <a:t>  At DePaul University, one academic year means full-time enrollment for at least three (3) consecutive  quarters.  You may be able to count the time you spent at other U.S. schools in degree programs as long as your SEVIS record was transferred directly to DePaul University.  Enrollment in English language programs cannot be counted toward meeting this requirement.</a:t>
            </a:r>
          </a:p>
          <a:p>
            <a:pPr marL="0" lvl="0" indent="0" fontAlgn="base">
              <a:spcBef>
                <a:spcPct val="50000"/>
              </a:spcBef>
              <a:spcAft>
                <a:spcPct val="0"/>
              </a:spcAft>
              <a:buNone/>
            </a:pPr>
            <a:r>
              <a:rPr lang="en-US" sz="1100" b="1" i="1" dirty="0">
                <a:solidFill>
                  <a:prstClr val="black"/>
                </a:solidFill>
                <a:latin typeface="Calibri" pitchFamily="34" charset="0"/>
              </a:rPr>
              <a:t>Will you be completing your program of study at DePaul University within the next 90 days?  </a:t>
            </a:r>
            <a:r>
              <a:rPr lang="en-US" sz="1100" dirty="0">
                <a:solidFill>
                  <a:prstClr val="black"/>
                </a:solidFill>
                <a:latin typeface="Calibri" pitchFamily="34" charset="0"/>
              </a:rPr>
              <a:t>Your application for OPT cannot be submitted to USCIS any earlier than 90 days before your degree program completion date.</a:t>
            </a:r>
          </a:p>
          <a:p>
            <a:pPr marL="0" lvl="0" indent="0" fontAlgn="base">
              <a:spcBef>
                <a:spcPct val="50000"/>
              </a:spcBef>
              <a:spcAft>
                <a:spcPct val="0"/>
              </a:spcAft>
              <a:buNone/>
            </a:pPr>
            <a:r>
              <a:rPr lang="en-US" sz="1100" b="1" i="1" dirty="0">
                <a:solidFill>
                  <a:prstClr val="black"/>
                </a:solidFill>
                <a:latin typeface="Calibri" pitchFamily="34" charset="0"/>
              </a:rPr>
              <a:t>Are you enrolled full-time this quarter or authorized by ISS to have a reduced course load?  </a:t>
            </a:r>
            <a:r>
              <a:rPr lang="en-US" sz="1100" dirty="0">
                <a:solidFill>
                  <a:prstClr val="black"/>
                </a:solidFill>
                <a:latin typeface="Calibri" pitchFamily="34" charset="0"/>
              </a:rPr>
              <a:t>If eligible, you must receive a reduced course load authorization from ISS before enrolling less than full-time.</a:t>
            </a:r>
          </a:p>
          <a:p>
            <a:pPr marL="0" indent="0" fontAlgn="base">
              <a:spcBef>
                <a:spcPct val="0"/>
              </a:spcBef>
              <a:spcAft>
                <a:spcPct val="0"/>
              </a:spcAft>
              <a:buNone/>
              <a:defRPr/>
            </a:pPr>
            <a:endParaRPr lang="en-US" sz="1000" dirty="0">
              <a:solidFill>
                <a:prstClr val="black"/>
              </a:solidFill>
              <a:latin typeface="Calibri" pitchFamily="34" charset="0"/>
            </a:endParaRPr>
          </a:p>
          <a:p>
            <a:endParaRPr lang="en-US" sz="1000" dirty="0"/>
          </a:p>
        </p:txBody>
      </p:sp>
      <p:sp>
        <p:nvSpPr>
          <p:cNvPr id="4" name="Title 3"/>
          <p:cNvSpPr>
            <a:spLocks noGrp="1"/>
          </p:cNvSpPr>
          <p:nvPr>
            <p:ph type="title"/>
          </p:nvPr>
        </p:nvSpPr>
        <p:spPr/>
        <p:txBody>
          <a:bodyPr/>
          <a:lstStyle/>
          <a:p>
            <a:r>
              <a:rPr lang="en-US" dirty="0"/>
              <a:t>Which OPT Should I request?</a:t>
            </a:r>
          </a:p>
        </p:txBody>
      </p:sp>
    </p:spTree>
    <p:extLst>
      <p:ext uri="{BB962C8B-B14F-4D97-AF65-F5344CB8AC3E}">
        <p14:creationId xmlns:p14="http://schemas.microsoft.com/office/powerpoint/2010/main" val="2495065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457200" lvl="1" indent="0">
              <a:spcBef>
                <a:spcPct val="20000"/>
              </a:spcBef>
              <a:buNone/>
            </a:pPr>
            <a:r>
              <a:rPr lang="en-US" sz="1550" b="1" dirty="0">
                <a:solidFill>
                  <a:prstClr val="black"/>
                </a:solidFill>
              </a:rPr>
              <a:t>Step 1:</a:t>
            </a:r>
            <a:r>
              <a:rPr lang="en-US" sz="1550" dirty="0">
                <a:solidFill>
                  <a:prstClr val="black"/>
                </a:solidFill>
              </a:rPr>
              <a:t> 	Submit OPT request form to ISS to obtain OPT I-20 form.</a:t>
            </a:r>
          </a:p>
          <a:p>
            <a:pPr marL="457200" lvl="1" indent="0">
              <a:spcBef>
                <a:spcPct val="20000"/>
              </a:spcBef>
              <a:buNone/>
            </a:pPr>
            <a:r>
              <a:rPr lang="en-US" sz="1550" dirty="0">
                <a:solidFill>
                  <a:prstClr val="black"/>
                </a:solidFill>
              </a:rPr>
              <a:t>		This form must be submitted online – you can find the link on our </a:t>
            </a:r>
            <a:r>
              <a:rPr lang="en-US" sz="1550" dirty="0">
                <a:solidFill>
                  <a:prstClr val="black"/>
                </a:solidFill>
                <a:hlinkClick r:id="rId2"/>
              </a:rPr>
              <a:t>Employment Page.</a:t>
            </a:r>
            <a:endParaRPr lang="en-US" sz="1550" dirty="0">
              <a:solidFill>
                <a:prstClr val="black"/>
              </a:solidFill>
            </a:endParaRPr>
          </a:p>
          <a:p>
            <a:pPr marL="457200" lvl="1" indent="0">
              <a:spcBef>
                <a:spcPct val="20000"/>
              </a:spcBef>
              <a:buNone/>
            </a:pPr>
            <a:r>
              <a:rPr lang="en-US" sz="1550" dirty="0">
                <a:solidFill>
                  <a:prstClr val="black"/>
                </a:solidFill>
              </a:rPr>
              <a:t>		Please be sure to indicate your </a:t>
            </a:r>
            <a:r>
              <a:rPr lang="en-US" sz="1550" b="1" dirty="0">
                <a:solidFill>
                  <a:prstClr val="black"/>
                </a:solidFill>
                <a:hlinkClick r:id="rId3"/>
              </a:rPr>
              <a:t>academic advisor</a:t>
            </a:r>
            <a:r>
              <a:rPr lang="en-US" sz="1550" dirty="0">
                <a:solidFill>
                  <a:prstClr val="black"/>
                </a:solidFill>
                <a:hlinkClick r:id="rId3"/>
              </a:rPr>
              <a:t> </a:t>
            </a:r>
            <a:r>
              <a:rPr lang="en-US" sz="1550" dirty="0">
                <a:solidFill>
                  <a:prstClr val="black"/>
                </a:solidFill>
              </a:rPr>
              <a:t>on this form. </a:t>
            </a:r>
          </a:p>
          <a:p>
            <a:pPr marL="457200" lvl="1" indent="0">
              <a:spcBef>
                <a:spcPct val="20000"/>
              </a:spcBef>
              <a:buNone/>
            </a:pPr>
            <a:r>
              <a:rPr lang="en-US" sz="1500" dirty="0">
                <a:solidFill>
                  <a:prstClr val="black"/>
                </a:solidFill>
              </a:rPr>
              <a:t>		</a:t>
            </a:r>
            <a:r>
              <a:rPr lang="en-US" sz="1200" dirty="0">
                <a:solidFill>
                  <a:srgbClr val="00B050"/>
                </a:solidFill>
              </a:rPr>
              <a:t>Please allow </a:t>
            </a:r>
            <a:r>
              <a:rPr lang="en-US" sz="1200" b="1" dirty="0">
                <a:solidFill>
                  <a:srgbClr val="00B050"/>
                </a:solidFill>
              </a:rPr>
              <a:t>5-7 business days </a:t>
            </a:r>
            <a:r>
              <a:rPr lang="en-US" sz="1200" dirty="0">
                <a:solidFill>
                  <a:srgbClr val="00B050"/>
                </a:solidFill>
              </a:rPr>
              <a:t>for review/processing. If your request is incomplete, it will require more time.</a:t>
            </a:r>
          </a:p>
          <a:p>
            <a:pPr lvl="1">
              <a:spcBef>
                <a:spcPct val="20000"/>
              </a:spcBef>
            </a:pPr>
            <a:endParaRPr lang="en-US" sz="1600" dirty="0">
              <a:solidFill>
                <a:prstClr val="black"/>
              </a:solidFill>
            </a:endParaRPr>
          </a:p>
          <a:p>
            <a:pPr lvl="1">
              <a:spcBef>
                <a:spcPct val="20000"/>
              </a:spcBef>
            </a:pPr>
            <a:endParaRPr lang="en-US" sz="1600" dirty="0">
              <a:solidFill>
                <a:prstClr val="black"/>
              </a:solidFill>
            </a:endParaRPr>
          </a:p>
          <a:p>
            <a:pPr marL="457200" lvl="1" indent="0">
              <a:spcBef>
                <a:spcPct val="20000"/>
              </a:spcBef>
              <a:buNone/>
            </a:pPr>
            <a:r>
              <a:rPr lang="en-US" sz="1550" b="1" dirty="0">
                <a:solidFill>
                  <a:prstClr val="black"/>
                </a:solidFill>
              </a:rPr>
              <a:t>Step 2: 	</a:t>
            </a:r>
            <a:r>
              <a:rPr lang="en-US" sz="1550" dirty="0">
                <a:solidFill>
                  <a:prstClr val="black"/>
                </a:solidFill>
              </a:rPr>
              <a:t>Prepare your OPT application forms and supporting documentation.  </a:t>
            </a:r>
            <a:endParaRPr lang="en-US" sz="1550" i="1" dirty="0">
              <a:solidFill>
                <a:prstClr val="black"/>
              </a:solidFill>
            </a:endParaRPr>
          </a:p>
          <a:p>
            <a:pPr lvl="0">
              <a:spcBef>
                <a:spcPct val="20000"/>
              </a:spcBef>
              <a:buAutoNum type="arabicPeriod"/>
            </a:pPr>
            <a:endParaRPr lang="en-US" sz="1600" dirty="0">
              <a:solidFill>
                <a:prstClr val="black"/>
              </a:solidFill>
            </a:endParaRPr>
          </a:p>
          <a:p>
            <a:pPr lvl="0">
              <a:spcBef>
                <a:spcPct val="20000"/>
              </a:spcBef>
              <a:buAutoNum type="arabicPeriod"/>
            </a:pPr>
            <a:endParaRPr lang="en-US" sz="1600" dirty="0">
              <a:solidFill>
                <a:prstClr val="black"/>
              </a:solidFill>
            </a:endParaRPr>
          </a:p>
          <a:p>
            <a:pPr marL="457200" lvl="1" indent="0">
              <a:spcBef>
                <a:spcPct val="20000"/>
              </a:spcBef>
              <a:buNone/>
            </a:pPr>
            <a:r>
              <a:rPr lang="en-US" sz="1550" b="1" dirty="0">
                <a:solidFill>
                  <a:prstClr val="black"/>
                </a:solidFill>
              </a:rPr>
              <a:t>Step 3. 	</a:t>
            </a:r>
            <a:r>
              <a:rPr lang="en-US" sz="1550" dirty="0">
                <a:solidFill>
                  <a:prstClr val="black"/>
                </a:solidFill>
              </a:rPr>
              <a:t>Submit your complete OPT application to U.S. Citizenship and Immigration Services (USCIS) 				through their </a:t>
            </a:r>
            <a:r>
              <a:rPr lang="en-US" sz="1550" dirty="0">
                <a:solidFill>
                  <a:prstClr val="black"/>
                </a:solidFill>
                <a:hlinkClick r:id="rId4"/>
              </a:rPr>
              <a:t>online application</a:t>
            </a:r>
            <a:r>
              <a:rPr lang="en-US" sz="1550" dirty="0">
                <a:solidFill>
                  <a:prstClr val="black"/>
                </a:solidFill>
              </a:rPr>
              <a:t>. </a:t>
            </a:r>
          </a:p>
          <a:p>
            <a:pPr marL="457200" lvl="1" indent="0">
              <a:spcBef>
                <a:spcPct val="20000"/>
              </a:spcBef>
              <a:buNone/>
            </a:pPr>
            <a:r>
              <a:rPr lang="en-US" sz="1600" i="1" dirty="0">
                <a:solidFill>
                  <a:prstClr val="black"/>
                </a:solidFill>
              </a:rPr>
              <a:t>		</a:t>
            </a:r>
            <a:r>
              <a:rPr lang="en-US" sz="1200" dirty="0">
                <a:solidFill>
                  <a:srgbClr val="00B050"/>
                </a:solidFill>
              </a:rPr>
              <a:t>Be sure to file within 30 days of your OPT I-20 issue date and before the expiration of your grace period. </a:t>
            </a:r>
          </a:p>
          <a:p>
            <a:pPr marL="457200" lvl="1" indent="0">
              <a:spcBef>
                <a:spcPct val="20000"/>
              </a:spcBef>
              <a:buNone/>
            </a:pPr>
            <a:endParaRPr lang="en-US" sz="1200" dirty="0">
              <a:solidFill>
                <a:srgbClr val="00B050"/>
              </a:solidFill>
            </a:endParaRPr>
          </a:p>
          <a:p>
            <a:pPr marL="457200" lvl="1" indent="0">
              <a:spcBef>
                <a:spcPct val="20000"/>
              </a:spcBef>
              <a:buNone/>
            </a:pPr>
            <a:endParaRPr lang="en-US" sz="1200" dirty="0">
              <a:solidFill>
                <a:srgbClr val="00B050"/>
              </a:solidFill>
            </a:endParaRPr>
          </a:p>
          <a:p>
            <a:pPr marL="457200" lvl="1" indent="0">
              <a:spcBef>
                <a:spcPct val="20000"/>
              </a:spcBef>
              <a:buNone/>
            </a:pPr>
            <a:endParaRPr lang="en-US" sz="1200" dirty="0">
              <a:solidFill>
                <a:srgbClr val="00B050"/>
              </a:solidFill>
            </a:endParaRPr>
          </a:p>
          <a:p>
            <a:pPr marL="457200" lvl="1" indent="0">
              <a:spcBef>
                <a:spcPct val="20000"/>
              </a:spcBef>
              <a:buNone/>
            </a:pPr>
            <a:r>
              <a:rPr lang="en-US" sz="1400" b="1" i="1" dirty="0">
                <a:solidFill>
                  <a:prstClr val="black"/>
                </a:solidFill>
              </a:rPr>
              <a:t>ISS strongly recommends that you carefully review this entire OPT tutorial for detailed instructions and important information about your OPT authorization requirements and responsibilities.</a:t>
            </a:r>
          </a:p>
          <a:p>
            <a:pPr marL="457200" lvl="1" indent="0">
              <a:spcBef>
                <a:spcPct val="20000"/>
              </a:spcBef>
              <a:buNone/>
            </a:pPr>
            <a:endParaRPr lang="en-US" sz="1100" dirty="0">
              <a:solidFill>
                <a:prstClr val="black"/>
              </a:solidFill>
            </a:endParaRPr>
          </a:p>
          <a:p>
            <a:pPr marL="0" indent="0">
              <a:buNone/>
            </a:pPr>
            <a:endParaRPr lang="en-US" dirty="0"/>
          </a:p>
        </p:txBody>
      </p:sp>
      <p:sp>
        <p:nvSpPr>
          <p:cNvPr id="3" name="Title 2"/>
          <p:cNvSpPr>
            <a:spLocks noGrp="1"/>
          </p:cNvSpPr>
          <p:nvPr>
            <p:ph type="title"/>
          </p:nvPr>
        </p:nvSpPr>
        <p:spPr/>
        <p:txBody>
          <a:bodyPr/>
          <a:lstStyle/>
          <a:p>
            <a:r>
              <a:rPr lang="en-US" dirty="0"/>
              <a:t>How to Request / Apply for OPT</a:t>
            </a:r>
          </a:p>
        </p:txBody>
      </p:sp>
    </p:spTree>
    <p:extLst>
      <p:ext uri="{BB962C8B-B14F-4D97-AF65-F5344CB8AC3E}">
        <p14:creationId xmlns:p14="http://schemas.microsoft.com/office/powerpoint/2010/main" val="2251749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pPr marL="0" indent="0">
              <a:buNone/>
            </a:pPr>
            <a:r>
              <a:rPr lang="en-US" dirty="0"/>
              <a:t>Be sure to submit this form to the correct </a:t>
            </a:r>
            <a:r>
              <a:rPr lang="en-US" b="1" dirty="0"/>
              <a:t>academic advisor </a:t>
            </a:r>
            <a:r>
              <a:rPr lang="en-US" dirty="0"/>
              <a:t>and </a:t>
            </a:r>
            <a:r>
              <a:rPr lang="en-US" b="1" dirty="0"/>
              <a:t>ISS advisor. </a:t>
            </a:r>
          </a:p>
          <a:p>
            <a:endParaRPr lang="en-US" b="1" dirty="0"/>
          </a:p>
          <a:p>
            <a:pPr marL="0" indent="0">
              <a:buNone/>
            </a:pPr>
            <a:r>
              <a:rPr lang="en-US" dirty="0"/>
              <a:t>Do not put your name in these fields or your application will not move forward. </a:t>
            </a:r>
          </a:p>
        </p:txBody>
      </p:sp>
      <p:sp>
        <p:nvSpPr>
          <p:cNvPr id="3" name="Title 2"/>
          <p:cNvSpPr>
            <a:spLocks noGrp="1"/>
          </p:cNvSpPr>
          <p:nvPr>
            <p:ph type="title"/>
          </p:nvPr>
        </p:nvSpPr>
        <p:spPr/>
        <p:txBody>
          <a:bodyPr/>
          <a:lstStyle/>
          <a:p>
            <a:r>
              <a:rPr lang="en-US" dirty="0"/>
              <a:t>The online OPT Request Form</a:t>
            </a:r>
          </a:p>
        </p:txBody>
      </p:sp>
      <p:pic>
        <p:nvPicPr>
          <p:cNvPr id="6" name="Content Placeholder 5"/>
          <p:cNvPicPr>
            <a:picLocks noGrp="1" noChangeAspect="1"/>
          </p:cNvPicPr>
          <p:nvPr>
            <p:ph sz="half" idx="2"/>
          </p:nvPr>
        </p:nvPicPr>
        <p:blipFill>
          <a:blip r:embed="rId2"/>
          <a:stretch>
            <a:fillRect/>
          </a:stretch>
        </p:blipFill>
        <p:spPr>
          <a:xfrm>
            <a:off x="5855204" y="2475411"/>
            <a:ext cx="6068463" cy="3558351"/>
          </a:xfrm>
          <a:prstGeom prst="rect">
            <a:avLst/>
          </a:prstGeom>
        </p:spPr>
      </p:pic>
    </p:spTree>
    <p:extLst>
      <p:ext uri="{BB962C8B-B14F-4D97-AF65-F5344CB8AC3E}">
        <p14:creationId xmlns:p14="http://schemas.microsoft.com/office/powerpoint/2010/main" val="887542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582164" y="4155504"/>
            <a:ext cx="10611710" cy="2304079"/>
          </a:xfrm>
        </p:spPr>
        <p:txBody>
          <a:bodyPr/>
          <a:lstStyle/>
          <a:p>
            <a:pPr marL="0" lvl="0" indent="0" fontAlgn="base">
              <a:spcBef>
                <a:spcPct val="50000"/>
              </a:spcBef>
              <a:spcAft>
                <a:spcPct val="0"/>
              </a:spcAft>
              <a:buNone/>
              <a:defRPr/>
            </a:pPr>
            <a:r>
              <a:rPr lang="en-US" sz="1100" b="1" dirty="0">
                <a:solidFill>
                  <a:prstClr val="black"/>
                </a:solidFill>
              </a:rPr>
              <a:t>Choosing Authorization Dates</a:t>
            </a:r>
            <a:r>
              <a:rPr lang="en-US" sz="1100" i="1" dirty="0">
                <a:solidFill>
                  <a:prstClr val="black"/>
                </a:solidFill>
              </a:rPr>
              <a:t>	</a:t>
            </a:r>
            <a:br>
              <a:rPr lang="en-US" sz="1100" dirty="0">
                <a:solidFill>
                  <a:prstClr val="black"/>
                </a:solidFill>
              </a:rPr>
            </a:br>
            <a:r>
              <a:rPr lang="en-US" sz="1100" dirty="0">
                <a:solidFill>
                  <a:prstClr val="black"/>
                </a:solidFill>
              </a:rPr>
              <a:t>On the OPT recommendation form, you must indicate what dates you would ideally want your employment authorization to begin and end before submitting it to ISS.  Your recommended OPT dates are subject to change based on USCIS processing times.</a:t>
            </a:r>
            <a:br>
              <a:rPr lang="en-US" sz="1100" dirty="0">
                <a:solidFill>
                  <a:prstClr val="black"/>
                </a:solidFill>
              </a:rPr>
            </a:br>
            <a:br>
              <a:rPr lang="en-US" sz="1100" dirty="0">
                <a:solidFill>
                  <a:prstClr val="black"/>
                </a:solidFill>
              </a:rPr>
            </a:br>
            <a:r>
              <a:rPr lang="en-US" sz="1100" dirty="0">
                <a:solidFill>
                  <a:prstClr val="black"/>
                </a:solidFill>
              </a:rPr>
              <a:t>Your recommended OPT dates will be printed on your new OPT I-20 and cannot be easily changed after processing.  If approved by USCIS, your OPT dates cannot be changed and will be printed on your EAD card.</a:t>
            </a:r>
          </a:p>
          <a:p>
            <a:pPr lvl="0" fontAlgn="base">
              <a:spcBef>
                <a:spcPct val="50000"/>
              </a:spcBef>
              <a:spcAft>
                <a:spcPct val="0"/>
              </a:spcAft>
              <a:defRPr/>
            </a:pPr>
            <a:r>
              <a:rPr lang="en-US" sz="1100" dirty="0">
                <a:solidFill>
                  <a:prstClr val="black"/>
                </a:solidFill>
              </a:rPr>
              <a:t>Your recommended OPT start date is the day you would ideally like your EAD card to become valid and when you would ideally like to begin off-campus employment.</a:t>
            </a:r>
          </a:p>
          <a:p>
            <a:pPr fontAlgn="base">
              <a:spcBef>
                <a:spcPct val="50000"/>
              </a:spcBef>
              <a:spcAft>
                <a:spcPct val="0"/>
              </a:spcAft>
              <a:defRPr/>
            </a:pPr>
            <a:r>
              <a:rPr lang="en-US" sz="1100" dirty="0">
                <a:solidFill>
                  <a:prstClr val="black"/>
                </a:solidFill>
              </a:rPr>
              <a:t>Your recommended OPT end date is usually 12 months later minus one (1) day unless you request a shorter period of time.</a:t>
            </a:r>
          </a:p>
          <a:p>
            <a:pPr marL="457200" lvl="1" indent="0" fontAlgn="base">
              <a:spcBef>
                <a:spcPct val="50000"/>
              </a:spcBef>
              <a:spcAft>
                <a:spcPct val="0"/>
              </a:spcAft>
              <a:buFontTx/>
              <a:buChar char="•"/>
              <a:defRPr/>
            </a:pPr>
            <a:endParaRPr lang="en-US" sz="1100" dirty="0">
              <a:solidFill>
                <a:prstClr val="black"/>
              </a:solidFill>
            </a:endParaRPr>
          </a:p>
          <a:p>
            <a:pPr marL="0" lvl="0" indent="0" fontAlgn="base">
              <a:spcBef>
                <a:spcPct val="50000"/>
              </a:spcBef>
              <a:spcAft>
                <a:spcPct val="0"/>
              </a:spcAft>
              <a:buNone/>
              <a:defRPr/>
            </a:pPr>
            <a:r>
              <a:rPr lang="en-US" sz="1100" b="1" dirty="0">
                <a:solidFill>
                  <a:prstClr val="black"/>
                </a:solidFill>
              </a:rPr>
              <a:t>If you change your mind about your authorization dates</a:t>
            </a:r>
          </a:p>
          <a:p>
            <a:pPr marL="0" lvl="0" indent="0" fontAlgn="base">
              <a:spcBef>
                <a:spcPct val="50000"/>
              </a:spcBef>
              <a:spcAft>
                <a:spcPct val="0"/>
              </a:spcAft>
              <a:buNone/>
              <a:defRPr/>
            </a:pPr>
            <a:r>
              <a:rPr lang="en-US" sz="1100" dirty="0">
                <a:solidFill>
                  <a:prstClr val="black"/>
                </a:solidFill>
              </a:rPr>
              <a:t>You will </a:t>
            </a:r>
            <a:r>
              <a:rPr lang="en-US" sz="1100" b="1" dirty="0">
                <a:solidFill>
                  <a:prstClr val="black"/>
                </a:solidFill>
              </a:rPr>
              <a:t>NOT</a:t>
            </a:r>
            <a:r>
              <a:rPr lang="en-US" sz="1100" dirty="0">
                <a:solidFill>
                  <a:prstClr val="black"/>
                </a:solidFill>
              </a:rPr>
              <a:t> be able to adjust your recommended OPT dates once you have mailed your application to USCIS without withdrawing your application completely.  Consider the authorization dates carefully before submitting your OPT recommendation form to ISS.</a:t>
            </a:r>
            <a:endParaRPr lang="en-US" sz="1100" dirty="0"/>
          </a:p>
        </p:txBody>
      </p:sp>
      <p:sp>
        <p:nvSpPr>
          <p:cNvPr id="3" name="Title 2"/>
          <p:cNvSpPr>
            <a:spLocks noGrp="1"/>
          </p:cNvSpPr>
          <p:nvPr>
            <p:ph type="title"/>
          </p:nvPr>
        </p:nvSpPr>
        <p:spPr/>
        <p:txBody>
          <a:bodyPr/>
          <a:lstStyle/>
          <a:p>
            <a:r>
              <a:rPr lang="en-US" dirty="0"/>
              <a:t>The online OPT Request Form</a:t>
            </a:r>
          </a:p>
        </p:txBody>
      </p:sp>
      <p:pic>
        <p:nvPicPr>
          <p:cNvPr id="5" name="Content Placeholder 3"/>
          <p:cNvPicPr>
            <a:picLocks noChangeAspect="1"/>
          </p:cNvPicPr>
          <p:nvPr/>
        </p:nvPicPr>
        <p:blipFill>
          <a:blip r:embed="rId2"/>
          <a:stretch>
            <a:fillRect/>
          </a:stretch>
        </p:blipFill>
        <p:spPr>
          <a:xfrm>
            <a:off x="673604" y="1836839"/>
            <a:ext cx="10140730" cy="2230733"/>
          </a:xfrm>
          <a:prstGeom prst="rect">
            <a:avLst/>
          </a:prstGeom>
        </p:spPr>
      </p:pic>
    </p:spTree>
    <p:extLst>
      <p:ext uri="{BB962C8B-B14F-4D97-AF65-F5344CB8AC3E}">
        <p14:creationId xmlns:p14="http://schemas.microsoft.com/office/powerpoint/2010/main" val="995910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78922" y="3746366"/>
            <a:ext cx="11211890" cy="3065914"/>
          </a:xfrm>
        </p:spPr>
        <p:txBody>
          <a:bodyPr/>
          <a:lstStyle/>
          <a:p>
            <a:pPr marL="0" indent="0" algn="ctr">
              <a:buNone/>
            </a:pPr>
            <a:r>
              <a:rPr lang="en-US" sz="1600" b="1" dirty="0"/>
              <a:t>Points to Consider</a:t>
            </a:r>
          </a:p>
          <a:p>
            <a:pPr lvl="1">
              <a:spcBef>
                <a:spcPct val="50000"/>
              </a:spcBef>
              <a:buFont typeface="Wingdings" pitchFamily="2" charset="2"/>
              <a:buChar char="§"/>
            </a:pPr>
            <a:r>
              <a:rPr lang="en-US" sz="1000" dirty="0"/>
              <a:t>USCIS can receive your OPT application up to 90 days before your degree program completion date and no later than 60 days following your degree program completion date</a:t>
            </a:r>
          </a:p>
          <a:p>
            <a:pPr lvl="1">
              <a:spcBef>
                <a:spcPct val="50000"/>
              </a:spcBef>
              <a:buFont typeface="Wingdings" pitchFamily="2" charset="2"/>
              <a:buChar char="§"/>
            </a:pPr>
            <a:r>
              <a:rPr lang="en-US" sz="1000" dirty="0"/>
              <a:t>If you leave the United States during your 60-day grace period and you haven’t applied for OPT, you will lose your opportunity to apply for OPT</a:t>
            </a:r>
          </a:p>
          <a:p>
            <a:pPr lvl="1">
              <a:spcBef>
                <a:spcPct val="50000"/>
              </a:spcBef>
              <a:buFont typeface="Wingdings" pitchFamily="2" charset="2"/>
              <a:buChar char="§"/>
            </a:pPr>
            <a:r>
              <a:rPr lang="en-US" sz="1000" dirty="0"/>
              <a:t>USCIS must receive your OPT application no later than 30 days after your OPT has been requested in SEVIS by your ISS Advisor or your application may be denied</a:t>
            </a:r>
          </a:p>
          <a:p>
            <a:pPr lvl="1">
              <a:spcBef>
                <a:spcPct val="50000"/>
              </a:spcBef>
              <a:buFont typeface="Wingdings" pitchFamily="2" charset="2"/>
              <a:buChar char="§"/>
            </a:pPr>
            <a:r>
              <a:rPr lang="en-US" sz="1000" dirty="0"/>
              <a:t>It can take 2 to 4 months (sometimes more, rarely less) for an OPT application to be reviewed and (hopefully) approved by USCIS</a:t>
            </a:r>
          </a:p>
          <a:p>
            <a:pPr lvl="1">
              <a:spcBef>
                <a:spcPct val="50000"/>
              </a:spcBef>
              <a:buFont typeface="Wingdings" pitchFamily="2" charset="2"/>
              <a:buChar char="§"/>
            </a:pPr>
            <a:r>
              <a:rPr lang="en-US" sz="1000" dirty="0"/>
              <a:t>Your recommended OPT start date must be within your 60-day grace period</a:t>
            </a:r>
          </a:p>
          <a:p>
            <a:pPr lvl="1">
              <a:spcBef>
                <a:spcPct val="50000"/>
              </a:spcBef>
              <a:buFont typeface="Wingdings" pitchFamily="2" charset="2"/>
              <a:buChar char="§"/>
            </a:pPr>
            <a:r>
              <a:rPr lang="en-US" sz="1000" dirty="0"/>
              <a:t>If you will graduate in winter term and want to take advantage of the </a:t>
            </a:r>
            <a:r>
              <a:rPr lang="en-US" sz="1000" b="1" dirty="0">
                <a:solidFill>
                  <a:srgbClr val="C00000"/>
                </a:solidFill>
              </a:rPr>
              <a:t>H-1B cap gap benefit</a:t>
            </a:r>
            <a:r>
              <a:rPr lang="en-US" sz="1000" dirty="0"/>
              <a:t>: </a:t>
            </a:r>
            <a:r>
              <a:rPr lang="en-US" sz="1000" u="sng" dirty="0">
                <a:hlinkClick r:id="rId2"/>
              </a:rPr>
              <a:t>https://www.uscis.gov/working-united-states/temporary-workers/h-1b-specialty-occupations-and-fashion-models/extension-post-completion-optional-practical-training-opt-and-f-1-status-eligible-students-under-h-1b-cap-gap-regulations</a:t>
            </a:r>
            <a:r>
              <a:rPr lang="en-US" sz="1000" dirty="0"/>
              <a:t>, select an OPT start date closer to the end of your 60-day grace period.  Note, if your OPT authorization ends before your employer files the H-1B COS petition with USCIS, you will </a:t>
            </a:r>
            <a:r>
              <a:rPr lang="en-US" sz="1000" b="1" dirty="0"/>
              <a:t>not </a:t>
            </a:r>
            <a:r>
              <a:rPr lang="en-US" sz="1000" dirty="0"/>
              <a:t>qualify for the H-1B cap gap benefit</a:t>
            </a:r>
          </a:p>
          <a:p>
            <a:pPr lvl="1">
              <a:spcBef>
                <a:spcPct val="50000"/>
              </a:spcBef>
              <a:buFont typeface="Wingdings" pitchFamily="2" charset="2"/>
              <a:buChar char="§"/>
            </a:pPr>
            <a:r>
              <a:rPr lang="en-US" sz="1000" dirty="0"/>
              <a:t>You cannot begin employment until you have received your EAD card and the start date on the EAD card is valid/current </a:t>
            </a:r>
          </a:p>
          <a:p>
            <a:pPr lvl="1">
              <a:spcBef>
                <a:spcPct val="50000"/>
              </a:spcBef>
              <a:buFont typeface="Wingdings" pitchFamily="2" charset="2"/>
              <a:buChar char="§"/>
            </a:pPr>
            <a:r>
              <a:rPr lang="en-US" sz="1000" dirty="0"/>
              <a:t>You cannot change your recommended OPT start date once your OPT application has been mailed to USCIS without withdrawing your application completely</a:t>
            </a:r>
          </a:p>
          <a:p>
            <a:pPr lvl="1">
              <a:spcBef>
                <a:spcPct val="50000"/>
              </a:spcBef>
              <a:buFont typeface="Wingdings" pitchFamily="2" charset="2"/>
              <a:buChar char="§"/>
            </a:pPr>
            <a:r>
              <a:rPr lang="en-US" sz="1000" dirty="0"/>
              <a:t>As long as you have submitted a timely application for OPT to USCIS, your F-1 status remains active and you can continue to stay in the United States while your OPT application is pending</a:t>
            </a:r>
          </a:p>
          <a:p>
            <a:pPr lvl="1">
              <a:spcBef>
                <a:spcPct val="50000"/>
              </a:spcBef>
              <a:buFont typeface="Wingdings" pitchFamily="2" charset="2"/>
              <a:buChar char="§"/>
            </a:pPr>
            <a:r>
              <a:rPr lang="en-US" sz="1000" dirty="0"/>
              <a:t>Travel outside of the United States while your OPT application is pending and once it has been approved can be risky; please schedule an appointment with your ISS advisor for more information as far in advance as possible</a:t>
            </a:r>
          </a:p>
          <a:p>
            <a:pPr marL="0" indent="0">
              <a:buNone/>
            </a:pPr>
            <a:endParaRPr lang="en-US" sz="1000" dirty="0"/>
          </a:p>
        </p:txBody>
      </p:sp>
      <p:sp>
        <p:nvSpPr>
          <p:cNvPr id="3" name="Title 2"/>
          <p:cNvSpPr>
            <a:spLocks noGrp="1"/>
          </p:cNvSpPr>
          <p:nvPr>
            <p:ph type="title"/>
          </p:nvPr>
        </p:nvSpPr>
        <p:spPr>
          <a:xfrm>
            <a:off x="178922" y="755925"/>
            <a:ext cx="8058020" cy="992982"/>
          </a:xfrm>
        </p:spPr>
        <p:txBody>
          <a:bodyPr/>
          <a:lstStyle/>
          <a:p>
            <a:r>
              <a:rPr lang="en-US" dirty="0"/>
              <a:t>OPT Filing Timeline</a:t>
            </a:r>
          </a:p>
        </p:txBody>
      </p:sp>
      <p:sp>
        <p:nvSpPr>
          <p:cNvPr id="4" name="Text Box 87"/>
          <p:cNvSpPr txBox="1">
            <a:spLocks noChangeArrowheads="1"/>
          </p:cNvSpPr>
          <p:nvPr/>
        </p:nvSpPr>
        <p:spPr bwMode="auto">
          <a:xfrm>
            <a:off x="1310287" y="1802363"/>
            <a:ext cx="37338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200" b="1" dirty="0">
                <a:latin typeface="+mn-lt"/>
              </a:rPr>
              <a:t>OPT Application Period</a:t>
            </a:r>
            <a:r>
              <a:rPr lang="en-US" sz="900" dirty="0">
                <a:latin typeface="+mn-lt"/>
              </a:rPr>
              <a:t>:  Window opens 90 days before degree program  completion and closes 60 days after degree program completion.                                                    	</a:t>
            </a:r>
          </a:p>
        </p:txBody>
      </p:sp>
      <p:sp>
        <p:nvSpPr>
          <p:cNvPr id="5" name="Text Box 85"/>
          <p:cNvSpPr txBox="1">
            <a:spLocks noChangeArrowheads="1"/>
          </p:cNvSpPr>
          <p:nvPr/>
        </p:nvSpPr>
        <p:spPr bwMode="auto">
          <a:xfrm>
            <a:off x="5726448" y="1836671"/>
            <a:ext cx="100012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900" dirty="0">
                <a:latin typeface="+mn-lt"/>
              </a:rPr>
              <a:t>Degree program completion date (example)</a:t>
            </a:r>
          </a:p>
        </p:txBody>
      </p:sp>
      <p:sp>
        <p:nvSpPr>
          <p:cNvPr id="6" name="Text Box 86"/>
          <p:cNvSpPr txBox="1">
            <a:spLocks noChangeArrowheads="1"/>
          </p:cNvSpPr>
          <p:nvPr/>
        </p:nvSpPr>
        <p:spPr bwMode="auto">
          <a:xfrm>
            <a:off x="7978087" y="1914300"/>
            <a:ext cx="9048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900" dirty="0">
                <a:latin typeface="+mn-lt"/>
              </a:rPr>
              <a:t>60-day grace period ends</a:t>
            </a:r>
          </a:p>
        </p:txBody>
      </p:sp>
      <p:sp>
        <p:nvSpPr>
          <p:cNvPr id="7" name="Text Box 117"/>
          <p:cNvSpPr txBox="1">
            <a:spLocks noChangeArrowheads="1"/>
          </p:cNvSpPr>
          <p:nvPr/>
        </p:nvSpPr>
        <p:spPr bwMode="auto">
          <a:xfrm>
            <a:off x="6231929" y="3518918"/>
            <a:ext cx="22653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800" dirty="0">
                <a:latin typeface="+mn-lt"/>
              </a:rPr>
              <a:t>Recommended OPT start date must be within your 60-day grace period </a:t>
            </a:r>
          </a:p>
        </p:txBody>
      </p:sp>
      <p:sp>
        <p:nvSpPr>
          <p:cNvPr id="8" name="AutoShape 116"/>
          <p:cNvSpPr>
            <a:spLocks/>
          </p:cNvSpPr>
          <p:nvPr/>
        </p:nvSpPr>
        <p:spPr bwMode="auto">
          <a:xfrm rot="16182715">
            <a:off x="7252125" y="2273461"/>
            <a:ext cx="204788" cy="2171700"/>
          </a:xfrm>
          <a:prstGeom prst="leftBrace">
            <a:avLst>
              <a:gd name="adj1" fmla="val 88372"/>
              <a:gd name="adj2" fmla="val 50000"/>
            </a:avLst>
          </a:prstGeom>
          <a:noFill/>
          <a:ln w="1905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 name="AutoShape 113"/>
          <p:cNvSpPr>
            <a:spLocks/>
          </p:cNvSpPr>
          <p:nvPr/>
        </p:nvSpPr>
        <p:spPr bwMode="auto">
          <a:xfrm rot="5400000">
            <a:off x="5655666" y="-213653"/>
            <a:ext cx="228600" cy="5343525"/>
          </a:xfrm>
          <a:prstGeom prst="leftBrace">
            <a:avLst>
              <a:gd name="adj1" fmla="val 194792"/>
              <a:gd name="adj2" fmla="val 50000"/>
            </a:avLst>
          </a:prstGeom>
          <a:noFill/>
          <a:ln w="1905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 name="Line 129"/>
          <p:cNvSpPr>
            <a:spLocks noChangeShapeType="1"/>
          </p:cNvSpPr>
          <p:nvPr/>
        </p:nvSpPr>
        <p:spPr bwMode="auto">
          <a:xfrm>
            <a:off x="4904018" y="2031854"/>
            <a:ext cx="768751" cy="1930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88"/>
          <p:cNvSpPr>
            <a:spLocks noChangeShapeType="1"/>
          </p:cNvSpPr>
          <p:nvPr/>
        </p:nvSpPr>
        <p:spPr bwMode="auto">
          <a:xfrm>
            <a:off x="1795268" y="2782680"/>
            <a:ext cx="72199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AutoShape 111"/>
          <p:cNvSpPr>
            <a:spLocks noChangeArrowheads="1"/>
          </p:cNvSpPr>
          <p:nvPr/>
        </p:nvSpPr>
        <p:spPr bwMode="auto">
          <a:xfrm>
            <a:off x="2120544" y="2711243"/>
            <a:ext cx="158750" cy="142875"/>
          </a:xfrm>
          <a:prstGeom prst="flowChartConnector">
            <a:avLst/>
          </a:prstGeom>
          <a:solidFill>
            <a:srgbClr val="000000"/>
          </a:solidFill>
          <a:ln w="9525">
            <a:solidFill>
              <a:schemeClr val="tx1"/>
            </a:solidFill>
            <a:round/>
            <a:headEnd/>
            <a:tailEnd/>
          </a:ln>
        </p:spPr>
        <p:txBody>
          <a:bodyPr wrap="none" anchor="ctr"/>
          <a:lstStyle/>
          <a:p>
            <a:endParaRPr lang="en-US"/>
          </a:p>
        </p:txBody>
      </p:sp>
      <p:sp>
        <p:nvSpPr>
          <p:cNvPr id="13" name="AutoShape 111"/>
          <p:cNvSpPr>
            <a:spLocks noChangeArrowheads="1"/>
          </p:cNvSpPr>
          <p:nvPr/>
        </p:nvSpPr>
        <p:spPr bwMode="auto">
          <a:xfrm>
            <a:off x="3012087" y="2711242"/>
            <a:ext cx="158750" cy="142875"/>
          </a:xfrm>
          <a:prstGeom prst="flowChartConnector">
            <a:avLst/>
          </a:prstGeom>
          <a:solidFill>
            <a:srgbClr val="000000"/>
          </a:solidFill>
          <a:ln w="9525">
            <a:solidFill>
              <a:schemeClr val="tx1"/>
            </a:solidFill>
            <a:round/>
            <a:headEnd/>
            <a:tailEnd/>
          </a:ln>
        </p:spPr>
        <p:txBody>
          <a:bodyPr wrap="none" anchor="ctr"/>
          <a:lstStyle/>
          <a:p>
            <a:endParaRPr lang="en-US"/>
          </a:p>
        </p:txBody>
      </p:sp>
      <p:sp>
        <p:nvSpPr>
          <p:cNvPr id="14" name="AutoShape 111"/>
          <p:cNvSpPr>
            <a:spLocks noChangeArrowheads="1"/>
          </p:cNvSpPr>
          <p:nvPr/>
        </p:nvSpPr>
        <p:spPr bwMode="auto">
          <a:xfrm>
            <a:off x="3983467" y="2711243"/>
            <a:ext cx="158750" cy="142875"/>
          </a:xfrm>
          <a:prstGeom prst="flowChartConnector">
            <a:avLst/>
          </a:prstGeom>
          <a:solidFill>
            <a:srgbClr val="000000"/>
          </a:solidFill>
          <a:ln w="9525">
            <a:solidFill>
              <a:schemeClr val="tx1"/>
            </a:solidFill>
            <a:round/>
            <a:headEnd/>
            <a:tailEnd/>
          </a:ln>
        </p:spPr>
        <p:txBody>
          <a:bodyPr wrap="none" anchor="ctr"/>
          <a:lstStyle/>
          <a:p>
            <a:endParaRPr lang="en-US"/>
          </a:p>
        </p:txBody>
      </p:sp>
      <p:sp>
        <p:nvSpPr>
          <p:cNvPr id="15" name="AutoShape 111"/>
          <p:cNvSpPr>
            <a:spLocks noChangeArrowheads="1"/>
          </p:cNvSpPr>
          <p:nvPr/>
        </p:nvSpPr>
        <p:spPr bwMode="auto">
          <a:xfrm>
            <a:off x="5046428" y="2709912"/>
            <a:ext cx="158750" cy="142875"/>
          </a:xfrm>
          <a:prstGeom prst="flowChartConnector">
            <a:avLst/>
          </a:prstGeom>
          <a:solidFill>
            <a:srgbClr val="000000"/>
          </a:solidFill>
          <a:ln w="9525">
            <a:solidFill>
              <a:schemeClr val="tx1"/>
            </a:solidFill>
            <a:round/>
            <a:headEnd/>
            <a:tailEnd/>
          </a:ln>
        </p:spPr>
        <p:txBody>
          <a:bodyPr wrap="none" anchor="ctr"/>
          <a:lstStyle/>
          <a:p>
            <a:endParaRPr lang="en-US"/>
          </a:p>
        </p:txBody>
      </p:sp>
      <p:sp>
        <p:nvSpPr>
          <p:cNvPr id="16" name="AutoShape 111"/>
          <p:cNvSpPr>
            <a:spLocks noChangeArrowheads="1"/>
          </p:cNvSpPr>
          <p:nvPr/>
        </p:nvSpPr>
        <p:spPr bwMode="auto">
          <a:xfrm>
            <a:off x="6159144" y="2709912"/>
            <a:ext cx="158750" cy="142875"/>
          </a:xfrm>
          <a:prstGeom prst="flowChartConnector">
            <a:avLst/>
          </a:prstGeom>
          <a:solidFill>
            <a:srgbClr val="000000"/>
          </a:solidFill>
          <a:ln w="9525">
            <a:solidFill>
              <a:schemeClr val="tx1"/>
            </a:solidFill>
            <a:round/>
            <a:headEnd/>
            <a:tailEnd/>
          </a:ln>
        </p:spPr>
        <p:txBody>
          <a:bodyPr wrap="none" anchor="ctr"/>
          <a:lstStyle/>
          <a:p>
            <a:endParaRPr lang="en-US"/>
          </a:p>
        </p:txBody>
      </p:sp>
      <p:sp>
        <p:nvSpPr>
          <p:cNvPr id="17" name="AutoShape 111"/>
          <p:cNvSpPr>
            <a:spLocks noChangeArrowheads="1"/>
          </p:cNvSpPr>
          <p:nvPr/>
        </p:nvSpPr>
        <p:spPr bwMode="auto">
          <a:xfrm>
            <a:off x="7250910" y="2719437"/>
            <a:ext cx="158750" cy="142875"/>
          </a:xfrm>
          <a:prstGeom prst="flowChartConnector">
            <a:avLst/>
          </a:prstGeom>
          <a:solidFill>
            <a:srgbClr val="000000"/>
          </a:solidFill>
          <a:ln w="9525">
            <a:solidFill>
              <a:schemeClr val="tx1"/>
            </a:solidFill>
            <a:round/>
            <a:headEnd/>
            <a:tailEnd/>
          </a:ln>
        </p:spPr>
        <p:txBody>
          <a:bodyPr wrap="none" anchor="ctr"/>
          <a:lstStyle/>
          <a:p>
            <a:endParaRPr lang="en-US"/>
          </a:p>
        </p:txBody>
      </p:sp>
      <p:sp>
        <p:nvSpPr>
          <p:cNvPr id="18" name="AutoShape 111"/>
          <p:cNvSpPr>
            <a:spLocks noChangeArrowheads="1"/>
          </p:cNvSpPr>
          <p:nvPr/>
        </p:nvSpPr>
        <p:spPr bwMode="auto">
          <a:xfrm>
            <a:off x="8376642" y="2709912"/>
            <a:ext cx="158750" cy="142875"/>
          </a:xfrm>
          <a:prstGeom prst="flowChartConnector">
            <a:avLst/>
          </a:prstGeom>
          <a:solidFill>
            <a:srgbClr val="000000"/>
          </a:solidFill>
          <a:ln w="9525">
            <a:solidFill>
              <a:schemeClr val="tx1"/>
            </a:solidFill>
            <a:round/>
            <a:headEnd/>
            <a:tailEnd/>
          </a:ln>
        </p:spPr>
        <p:txBody>
          <a:bodyPr wrap="none" anchor="ctr"/>
          <a:lstStyle/>
          <a:p>
            <a:endParaRPr lang="en-US"/>
          </a:p>
        </p:txBody>
      </p:sp>
      <p:sp>
        <p:nvSpPr>
          <p:cNvPr id="19" name="Text Box 92"/>
          <p:cNvSpPr txBox="1">
            <a:spLocks noChangeArrowheads="1"/>
          </p:cNvSpPr>
          <p:nvPr/>
        </p:nvSpPr>
        <p:spPr bwMode="auto">
          <a:xfrm>
            <a:off x="2011006" y="2911733"/>
            <a:ext cx="3778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800" dirty="0">
                <a:latin typeface="Microsoft Sans Serif" pitchFamily="34" charset="0"/>
              </a:rPr>
              <a:t>Feb </a:t>
            </a:r>
          </a:p>
        </p:txBody>
      </p:sp>
      <p:sp>
        <p:nvSpPr>
          <p:cNvPr id="20" name="Text Box 96"/>
          <p:cNvSpPr txBox="1">
            <a:spLocks noChangeArrowheads="1"/>
          </p:cNvSpPr>
          <p:nvPr/>
        </p:nvSpPr>
        <p:spPr bwMode="auto">
          <a:xfrm>
            <a:off x="2799775" y="2911212"/>
            <a:ext cx="6000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800" dirty="0">
                <a:latin typeface="Microsoft Sans Serif" pitchFamily="34" charset="0"/>
              </a:rPr>
              <a:t>March</a:t>
            </a:r>
          </a:p>
        </p:txBody>
      </p:sp>
      <p:sp>
        <p:nvSpPr>
          <p:cNvPr id="21" name="Text Box 97"/>
          <p:cNvSpPr txBox="1">
            <a:spLocks noChangeArrowheads="1"/>
          </p:cNvSpPr>
          <p:nvPr/>
        </p:nvSpPr>
        <p:spPr bwMode="auto">
          <a:xfrm>
            <a:off x="3789792" y="2922110"/>
            <a:ext cx="5461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800" dirty="0">
                <a:latin typeface="Microsoft Sans Serif" pitchFamily="34" charset="0"/>
              </a:rPr>
              <a:t>April</a:t>
            </a:r>
          </a:p>
        </p:txBody>
      </p:sp>
      <p:sp>
        <p:nvSpPr>
          <p:cNvPr id="22" name="Text Box 98"/>
          <p:cNvSpPr txBox="1">
            <a:spLocks noChangeArrowheads="1"/>
          </p:cNvSpPr>
          <p:nvPr/>
        </p:nvSpPr>
        <p:spPr bwMode="auto">
          <a:xfrm>
            <a:off x="4904018" y="2911212"/>
            <a:ext cx="4667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800" dirty="0">
                <a:latin typeface="Microsoft Sans Serif" pitchFamily="34" charset="0"/>
              </a:rPr>
              <a:t>May</a:t>
            </a:r>
          </a:p>
        </p:txBody>
      </p:sp>
      <p:sp>
        <p:nvSpPr>
          <p:cNvPr id="23" name="Text Box 93"/>
          <p:cNvSpPr txBox="1">
            <a:spLocks noChangeArrowheads="1"/>
          </p:cNvSpPr>
          <p:nvPr/>
        </p:nvSpPr>
        <p:spPr bwMode="auto">
          <a:xfrm>
            <a:off x="6064173" y="2901578"/>
            <a:ext cx="4079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800" dirty="0">
                <a:latin typeface="Microsoft Sans Serif" pitchFamily="34" charset="0"/>
              </a:rPr>
              <a:t>June 15</a:t>
            </a:r>
          </a:p>
        </p:txBody>
      </p:sp>
      <p:sp>
        <p:nvSpPr>
          <p:cNvPr id="24" name="Text Box 104"/>
          <p:cNvSpPr txBox="1">
            <a:spLocks noChangeArrowheads="1"/>
          </p:cNvSpPr>
          <p:nvPr/>
        </p:nvSpPr>
        <p:spPr bwMode="auto">
          <a:xfrm>
            <a:off x="7121156" y="2901579"/>
            <a:ext cx="466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800" dirty="0">
                <a:latin typeface="Microsoft Sans Serif" pitchFamily="34" charset="0"/>
              </a:rPr>
              <a:t>July 15</a:t>
            </a:r>
          </a:p>
        </p:txBody>
      </p:sp>
      <p:sp>
        <p:nvSpPr>
          <p:cNvPr id="25" name="Text Box 94"/>
          <p:cNvSpPr txBox="1">
            <a:spLocks noChangeArrowheads="1"/>
          </p:cNvSpPr>
          <p:nvPr/>
        </p:nvSpPr>
        <p:spPr bwMode="auto">
          <a:xfrm>
            <a:off x="8236942" y="2865695"/>
            <a:ext cx="438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800" dirty="0">
                <a:latin typeface="Microsoft Sans Serif" pitchFamily="34" charset="0"/>
              </a:rPr>
              <a:t>Aug 14</a:t>
            </a:r>
          </a:p>
        </p:txBody>
      </p:sp>
      <p:sp>
        <p:nvSpPr>
          <p:cNvPr id="26" name="TextBox 25"/>
          <p:cNvSpPr txBox="1"/>
          <p:nvPr/>
        </p:nvSpPr>
        <p:spPr>
          <a:xfrm>
            <a:off x="1600700" y="3359311"/>
            <a:ext cx="3701654" cy="400110"/>
          </a:xfrm>
          <a:prstGeom prst="rect">
            <a:avLst/>
          </a:prstGeom>
          <a:solidFill>
            <a:srgbClr val="FFFF00"/>
          </a:solidFill>
        </p:spPr>
        <p:txBody>
          <a:bodyPr wrap="none" rtlCol="0">
            <a:spAutoFit/>
          </a:bodyPr>
          <a:lstStyle/>
          <a:p>
            <a:r>
              <a:rPr lang="en-US" sz="1000" dirty="0"/>
              <a:t>Please note: dates shown are for example only.  Please  refer to the </a:t>
            </a:r>
          </a:p>
          <a:p>
            <a:r>
              <a:rPr lang="en-US" sz="1000" dirty="0">
                <a:hlinkClick r:id="rId3"/>
              </a:rPr>
              <a:t>Academic Calendar</a:t>
            </a:r>
            <a:r>
              <a:rPr lang="en-US" sz="1000" dirty="0"/>
              <a:t> for DePaul University’s term end dates. </a:t>
            </a:r>
          </a:p>
        </p:txBody>
      </p:sp>
    </p:spTree>
    <p:extLst>
      <p:ext uri="{BB962C8B-B14F-4D97-AF65-F5344CB8AC3E}">
        <p14:creationId xmlns:p14="http://schemas.microsoft.com/office/powerpoint/2010/main" val="4112550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73604" y="1864114"/>
            <a:ext cx="10611710" cy="4351338"/>
          </a:xfrm>
        </p:spPr>
        <p:txBody>
          <a:bodyPr/>
          <a:lstStyle/>
          <a:p>
            <a:pPr marL="0" indent="0">
              <a:spcBef>
                <a:spcPts val="600"/>
              </a:spcBef>
              <a:buNone/>
            </a:pPr>
            <a:r>
              <a:rPr lang="en-US" sz="1000" b="1" dirty="0"/>
              <a:t>OPT Application Filing :</a:t>
            </a:r>
          </a:p>
          <a:p>
            <a:pPr lvl="1">
              <a:spcBef>
                <a:spcPts val="600"/>
              </a:spcBef>
              <a:buFont typeface="Wingdings" panose="05000000000000000000" pitchFamily="2" charset="2"/>
              <a:buChar char="§"/>
            </a:pPr>
            <a:r>
              <a:rPr lang="en-US" sz="1000" dirty="0">
                <a:solidFill>
                  <a:srgbClr val="C00000"/>
                </a:solidFill>
              </a:rPr>
              <a:t>If you miss this deadline, USCIS will reject/deny your application!  </a:t>
            </a:r>
            <a:r>
              <a:rPr lang="en-US" sz="1000" dirty="0"/>
              <a:t>If you have </a:t>
            </a:r>
            <a:r>
              <a:rPr lang="en-US" sz="1000" dirty="0">
                <a:solidFill>
                  <a:srgbClr val="C00000"/>
                </a:solidFill>
              </a:rPr>
              <a:t>international travel plans, </a:t>
            </a:r>
            <a:r>
              <a:rPr lang="en-US" sz="1000" dirty="0"/>
              <a:t>be sure USCIS receives your post-completion OPT application before you leave the country and contact your ISS advisor before making travel arrangements.  If you timely file your post-completion OPT application with USCIS, you may remain inside the U.S. until USCIS makes a decision on your case.</a:t>
            </a:r>
            <a:endParaRPr lang="en-US" sz="1000" dirty="0">
              <a:solidFill>
                <a:srgbClr val="C00000"/>
              </a:solidFill>
            </a:endParaRPr>
          </a:p>
          <a:p>
            <a:pPr lvl="1">
              <a:spcBef>
                <a:spcPts val="600"/>
              </a:spcBef>
              <a:buFont typeface="Wingdings" panose="05000000000000000000" pitchFamily="2" charset="2"/>
              <a:buChar char="§"/>
            </a:pPr>
            <a:r>
              <a:rPr lang="en-US" sz="1000" dirty="0"/>
              <a:t>If you receive a </a:t>
            </a:r>
            <a:r>
              <a:rPr lang="en-US" sz="1000" b="1" dirty="0"/>
              <a:t>“Request for Evidence (RFE)” </a:t>
            </a:r>
            <a:r>
              <a:rPr lang="en-US" sz="1000" dirty="0"/>
              <a:t>from USCIS, schedule an appointment with your ISS advisor right away. If there is a problem with your application or if USCIS needs additional information/documents to make a decision on your case, USCIS will send you an RFE notice by mail or through the online portal.  You may track status of your OPT application on USCIS website: </a:t>
            </a:r>
            <a:r>
              <a:rPr lang="en-US" sz="1000" dirty="0">
                <a:hlinkClick r:id="rId2"/>
              </a:rPr>
              <a:t>https://egov.uscis.gov/processing-times/</a:t>
            </a:r>
            <a:r>
              <a:rPr lang="en-US" sz="1000" dirty="0"/>
              <a:t> by entering your I-765 receipt notice number.</a:t>
            </a:r>
          </a:p>
          <a:p>
            <a:pPr marL="0" indent="0">
              <a:spcBef>
                <a:spcPts val="600"/>
              </a:spcBef>
              <a:buNone/>
            </a:pPr>
            <a:r>
              <a:rPr lang="en-US" sz="1000" b="1" dirty="0"/>
              <a:t>OPT Employment</a:t>
            </a:r>
            <a:r>
              <a:rPr lang="en-US" sz="1000" dirty="0"/>
              <a:t>:</a:t>
            </a:r>
          </a:p>
          <a:p>
            <a:pPr lvl="1">
              <a:spcBef>
                <a:spcPts val="600"/>
              </a:spcBef>
              <a:buFont typeface="Wingdings" panose="05000000000000000000" pitchFamily="2" charset="2"/>
              <a:buChar char="§"/>
            </a:pPr>
            <a:r>
              <a:rPr lang="en-US" sz="1000" dirty="0"/>
              <a:t>If/when USCIS approves your OPT application, USCIS will issue an employment authorization document (EAD) card. You </a:t>
            </a:r>
            <a:r>
              <a:rPr lang="en-US" sz="1000" b="1" dirty="0"/>
              <a:t>cannot start working </a:t>
            </a:r>
            <a:r>
              <a:rPr lang="en-US" sz="1000" dirty="0"/>
              <a:t>until you receive this EAD card and the start date on that EAD card has passed.  You will </a:t>
            </a:r>
            <a:r>
              <a:rPr lang="en-US" sz="1000" u="sng" dirty="0"/>
              <a:t>not</a:t>
            </a:r>
            <a:r>
              <a:rPr lang="en-US" sz="1000" dirty="0"/>
              <a:t> accrue any unemployment time while USCIS reviews your OPT application.  Your unemployment clock will start as of the start date showing on your EAD card.  </a:t>
            </a:r>
            <a:r>
              <a:rPr lang="en-US" sz="1000" dirty="0">
                <a:solidFill>
                  <a:prstClr val="black"/>
                </a:solidFill>
              </a:rPr>
              <a:t>F-1 students on post-completion OPT are limited to a total of </a:t>
            </a:r>
            <a:r>
              <a:rPr lang="en-US" sz="1000" b="1" dirty="0">
                <a:solidFill>
                  <a:prstClr val="black"/>
                </a:solidFill>
              </a:rPr>
              <a:t>90 days of unemployment </a:t>
            </a:r>
            <a:r>
              <a:rPr lang="en-US" sz="1000" dirty="0">
                <a:solidFill>
                  <a:prstClr val="black"/>
                </a:solidFill>
              </a:rPr>
              <a:t>for their entire post-completion OPT period.  </a:t>
            </a:r>
            <a:r>
              <a:rPr lang="en-US" sz="1000" dirty="0">
                <a:solidFill>
                  <a:srgbClr val="C00000"/>
                </a:solidFill>
              </a:rPr>
              <a:t>If you exceed 90 days of unemployment while on post-completion OPT, this is considered a violation of your F-1 status</a:t>
            </a:r>
            <a:r>
              <a:rPr lang="en-US" sz="1000" dirty="0">
                <a:solidFill>
                  <a:srgbClr val="FF0000"/>
                </a:solidFill>
              </a:rPr>
              <a:t>.  </a:t>
            </a:r>
            <a:r>
              <a:rPr lang="en-US" sz="1000" dirty="0"/>
              <a:t>It may </a:t>
            </a:r>
            <a:r>
              <a:rPr lang="en-US" sz="1000" dirty="0">
                <a:solidFill>
                  <a:prstClr val="black"/>
                </a:solidFill>
              </a:rPr>
              <a:t>result in denial of future immigration benefits and can have long-term negative consequences for your immigration record and status in the U.S</a:t>
            </a:r>
            <a:r>
              <a:rPr lang="en-US" sz="1000" dirty="0"/>
              <a:t>.  Note, this unemployment limit does </a:t>
            </a:r>
            <a:r>
              <a:rPr lang="en-US" sz="1000" u="sng" dirty="0"/>
              <a:t>not</a:t>
            </a:r>
            <a:r>
              <a:rPr lang="en-US" sz="1000" dirty="0"/>
              <a:t> apply to students on pre-completion OPT.  </a:t>
            </a:r>
          </a:p>
          <a:p>
            <a:pPr lvl="1">
              <a:spcBef>
                <a:spcPts val="600"/>
              </a:spcBef>
              <a:buFont typeface="Wingdings" panose="05000000000000000000" pitchFamily="2" charset="2"/>
              <a:buChar char="§"/>
            </a:pPr>
            <a:r>
              <a:rPr lang="en-US" sz="1000" dirty="0"/>
              <a:t>In order not to accrue unemployment time while on OPT, you must be employed in a position that </a:t>
            </a:r>
            <a:r>
              <a:rPr lang="en-US" sz="1000" b="1" dirty="0"/>
              <a:t>directly relates to your degree level and major field of study </a:t>
            </a:r>
            <a:r>
              <a:rPr lang="en-US" sz="1000" dirty="0"/>
              <a:t>showing on your I-20 form </a:t>
            </a:r>
            <a:r>
              <a:rPr lang="en-US" sz="1000" b="1" dirty="0"/>
              <a:t>for at least 20 hours per week</a:t>
            </a:r>
            <a:r>
              <a:rPr lang="en-US" sz="1000" dirty="0"/>
              <a:t>.  You can have multiple employers while on OPT as long as each job fits this criteria and you report your employment information to ISS.  Employment while on OPT does not need to be paid, however, unpaid or volunteer work should also not violate any labor laws.  In other words, if the law dictates that you should be getting paid for a particular position, then you should be getting paid for that position.  Volunteering for a non-profit organization could be a valid form of employment while on OPT, but it depends on the particular position.  Please contact ISS advisor for additional information.</a:t>
            </a:r>
          </a:p>
          <a:p>
            <a:pPr lvl="1">
              <a:spcBef>
                <a:spcPts val="600"/>
              </a:spcBef>
              <a:buFont typeface="Wingdings" panose="05000000000000000000" pitchFamily="2" charset="2"/>
              <a:buChar char="§"/>
            </a:pPr>
            <a:r>
              <a:rPr lang="en-US" sz="1000" dirty="0">
                <a:solidFill>
                  <a:prstClr val="black"/>
                </a:solidFill>
              </a:rPr>
              <a:t>ISS and the Department of Homeland Security (DHS) recommend that </a:t>
            </a:r>
            <a:r>
              <a:rPr lang="en-US" sz="1000" b="1" dirty="0">
                <a:solidFill>
                  <a:prstClr val="black"/>
                </a:solidFill>
              </a:rPr>
              <a:t>students keep clear written/electronic records </a:t>
            </a:r>
            <a:r>
              <a:rPr lang="en-US" sz="1000" dirty="0">
                <a:solidFill>
                  <a:prstClr val="black"/>
                </a:solidFill>
              </a:rPr>
              <a:t>of all periods of employment and unemployment while on OPT.  This information should include: job title; proof of employment duration (start and end dates); number of hours worked per week; location; contact information for supervisor/manager; description of work responsibilities; and, evidence that work performed is/was related to your field of study.  Additional evidence may include: pay-stubs; W-2 forms; copies of contracts; offer letters; and, employment verification letters.</a:t>
            </a:r>
          </a:p>
          <a:p>
            <a:pPr lvl="1">
              <a:spcBef>
                <a:spcPts val="600"/>
              </a:spcBef>
              <a:buFont typeface="Wingdings" panose="05000000000000000000" pitchFamily="2" charset="2"/>
              <a:buChar char="§"/>
            </a:pPr>
            <a:r>
              <a:rPr lang="en-US" sz="1000" dirty="0">
                <a:solidFill>
                  <a:prstClr val="black"/>
                </a:solidFill>
              </a:rPr>
              <a:t>If you transfer to another school/college or start new degree program while on post-completion OPT, your OPT work authorization will </a:t>
            </a:r>
            <a:r>
              <a:rPr lang="en-US" sz="1000" u="sng" dirty="0">
                <a:solidFill>
                  <a:prstClr val="black"/>
                </a:solidFill>
              </a:rPr>
              <a:t>no longer </a:t>
            </a:r>
            <a:r>
              <a:rPr lang="en-US" sz="1000" dirty="0">
                <a:solidFill>
                  <a:prstClr val="black"/>
                </a:solidFill>
              </a:rPr>
              <a:t>be valid.</a:t>
            </a:r>
          </a:p>
          <a:p>
            <a:pPr lvl="1">
              <a:spcBef>
                <a:spcPts val="600"/>
              </a:spcBef>
              <a:buFont typeface="Wingdings" panose="05000000000000000000" pitchFamily="2" charset="2"/>
              <a:buChar char="§"/>
            </a:pPr>
            <a:r>
              <a:rPr lang="en-US" sz="1000" dirty="0"/>
              <a:t>If you </a:t>
            </a:r>
            <a:r>
              <a:rPr lang="en-US" sz="1000" b="1" dirty="0"/>
              <a:t>witness fraudulent activity </a:t>
            </a:r>
            <a:r>
              <a:rPr lang="en-US" sz="1000" dirty="0"/>
              <a:t>by an OPT recruiter or company, you should contact the ICE’s Homeland Security Investigations (HSI) tip line immediately at 1-866-DHS-2ICE or </a:t>
            </a:r>
            <a:r>
              <a:rPr lang="en-US" sz="1000" u="sng" dirty="0">
                <a:hlinkClick r:id="rId3"/>
              </a:rPr>
              <a:t>www.ICE.gov/tips</a:t>
            </a:r>
            <a:r>
              <a:rPr lang="en-US" sz="1000" dirty="0"/>
              <a:t> and make a report. If you rely on recruitment agencies to obtain OPT placements, please ensure these agencies are trustworthy and reputable.  For example, reputable recruiters will not modify your resume or academic background to secure OPT placement.</a:t>
            </a:r>
          </a:p>
          <a:p>
            <a:pPr lvl="1">
              <a:spcBef>
                <a:spcPts val="600"/>
              </a:spcBef>
              <a:buFont typeface="Wingdings" panose="05000000000000000000" pitchFamily="2" charset="2"/>
              <a:buChar char="§"/>
            </a:pPr>
            <a:endParaRPr lang="en-US" sz="1000" dirty="0"/>
          </a:p>
          <a:p>
            <a:pPr>
              <a:spcBef>
                <a:spcPts val="600"/>
              </a:spcBef>
            </a:pPr>
            <a:endParaRPr lang="en-US" sz="1000" dirty="0"/>
          </a:p>
        </p:txBody>
      </p:sp>
      <p:sp>
        <p:nvSpPr>
          <p:cNvPr id="3" name="Title 2"/>
          <p:cNvSpPr>
            <a:spLocks noGrp="1"/>
          </p:cNvSpPr>
          <p:nvPr>
            <p:ph type="title"/>
          </p:nvPr>
        </p:nvSpPr>
        <p:spPr/>
        <p:txBody>
          <a:bodyPr/>
          <a:lstStyle/>
          <a:p>
            <a:r>
              <a:rPr lang="en-US" dirty="0"/>
              <a:t>Important Reminders</a:t>
            </a:r>
          </a:p>
        </p:txBody>
      </p:sp>
    </p:spTree>
    <p:extLst>
      <p:ext uri="{BB962C8B-B14F-4D97-AF65-F5344CB8AC3E}">
        <p14:creationId xmlns:p14="http://schemas.microsoft.com/office/powerpoint/2010/main" val="390109915"/>
      </p:ext>
    </p:extLst>
  </p:cSld>
  <p:clrMapOvr>
    <a:masterClrMapping/>
  </p:clrMapOvr>
</p:sld>
</file>

<file path=ppt/theme/theme1.xml><?xml version="1.0" encoding="utf-8"?>
<a:theme xmlns:a="http://schemas.openxmlformats.org/drawingml/2006/main" name="4_Office Theme">
  <a:themeElements>
    <a:clrScheme name="DePaul Brand 2021">
      <a:dk1>
        <a:srgbClr val="000000"/>
      </a:dk1>
      <a:lt1>
        <a:srgbClr val="FFFFFF"/>
      </a:lt1>
      <a:dk2>
        <a:srgbClr val="004277"/>
      </a:dk2>
      <a:lt2>
        <a:srgbClr val="E7E6E6"/>
      </a:lt2>
      <a:accent1>
        <a:srgbClr val="0057B7"/>
      </a:accent1>
      <a:accent2>
        <a:srgbClr val="AF272F"/>
      </a:accent2>
      <a:accent3>
        <a:srgbClr val="999999"/>
      </a:accent3>
      <a:accent4>
        <a:srgbClr val="3E6790"/>
      </a:accent4>
      <a:accent5>
        <a:srgbClr val="3379C5"/>
      </a:accent5>
      <a:accent6>
        <a:srgbClr val="6E8D9E"/>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DePaul Brand 2021">
      <a:dk1>
        <a:srgbClr val="000000"/>
      </a:dk1>
      <a:lt1>
        <a:srgbClr val="FFFFFF"/>
      </a:lt1>
      <a:dk2>
        <a:srgbClr val="004277"/>
      </a:dk2>
      <a:lt2>
        <a:srgbClr val="E7E6E6"/>
      </a:lt2>
      <a:accent1>
        <a:srgbClr val="0057B7"/>
      </a:accent1>
      <a:accent2>
        <a:srgbClr val="AF272F"/>
      </a:accent2>
      <a:accent3>
        <a:srgbClr val="999999"/>
      </a:accent3>
      <a:accent4>
        <a:srgbClr val="3E6790"/>
      </a:accent4>
      <a:accent5>
        <a:srgbClr val="3379C5"/>
      </a:accent5>
      <a:accent6>
        <a:srgbClr val="6E8D9E"/>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DePaul Brand 2021">
      <a:dk1>
        <a:srgbClr val="000000"/>
      </a:dk1>
      <a:lt1>
        <a:srgbClr val="FFFFFF"/>
      </a:lt1>
      <a:dk2>
        <a:srgbClr val="004277"/>
      </a:dk2>
      <a:lt2>
        <a:srgbClr val="E7E6E6"/>
      </a:lt2>
      <a:accent1>
        <a:srgbClr val="0057B7"/>
      </a:accent1>
      <a:accent2>
        <a:srgbClr val="AF272F"/>
      </a:accent2>
      <a:accent3>
        <a:srgbClr val="999999"/>
      </a:accent3>
      <a:accent4>
        <a:srgbClr val="3E6790"/>
      </a:accent4>
      <a:accent5>
        <a:srgbClr val="3379C5"/>
      </a:accent5>
      <a:accent6>
        <a:srgbClr val="6E8D9E"/>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DePaul Brand 2021">
      <a:dk1>
        <a:srgbClr val="000000"/>
      </a:dk1>
      <a:lt1>
        <a:srgbClr val="FFFFFF"/>
      </a:lt1>
      <a:dk2>
        <a:srgbClr val="004277"/>
      </a:dk2>
      <a:lt2>
        <a:srgbClr val="E7E6E6"/>
      </a:lt2>
      <a:accent1>
        <a:srgbClr val="0057B7"/>
      </a:accent1>
      <a:accent2>
        <a:srgbClr val="AF272F"/>
      </a:accent2>
      <a:accent3>
        <a:srgbClr val="999999"/>
      </a:accent3>
      <a:accent4>
        <a:srgbClr val="3E6790"/>
      </a:accent4>
      <a:accent5>
        <a:srgbClr val="3379C5"/>
      </a:accent5>
      <a:accent6>
        <a:srgbClr val="6E8D9E"/>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CB3984132EF7C408735FEEF67CD7273" ma:contentTypeVersion="3" ma:contentTypeDescription="Create a new document." ma:contentTypeScope="" ma:versionID="26e010f014383a0c3a6b2b8b888c6d48">
  <xsd:schema xmlns:xsd="http://www.w3.org/2001/XMLSchema" xmlns:xs="http://www.w3.org/2001/XMLSchema" xmlns:p="http://schemas.microsoft.com/office/2006/metadata/properties" xmlns:ns1="http://schemas.microsoft.com/sharepoint/v3" xmlns:ns3="21322c34-4351-40ef-a88f-e4d73cc421fc" targetNamespace="http://schemas.microsoft.com/office/2006/metadata/properties" ma:root="true" ma:fieldsID="2a44fddac743affa624f388d79dd39a2" ns1:_="" ns3:_="">
    <xsd:import namespace="http://schemas.microsoft.com/sharepoint/v3"/>
    <xsd:import namespace="21322c34-4351-40ef-a88f-e4d73cc421fc"/>
    <xsd:element name="properties">
      <xsd:complexType>
        <xsd:sequence>
          <xsd:element name="documentManagement">
            <xsd:complexType>
              <xsd:all>
                <xsd:element ref="ns1:PublishingStartDate" minOccurs="0"/>
                <xsd:element ref="ns1:PublishingExpirationDat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1322c34-4351-40ef-a88f-e4d73cc421f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C57C47-C5A3-4C71-B914-04D12A391A88}">
  <ds:schemaRefs>
    <ds:schemaRef ds:uri="http://schemas.microsoft.com/sharepoint/v3"/>
    <ds:schemaRef ds:uri="http://purl.org/dc/terms/"/>
    <ds:schemaRef ds:uri="http://schemas.openxmlformats.org/package/2006/metadata/core-properties"/>
    <ds:schemaRef ds:uri="http://schemas.microsoft.com/office/2006/documentManagement/types"/>
    <ds:schemaRef ds:uri="f6e71dcb-8557-4687-8b6c-f422ebe44608"/>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65A3E74B-6293-4796-9176-38EE62A39112}"/>
</file>

<file path=customXml/itemProps3.xml><?xml version="1.0" encoding="utf-8"?>
<ds:datastoreItem xmlns:ds="http://schemas.openxmlformats.org/officeDocument/2006/customXml" ds:itemID="{4046C3C0-F964-4B46-9DF2-78327AF1D70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6643</TotalTime>
  <Words>4177</Words>
  <Application>Microsoft Office PowerPoint</Application>
  <PresentationFormat>Widescreen</PresentationFormat>
  <Paragraphs>209</Paragraphs>
  <Slides>16</Slides>
  <Notes>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16</vt:i4>
      </vt:variant>
    </vt:vector>
  </HeadingPairs>
  <TitlesOfParts>
    <vt:vector size="26" baseType="lpstr">
      <vt:lpstr>Arial</vt:lpstr>
      <vt:lpstr>Calibri</vt:lpstr>
      <vt:lpstr>DIN Pro Medium</vt:lpstr>
      <vt:lpstr>DIN Pro Regular</vt:lpstr>
      <vt:lpstr>Microsoft Sans Serif</vt:lpstr>
      <vt:lpstr>Wingdings</vt:lpstr>
      <vt:lpstr>4_Office Theme</vt:lpstr>
      <vt:lpstr>3_Office Theme</vt:lpstr>
      <vt:lpstr>Custom Design</vt:lpstr>
      <vt:lpstr>2_Office Theme</vt:lpstr>
      <vt:lpstr>Optional Practical Training (OPT) for F-1 international students</vt:lpstr>
      <vt:lpstr>What is Optional Practical Training (OPT)</vt:lpstr>
      <vt:lpstr>Types of Available OPT</vt:lpstr>
      <vt:lpstr>Which OPT Should I request?</vt:lpstr>
      <vt:lpstr>How to Request / Apply for OPT</vt:lpstr>
      <vt:lpstr>The online OPT Request Form</vt:lpstr>
      <vt:lpstr>The online OPT Request Form</vt:lpstr>
      <vt:lpstr>OPT Filing Timeline</vt:lpstr>
      <vt:lpstr>Important Reminders</vt:lpstr>
      <vt:lpstr>OPT Reporting Requirements: What to report</vt:lpstr>
      <vt:lpstr>OPT Reporting Requirements: How to Report</vt:lpstr>
      <vt:lpstr>SEVP Portal Common Questions:</vt:lpstr>
      <vt:lpstr>How to Apply with USCIS</vt:lpstr>
      <vt:lpstr>Completing the I-765: Required Information</vt:lpstr>
      <vt:lpstr>Completing the I-765: Required Information</vt:lpstr>
      <vt:lpstr>How to Use USCIS Online System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Roman, Beth</dc:creator>
  <cp:lastModifiedBy>Nyhof, Jill</cp:lastModifiedBy>
  <cp:revision>91</cp:revision>
  <dcterms:created xsi:type="dcterms:W3CDTF">2022-01-25T15:51:32Z</dcterms:created>
  <dcterms:modified xsi:type="dcterms:W3CDTF">2022-07-28T21:12:23Z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0x010100CCB3984132EF7C408735FEEF67CD7273</vt:lpwstr>
  </property>
</Properties>
</file>