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media/image25.jpg" ContentType="image/gif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25" r:id="rId4"/>
    <p:sldMasterId id="2147484037" r:id="rId5"/>
    <p:sldMasterId id="2147484049" r:id="rId6"/>
  </p:sldMasterIdLst>
  <p:notesMasterIdLst>
    <p:notesMasterId r:id="rId27"/>
  </p:notesMasterIdLst>
  <p:handoutMasterIdLst>
    <p:handoutMasterId r:id="rId28"/>
  </p:handoutMasterIdLst>
  <p:sldIdLst>
    <p:sldId id="256" r:id="rId7"/>
    <p:sldId id="296" r:id="rId8"/>
    <p:sldId id="265" r:id="rId9"/>
    <p:sldId id="268" r:id="rId10"/>
    <p:sldId id="257" r:id="rId11"/>
    <p:sldId id="275" r:id="rId12"/>
    <p:sldId id="263" r:id="rId13"/>
    <p:sldId id="279" r:id="rId14"/>
    <p:sldId id="295" r:id="rId15"/>
    <p:sldId id="276" r:id="rId16"/>
    <p:sldId id="277" r:id="rId17"/>
    <p:sldId id="282" r:id="rId18"/>
    <p:sldId id="287" r:id="rId19"/>
    <p:sldId id="286" r:id="rId20"/>
    <p:sldId id="294" r:id="rId21"/>
    <p:sldId id="291" r:id="rId22"/>
    <p:sldId id="289" r:id="rId23"/>
    <p:sldId id="274" r:id="rId24"/>
    <p:sldId id="290" r:id="rId25"/>
    <p:sldId id="292" r:id="rId26"/>
  </p:sldIdLst>
  <p:sldSz cx="9144000" cy="6858000" type="screen4x3"/>
  <p:notesSz cx="9144000" cy="6858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ma, Kathleen" initials="AK" lastIdx="4" clrIdx="0">
    <p:extLst>
      <p:ext uri="{19B8F6BF-5375-455C-9EA6-DF929625EA0E}">
        <p15:presenceInfo xmlns:p15="http://schemas.microsoft.com/office/powerpoint/2012/main" userId="S-1-5-21-145910888-1053231244-2131390739-723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7C7C"/>
    <a:srgbClr val="9F9F9F"/>
    <a:srgbClr val="E84C22"/>
    <a:srgbClr val="F19177"/>
    <a:srgbClr val="FF8C7D"/>
    <a:srgbClr val="CDDEFF"/>
    <a:srgbClr val="6699FF"/>
    <a:srgbClr val="FF5050"/>
    <a:srgbClr val="FF99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33" autoAdjust="0"/>
  </p:normalViewPr>
  <p:slideViewPr>
    <p:cSldViewPr>
      <p:cViewPr varScale="1">
        <p:scale>
          <a:sx n="113" d="100"/>
          <a:sy n="113" d="100"/>
        </p:scale>
        <p:origin x="1512" y="96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23CC6-8DD5-48E4-9EAE-873D79BC5BC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D67BC-032E-4E26-AC1D-814081FE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97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9756A-0C03-4AEB-8BDE-BE0877FDAFEA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3E08C-D3DA-4FB4-A8F4-AFB912722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8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3E08C-D3DA-4FB4-A8F4-AFB912722C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29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3E08C-D3DA-4FB4-A8F4-AFB912722C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22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3E08C-D3DA-4FB4-A8F4-AFB912722C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96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3E08C-D3DA-4FB4-A8F4-AFB912722C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74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3E08C-D3DA-4FB4-A8F4-AFB912722C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54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3E08C-D3DA-4FB4-A8F4-AFB912722C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98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3E08C-D3DA-4FB4-A8F4-AFB912722C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0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3E08C-D3DA-4FB4-A8F4-AFB912722C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09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3E08C-D3DA-4FB4-A8F4-AFB912722C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3E08C-D3DA-4FB4-A8F4-AFB912722CC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8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3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4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249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28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908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72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06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11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318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671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56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6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07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14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578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80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051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91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210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980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7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676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466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702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122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3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134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306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9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30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9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5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0" i="0" u="none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7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marL="144145">
              <a:lnSpc>
                <a:spcPts val="2565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0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iv/basics/testing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hyperlink" Target="http://www.cdc.gov/hiv/basics/index.html" TargetMode="External"/><Relationship Id="rId4" Type="http://schemas.openxmlformats.org/officeDocument/2006/relationships/hyperlink" Target="http://www.cdc.gov/hiv/pdf/library/factsheets/hiv101-consumer-info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dc.gov/hepatitis/index.htm" TargetMode="External"/><Relationship Id="rId3" Type="http://schemas.openxmlformats.org/officeDocument/2006/relationships/hyperlink" Target="http://www.cdc.gov/hepatitis/hcv/guidelinesc.htm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www.cdc.gov/hepatitis/HBV/TestingChronic.ht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cdc.gov/hepatitis/HCV/PDFs/HepCGeneralFactSheet.pdf" TargetMode="External"/><Relationship Id="rId5" Type="http://schemas.openxmlformats.org/officeDocument/2006/relationships/hyperlink" Target="http://www.cdc.gov/hepatitis/hbv/pdfs/hepbgeneralfactsheet.pdf" TargetMode="Externa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vaccines/hcp/vis/vis-statements/hep-b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TNemIYPNqA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ffices.depaul.edu/environmental-health-and-safety/Pages/default.aspx" TargetMode="External"/><Relationship Id="rId2" Type="http://schemas.openxmlformats.org/officeDocument/2006/relationships/hyperlink" Target="mailto:ehsoffice@depaul.edu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jp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osha.gov/pls/oshaweb/owadisp.show_document?p_table=standards&amp;p_id=10051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ffices.depaul.edu/environmental-health-and-safety/manuals-procedures/Documents/bloodborne-pathogen-program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056328"/>
            <a:ext cx="3810000" cy="650911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990600" y="1298448"/>
            <a:ext cx="5486400" cy="3255264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/>
              <a:t>Bloodborne Pathogens </a:t>
            </a:r>
            <a:br>
              <a:rPr lang="en-US" sz="6000" dirty="0" smtClean="0"/>
            </a:br>
            <a:r>
              <a:rPr lang="en-US" sz="6000" dirty="0" smtClean="0"/>
              <a:t>Training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/>
              <a:t>HIV/</a:t>
            </a:r>
            <a:br>
              <a:rPr lang="en-US" sz="5500" dirty="0" smtClean="0"/>
            </a:br>
            <a:r>
              <a:rPr lang="en-US" sz="5500" dirty="0" smtClean="0"/>
              <a:t>AIDS</a:t>
            </a:r>
            <a:endParaRPr lang="en-US" sz="17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971800" y="942699"/>
            <a:ext cx="2606040" cy="2791101"/>
          </a:xfrm>
        </p:spPr>
        <p:txBody>
          <a:bodyPr>
            <a:noAutofit/>
          </a:bodyPr>
          <a:lstStyle/>
          <a:p>
            <a:r>
              <a:rPr lang="en-US" dirty="0" smtClean="0"/>
              <a:t>There are currently </a:t>
            </a:r>
            <a:r>
              <a:rPr lang="en-US" b="1" dirty="0" smtClean="0"/>
              <a:t>~36.7 million people </a:t>
            </a:r>
            <a:r>
              <a:rPr lang="en-US" dirty="0" smtClean="0"/>
              <a:t>worldwide living with HIV/AIDS</a:t>
            </a:r>
          </a:p>
          <a:p>
            <a:r>
              <a:rPr lang="en-US" dirty="0" smtClean="0"/>
              <a:t>HIV attacks T-cells, a vital component of the immune system</a:t>
            </a:r>
          </a:p>
          <a:p>
            <a:r>
              <a:rPr lang="en-US" dirty="0" smtClean="0"/>
              <a:t>There are 3 </a:t>
            </a:r>
            <a:r>
              <a:rPr lang="en-US" dirty="0"/>
              <a:t>stages of </a:t>
            </a:r>
            <a:r>
              <a:rPr lang="en-US" dirty="0" smtClean="0"/>
              <a:t>HIV: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865664" y="762001"/>
            <a:ext cx="2606040" cy="3455672"/>
          </a:xfrm>
        </p:spPr>
        <p:txBody>
          <a:bodyPr>
            <a:normAutofit/>
          </a:bodyPr>
          <a:lstStyle/>
          <a:p>
            <a:r>
              <a:rPr lang="en-US" dirty="0" smtClean="0"/>
              <a:t>The only way to know if you have HIV is to </a:t>
            </a:r>
            <a:r>
              <a:rPr lang="en-US" dirty="0" smtClean="0">
                <a:hlinkClick r:id="rId3"/>
              </a:rPr>
              <a:t>get tested</a:t>
            </a:r>
            <a:endParaRPr lang="en-US" dirty="0" smtClean="0"/>
          </a:p>
          <a:p>
            <a:r>
              <a:rPr lang="en-US" dirty="0" smtClean="0"/>
              <a:t>HIV carriers can live nearly as long as those without it, if they are treated before it progresses</a:t>
            </a:r>
          </a:p>
          <a:p>
            <a:r>
              <a:rPr lang="en-US" dirty="0" smtClean="0"/>
              <a:t>Does not survive for long on surfaces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248400" y="4252066"/>
            <a:ext cx="184056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>
                <a:hlinkClick r:id="rId4"/>
              </a:rPr>
              <a:t>HIV 101 sheet</a:t>
            </a:r>
            <a:endParaRPr lang="en-US" sz="2300" dirty="0"/>
          </a:p>
        </p:txBody>
      </p:sp>
      <p:sp>
        <p:nvSpPr>
          <p:cNvPr id="9" name="Rectangle 8"/>
          <p:cNvSpPr/>
          <p:nvPr/>
        </p:nvSpPr>
        <p:spPr>
          <a:xfrm>
            <a:off x="6224505" y="5105400"/>
            <a:ext cx="2335896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>
                <a:hlinkClick r:id="rId5"/>
              </a:rPr>
              <a:t>More information</a:t>
            </a:r>
            <a:endParaRPr lang="en-US" sz="23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511" y="4243730"/>
            <a:ext cx="457200" cy="48067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081930"/>
            <a:ext cx="457200" cy="4806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35491" y="3617575"/>
            <a:ext cx="2832904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5820" lvl="1" indent="-342900">
              <a:lnSpc>
                <a:spcPct val="100000"/>
              </a:lnSpc>
              <a:buAutoNum type="arabicPeriod"/>
            </a:pPr>
            <a:r>
              <a:rPr lang="en-US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Acute infection: </a:t>
            </a: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</a:t>
            </a:r>
            <a:r>
              <a:rPr lang="en-US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develop a flu-like illness, others do not show any </a:t>
            </a: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symptoms.</a:t>
            </a: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45820" lvl="1" indent="-342900">
              <a:lnSpc>
                <a:spcPct val="100000"/>
              </a:lnSpc>
              <a:buAutoNum type="arabicPeriod"/>
            </a:pPr>
            <a:r>
              <a:rPr lang="en-US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Clinical latency: </a:t>
            </a: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</a:t>
            </a:r>
            <a:r>
              <a:rPr lang="en-US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may still experience no symptoms. Can last a decade or more.</a:t>
            </a:r>
          </a:p>
          <a:p>
            <a:pPr marL="845820" lvl="1" indent="-342900">
              <a:lnSpc>
                <a:spcPct val="100000"/>
              </a:lnSpc>
              <a:buAutoNum type="arabicPeriod"/>
            </a:pPr>
            <a:r>
              <a:rPr lang="en-US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AIDS: </a:t>
            </a: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untreated, people with AIDS typically only live ~3 years.</a:t>
            </a: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3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867400" y="754516"/>
            <a:ext cx="2606040" cy="35343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Testing is required to determine </a:t>
            </a:r>
            <a:r>
              <a:rPr lang="en-US" dirty="0" smtClean="0">
                <a:hlinkClick r:id="rId2"/>
              </a:rPr>
              <a:t>HBV</a:t>
            </a:r>
            <a:r>
              <a:rPr lang="en-US" dirty="0" smtClean="0"/>
              <a:t>/</a:t>
            </a:r>
            <a:r>
              <a:rPr lang="en-US" dirty="0" smtClean="0">
                <a:hlinkClick r:id="rId3"/>
              </a:rPr>
              <a:t>HCV</a:t>
            </a:r>
            <a:r>
              <a:rPr lang="en-US" dirty="0" smtClean="0"/>
              <a:t> status</a:t>
            </a:r>
          </a:p>
          <a:p>
            <a:r>
              <a:rPr lang="en-US" dirty="0" smtClean="0"/>
              <a:t>HBV can survive on surfaces for up to 1 week – HCV, for 3 weeks</a:t>
            </a:r>
            <a:endParaRPr lang="en-US" dirty="0"/>
          </a:p>
          <a:p>
            <a:r>
              <a:rPr lang="en-US" dirty="0" smtClean="0"/>
              <a:t>An important difference between HBV &amp; HCV is that there is a safe and effective vaccine for HBV. Learn more on the next slide!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/>
              <a:t>HBV</a:t>
            </a:r>
            <a:br>
              <a:rPr lang="en-US" sz="5500" dirty="0" smtClean="0"/>
            </a:br>
            <a:r>
              <a:rPr lang="en-US" sz="5500" dirty="0" smtClean="0"/>
              <a:t>&amp;</a:t>
            </a:r>
            <a:br>
              <a:rPr lang="en-US" sz="5500" dirty="0" smtClean="0"/>
            </a:br>
            <a:r>
              <a:rPr lang="en-US" sz="5500" dirty="0" smtClean="0"/>
              <a:t>HCV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1977" y="795529"/>
            <a:ext cx="260604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 last a few weeks (acute) or a lifetime (chronic)</a:t>
            </a:r>
          </a:p>
          <a:p>
            <a:r>
              <a:rPr lang="en-US" dirty="0"/>
              <a:t>Up to 2.2 million and 3.9 million people in the US are currently living with chronic HBV and </a:t>
            </a:r>
            <a:r>
              <a:rPr lang="en-US" dirty="0" smtClean="0"/>
              <a:t>HCV, respectively</a:t>
            </a:r>
          </a:p>
          <a:p>
            <a:r>
              <a:rPr lang="en-US" dirty="0" smtClean="0"/>
              <a:t>Primarily attacks the liver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Symptoms (if present) include fever, fatigue, loss of appetite, nausea, vomiting, abdominal pain, dark urine, gray stools, joint pain &amp; jaundice, and</a:t>
            </a:r>
            <a:r>
              <a:rPr lang="en-US" dirty="0"/>
              <a:t> </a:t>
            </a:r>
            <a:r>
              <a:rPr lang="en-US" dirty="0" smtClean="0"/>
              <a:t>can take decades to develop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200400"/>
            <a:ext cx="1060184" cy="7712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77567" y="4267200"/>
            <a:ext cx="1765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hlinkClick r:id="rId5"/>
              </a:rPr>
              <a:t>HBV info sheet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177567" y="4800600"/>
            <a:ext cx="17636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hlinkClick r:id="rId6"/>
              </a:rPr>
              <a:t>HCV info sheet</a:t>
            </a:r>
            <a:endParaRPr lang="en-US" sz="2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777130"/>
            <a:ext cx="457200" cy="4806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334000"/>
            <a:ext cx="457200" cy="48067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177567" y="5334000"/>
            <a:ext cx="27500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8"/>
              </a:rPr>
              <a:t>More information</a:t>
            </a:r>
            <a:endParaRPr lang="en-US" sz="2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243730"/>
            <a:ext cx="457200" cy="48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2" y="864107"/>
            <a:ext cx="5784849" cy="6598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 smtClean="0">
                <a:hlinkClick r:id="rId3"/>
              </a:rPr>
              <a:t>Hepatitis B Vaccine Information Statement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23838"/>
            <a:ext cx="2362200" cy="4601183"/>
          </a:xfrm>
        </p:spPr>
        <p:txBody>
          <a:bodyPr>
            <a:noAutofit/>
          </a:bodyPr>
          <a:lstStyle/>
          <a:p>
            <a:pPr algn="ctr"/>
            <a:r>
              <a:rPr lang="en-US" sz="4500" dirty="0"/>
              <a:t>H</a:t>
            </a:r>
            <a:r>
              <a:rPr lang="en-US" sz="4500" dirty="0" smtClean="0"/>
              <a:t>BV</a:t>
            </a:r>
            <a:br>
              <a:rPr lang="en-US" sz="4500" dirty="0" smtClean="0"/>
            </a:br>
            <a:r>
              <a:rPr lang="en-US" sz="3600" dirty="0" smtClean="0"/>
              <a:t>Vaccination</a:t>
            </a:r>
            <a:br>
              <a:rPr lang="en-US" sz="3600" dirty="0" smtClean="0"/>
            </a:br>
            <a:r>
              <a:rPr lang="en-US" sz="3600" dirty="0" smtClean="0"/>
              <a:t>&amp;</a:t>
            </a:r>
            <a:br>
              <a:rPr lang="en-US" sz="3600" dirty="0" smtClean="0"/>
            </a:br>
            <a:r>
              <a:rPr lang="en-US" sz="3600" dirty="0" smtClean="0"/>
              <a:t>Medical Evaluation</a:t>
            </a:r>
            <a:endParaRPr lang="en-US" sz="3600" dirty="0"/>
          </a:p>
        </p:txBody>
      </p:sp>
      <p:sp>
        <p:nvSpPr>
          <p:cNvPr id="13" name="Snip Same Side Corner Rectangle 12"/>
          <p:cNvSpPr/>
          <p:nvPr/>
        </p:nvSpPr>
        <p:spPr>
          <a:xfrm>
            <a:off x="3060705" y="2900341"/>
            <a:ext cx="5473698" cy="977167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nip Same Side Corner Rectangle 13"/>
          <p:cNvSpPr/>
          <p:nvPr/>
        </p:nvSpPr>
        <p:spPr>
          <a:xfrm flipV="1">
            <a:off x="3054352" y="3877506"/>
            <a:ext cx="5480051" cy="1227893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08275" y="5310426"/>
            <a:ext cx="58673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i="1" dirty="0" smtClean="0">
                <a:solidFill>
                  <a:schemeClr val="accent1"/>
                </a:solidFill>
              </a:rPr>
              <a:t>The vaccine, medical evaluation and follow </a:t>
            </a:r>
            <a:r>
              <a:rPr lang="en-US" sz="2500" i="1" dirty="0">
                <a:solidFill>
                  <a:schemeClr val="accent1"/>
                </a:solidFill>
              </a:rPr>
              <a:t>up are provided at no cost to employees.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6752" y="2923401"/>
            <a:ext cx="5632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cap="small" dirty="0">
                <a:solidFill>
                  <a:schemeClr val="accent1"/>
                </a:solidFill>
              </a:rPr>
              <a:t>If you decline vaccination:</a:t>
            </a:r>
            <a:r>
              <a:rPr lang="en-US" sz="2000" cap="small" dirty="0"/>
              <a:t>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You </a:t>
            </a:r>
            <a:r>
              <a:rPr lang="en-US" dirty="0">
                <a:solidFill>
                  <a:schemeClr val="tx2"/>
                </a:solidFill>
              </a:rPr>
              <a:t>can elect to receive it any time during your employment that you still have occupational </a:t>
            </a:r>
            <a:r>
              <a:rPr lang="en-US" dirty="0" smtClean="0">
                <a:solidFill>
                  <a:schemeClr val="tx2"/>
                </a:solidFill>
              </a:rPr>
              <a:t>exposure.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6752" y="3874294"/>
            <a:ext cx="540385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cap="small" dirty="0">
                <a:solidFill>
                  <a:schemeClr val="accent1"/>
                </a:solidFill>
              </a:rPr>
              <a:t>If you have an exposure incident:</a:t>
            </a:r>
          </a:p>
          <a:p>
            <a:r>
              <a:rPr lang="en-US" dirty="0">
                <a:solidFill>
                  <a:schemeClr val="tx2"/>
                </a:solidFill>
              </a:rPr>
              <a:t>You are entitled to </a:t>
            </a:r>
            <a:r>
              <a:rPr lang="en-US" dirty="0" smtClean="0">
                <a:solidFill>
                  <a:schemeClr val="tx2"/>
                </a:solidFill>
              </a:rPr>
              <a:t>confidential medical </a:t>
            </a:r>
            <a:r>
              <a:rPr lang="en-US" dirty="0">
                <a:solidFill>
                  <a:schemeClr val="tx2"/>
                </a:solidFill>
              </a:rPr>
              <a:t>evaluation and any necessary follow </a:t>
            </a:r>
            <a:r>
              <a:rPr lang="en-US" dirty="0" smtClean="0">
                <a:solidFill>
                  <a:schemeClr val="tx2"/>
                </a:solidFill>
              </a:rPr>
              <a:t>up, in accordance with the BBP standard.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32076" y="1194054"/>
            <a:ext cx="6248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Why get vaccinated?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Basic info about the vaccine (series of 3-4 shots)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Who should not get the vaccine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Risks of an adverse reaction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National Vaccine Injury Compensation Program</a:t>
            </a:r>
          </a:p>
        </p:txBody>
      </p:sp>
    </p:spTree>
    <p:extLst>
      <p:ext uri="{BB962C8B-B14F-4D97-AF65-F5344CB8AC3E}">
        <p14:creationId xmlns:p14="http://schemas.microsoft.com/office/powerpoint/2010/main" val="408019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7475220" cy="2926080"/>
          </a:xfrm>
        </p:spPr>
        <p:txBody>
          <a:bodyPr>
            <a:normAutofit/>
          </a:bodyPr>
          <a:lstStyle/>
          <a:p>
            <a:r>
              <a:rPr lang="en-US" sz="5000" cap="none" dirty="0" smtClean="0"/>
              <a:t>How can we prevent exposure to BBPs?</a:t>
            </a:r>
            <a:endParaRPr lang="en-US" sz="5000" b="1" cap="non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683" y="1389552"/>
            <a:ext cx="3938254" cy="236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4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Universal Precautions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9530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3000" dirty="0" smtClean="0"/>
              <a:t>An approach </a:t>
            </a:r>
            <a:r>
              <a:rPr lang="en-US" sz="3000" dirty="0"/>
              <a:t>to infection </a:t>
            </a:r>
            <a:r>
              <a:rPr lang="en-US" sz="3000" dirty="0" smtClean="0"/>
              <a:t>control where all </a:t>
            </a:r>
            <a:r>
              <a:rPr lang="en-US" sz="3000" dirty="0"/>
              <a:t>blood </a:t>
            </a:r>
            <a:r>
              <a:rPr lang="en-US" sz="3000" dirty="0" smtClean="0"/>
              <a:t>and </a:t>
            </a:r>
            <a:r>
              <a:rPr lang="en-US" sz="3000" dirty="0"/>
              <a:t>bodily fluids </a:t>
            </a:r>
            <a:r>
              <a:rPr lang="en-US" sz="3000" dirty="0" smtClean="0"/>
              <a:t>are treated as if they contain BBPs.</a:t>
            </a:r>
          </a:p>
          <a:p>
            <a:pPr marL="34290" indent="0">
              <a:buNone/>
            </a:pPr>
            <a:endParaRPr lang="en-US" sz="2500" dirty="0" smtClean="0"/>
          </a:p>
          <a:p>
            <a:pPr marL="34290" indent="0">
              <a:buNone/>
            </a:pPr>
            <a:r>
              <a:rPr lang="en-US" sz="3000" b="1" i="1" dirty="0" smtClean="0"/>
              <a:t>This means:</a:t>
            </a:r>
            <a:endParaRPr lang="en-US" sz="3000" dirty="0"/>
          </a:p>
          <a:p>
            <a:r>
              <a:rPr lang="en-US" sz="2600" dirty="0" smtClean="0"/>
              <a:t>Using the same procedures and level of caution around all blood and bodily fluids, even if you do not suspect they contain BBPs.</a:t>
            </a:r>
          </a:p>
        </p:txBody>
      </p:sp>
    </p:spTree>
    <p:extLst>
      <p:ext uri="{BB962C8B-B14F-4D97-AF65-F5344CB8AC3E}">
        <p14:creationId xmlns:p14="http://schemas.microsoft.com/office/powerpoint/2010/main" val="26137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781476"/>
            <a:ext cx="3920490" cy="4362107"/>
          </a:xfrm>
          <a:ln>
            <a:noFill/>
          </a:ln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71525" y="5448069"/>
            <a:ext cx="7578090" cy="944691"/>
          </a:xfrm>
        </p:spPr>
        <p:txBody>
          <a:bodyPr>
            <a:noAutofit/>
          </a:bodyPr>
          <a:lstStyle/>
          <a:p>
            <a:pPr marL="34290" indent="0" algn="ctr">
              <a:buNone/>
            </a:pPr>
            <a:r>
              <a:rPr lang="en-US" sz="2700" b="1" dirty="0" smtClean="0"/>
              <a:t>Proper handwashing is the single most effective way to prevent the spread of infection.</a:t>
            </a:r>
            <a:endParaRPr lang="en-US" sz="27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Wash Hands</a:t>
            </a:r>
            <a:endParaRPr lang="en-US" b="1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771525" y="2044640"/>
            <a:ext cx="3257550" cy="30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165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35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After </a:t>
            </a:r>
            <a:r>
              <a:rPr lang="en-US" sz="2500" dirty="0" smtClean="0">
                <a:hlinkClick r:id="rId3"/>
              </a:rPr>
              <a:t>removing gloves properly</a:t>
            </a:r>
            <a:endParaRPr lang="en-US" sz="2500" dirty="0" smtClean="0"/>
          </a:p>
          <a:p>
            <a:endParaRPr lang="en-US" sz="100" dirty="0" smtClean="0"/>
          </a:p>
          <a:p>
            <a:r>
              <a:rPr lang="en-US" sz="2500" dirty="0" smtClean="0"/>
              <a:t>As soon as possible after using antibacterial or antiseptic wipes – these do not replace handwashing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4343400" y="609600"/>
            <a:ext cx="3920490" cy="464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Handle Sharps Safely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4947" y="1828800"/>
            <a:ext cx="7404653" cy="40386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Never use your hands to pick up sharp objects. Use tongs, forceps or a hand broom.</a:t>
            </a:r>
          </a:p>
          <a:p>
            <a:pPr marL="34290" indent="0">
              <a:buNone/>
            </a:pPr>
            <a:endParaRPr lang="en-US" sz="2800" dirty="0" smtClean="0"/>
          </a:p>
          <a:p>
            <a:pPr marL="34290" indent="0">
              <a:buNone/>
            </a:pPr>
            <a:endParaRPr lang="en-US" sz="2800" dirty="0" smtClean="0"/>
          </a:p>
          <a:p>
            <a:pPr marL="34290" indent="0">
              <a:buNone/>
            </a:pPr>
            <a:endParaRPr lang="en-US" sz="100" dirty="0"/>
          </a:p>
          <a:p>
            <a:r>
              <a:rPr lang="en-US" sz="2500" dirty="0" smtClean="0"/>
              <a:t>Do not dispose of </a:t>
            </a:r>
            <a:r>
              <a:rPr lang="en-US" sz="2500" b="1" i="1" dirty="0" smtClean="0"/>
              <a:t>uncontaminated</a:t>
            </a:r>
            <a:r>
              <a:rPr lang="en-US" sz="2500" dirty="0" smtClean="0"/>
              <a:t> sharp objects (e.g. clean broken glass) loosely in the trash where they can injure workers.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605" y="2706267"/>
            <a:ext cx="1268444" cy="951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504" y="2667000"/>
            <a:ext cx="1651000" cy="990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201" y="5532209"/>
            <a:ext cx="1614258" cy="10971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5141" y="5256499"/>
            <a:ext cx="58168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" algn="ctr"/>
            <a:r>
              <a:rPr lang="en-US" sz="2200" b="1" dirty="0" smtClean="0">
                <a:solidFill>
                  <a:schemeClr val="accent1"/>
                </a:solidFill>
              </a:rPr>
              <a:t>Place in broken glass container </a:t>
            </a:r>
            <a:r>
              <a:rPr lang="en-US" sz="1200" b="1" dirty="0" smtClean="0">
                <a:solidFill>
                  <a:schemeClr val="accent1"/>
                </a:solidFill>
              </a:rPr>
              <a:t>(if you have access to one)</a:t>
            </a:r>
            <a:endParaRPr lang="en-US" sz="1700" b="1" dirty="0" smtClean="0">
              <a:solidFill>
                <a:schemeClr val="accent1"/>
              </a:solidFill>
            </a:endParaRPr>
          </a:p>
          <a:p>
            <a:pPr marL="34290" indent="0" algn="ctr">
              <a:buNone/>
            </a:pPr>
            <a:r>
              <a:rPr lang="en-US" sz="2200" b="1" dirty="0" smtClean="0">
                <a:solidFill>
                  <a:schemeClr val="accent1"/>
                </a:solidFill>
              </a:rPr>
              <a:t>or create your own. </a:t>
            </a:r>
            <a:endParaRPr lang="en-US" sz="1700" b="1" dirty="0" smtClean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610283">
            <a:off x="7100575" y="6094316"/>
            <a:ext cx="1219200" cy="2000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" b="1" cap="none" spc="0" dirty="0" smtClean="0">
                <a:ln w="0"/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BROKEN GLASS</a:t>
            </a:r>
            <a:endParaRPr lang="en-US" sz="700" b="1" cap="none" spc="0" dirty="0">
              <a:ln w="0"/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4" t="6270" r="3033" b="5822"/>
          <a:stretch/>
        </p:blipFill>
        <p:spPr>
          <a:xfrm>
            <a:off x="6040557" y="2590800"/>
            <a:ext cx="1371600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4" t="2670" r="6906" b="3614"/>
          <a:stretch/>
        </p:blipFill>
        <p:spPr>
          <a:xfrm>
            <a:off x="6172200" y="4670983"/>
            <a:ext cx="1094312" cy="188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99" y="2947359"/>
            <a:ext cx="2525161" cy="289099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8" b="14546"/>
          <a:stretch/>
        </p:blipFill>
        <p:spPr>
          <a:xfrm>
            <a:off x="1068696" y="3220986"/>
            <a:ext cx="3360453" cy="2443965"/>
          </a:xfrm>
          <a:prstGeom prst="rect">
            <a:avLst/>
          </a:prstGeom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949290" y="1821180"/>
            <a:ext cx="7404653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rbel" pitchFamily="34" charset="0"/>
              <a:buNone/>
            </a:pPr>
            <a:r>
              <a:rPr lang="en-US" sz="3000" dirty="0" smtClean="0"/>
              <a:t>All materials that </a:t>
            </a:r>
            <a:r>
              <a:rPr lang="en-US" sz="3000" b="1" i="1" dirty="0" smtClean="0"/>
              <a:t>may be contaminated with blood or OPIM (includes all needles) </a:t>
            </a:r>
            <a:r>
              <a:rPr lang="en-US" sz="3000" dirty="0" smtClean="0"/>
              <a:t>must be disposed of in a rigid container with the biohazard symbol and warning.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55264" y="5791200"/>
            <a:ext cx="7602936" cy="3803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ctr">
              <a:buNone/>
            </a:pPr>
            <a:r>
              <a:rPr lang="en-US" dirty="0" smtClean="0"/>
              <a:t>EHS can provide you with a 43 gallon “bio bin” (on the right) if needed. All other containers must be ordered by individual departments.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13" y="3740667"/>
            <a:ext cx="1130887" cy="124940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316980" y="3958936"/>
            <a:ext cx="847372" cy="850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164352" y="3882736"/>
            <a:ext cx="315361" cy="762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64352" y="4807531"/>
            <a:ext cx="315361" cy="1121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Waste Disposal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95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Spill Response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7251" y="1905000"/>
            <a:ext cx="7406639" cy="4572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700" dirty="0" smtClean="0"/>
              <a:t>All spills must be </a:t>
            </a:r>
            <a:r>
              <a:rPr lang="en-US" sz="2700" b="1" dirty="0" smtClean="0"/>
              <a:t>cleaned</a:t>
            </a:r>
            <a:r>
              <a:rPr lang="en-US" sz="2700" dirty="0" smtClean="0"/>
              <a:t> and </a:t>
            </a:r>
            <a:r>
              <a:rPr lang="en-US" sz="2700" b="1" dirty="0" smtClean="0"/>
              <a:t>disinfected</a:t>
            </a:r>
            <a:r>
              <a:rPr lang="en-US" sz="2700" dirty="0" smtClean="0"/>
              <a:t> promptly, using universal precautions.</a:t>
            </a:r>
          </a:p>
          <a:p>
            <a:pPr marL="0" indent="0" algn="ctr">
              <a:buNone/>
            </a:pPr>
            <a:endParaRPr lang="en-US" sz="5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Block access to the area.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Gather supplies and put on PPE.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 tool to pick up sharp objects. Place in biohazard container.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absorbent towels or solidifying powder to clean up the spill. Place in biohazard container along with gloves used for this step.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Put on new gloves. Spray a 10% bleach solution (must be made fresh) on the spill area, let it stand for 10 minutes, then dry with absorbent towels.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Place all materials and PPE used for clean up in a biohazard container.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Wash your hands!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2977" y="401598"/>
            <a:ext cx="65532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If the situation is an emergency,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911</a:t>
            </a:r>
            <a:r>
              <a:rPr lang="en-US" b="1" dirty="0" smtClean="0"/>
              <a:t>, </a:t>
            </a:r>
            <a:r>
              <a:rPr lang="en-US" b="1" dirty="0"/>
              <a:t>then Public Safety.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742495"/>
            <a:ext cx="829280" cy="829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966" y="2734274"/>
            <a:ext cx="847126" cy="847126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5029200" y="1210811"/>
            <a:ext cx="1523999" cy="1505147"/>
          </a:xfrm>
          <a:prstGeom prst="wedgeRoundRectCallout">
            <a:avLst/>
          </a:prstGeom>
          <a:ln>
            <a:solidFill>
              <a:srgbClr val="F191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/>
              <a:t>Use disposable, non-latex gloves, such as nitrile.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6400800" y="1203678"/>
            <a:ext cx="1523999" cy="1505147"/>
          </a:xfrm>
          <a:prstGeom prst="wedgeRoundRectCallout">
            <a:avLst/>
          </a:prstGeom>
          <a:ln>
            <a:solidFill>
              <a:srgbClr val="F191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/>
              <a:t>Use goggles to protect from splashing.</a:t>
            </a:r>
            <a:endParaRPr lang="en-US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251" y="609600"/>
            <a:ext cx="7406640" cy="135636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If an exposure incident occurs…</a:t>
            </a:r>
            <a:endParaRPr lang="en-US" sz="3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7251" y="1905000"/>
            <a:ext cx="7677149" cy="48006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2500" b="1" u="sng" cap="small" dirty="0" smtClean="0"/>
              <a:t>Immediately</a:t>
            </a:r>
            <a:r>
              <a:rPr lang="en-US" sz="2500" b="1" u="sng" dirty="0" smtClean="0"/>
              <a:t>:</a:t>
            </a:r>
            <a:endParaRPr lang="en-US" sz="2500" b="1" u="sng" dirty="0"/>
          </a:p>
          <a:p>
            <a:pPr marL="34290" indent="0">
              <a:buNone/>
            </a:pPr>
            <a:endParaRPr lang="en-US" sz="2500" b="1" dirty="0" smtClean="0"/>
          </a:p>
          <a:p>
            <a:pPr marL="34290" indent="0">
              <a:buNone/>
            </a:pPr>
            <a:endParaRPr lang="en-US" sz="2500" b="1" dirty="0"/>
          </a:p>
          <a:p>
            <a:pPr marL="34290" indent="0">
              <a:buNone/>
            </a:pPr>
            <a:endParaRPr lang="en-US" sz="2500" b="1" dirty="0"/>
          </a:p>
          <a:p>
            <a:pPr marL="34290" indent="0">
              <a:buNone/>
            </a:pPr>
            <a:endParaRPr lang="en-US" sz="300" b="1" dirty="0"/>
          </a:p>
          <a:p>
            <a:pPr marL="34290" indent="0">
              <a:buNone/>
            </a:pPr>
            <a:r>
              <a:rPr lang="en-US" sz="2500" b="1" u="sng" cap="small" dirty="0" smtClean="0"/>
              <a:t>During or After Flushing</a:t>
            </a:r>
            <a:r>
              <a:rPr lang="en-US" sz="2500" b="1" u="sng" dirty="0" smtClean="0"/>
              <a:t>:</a:t>
            </a:r>
            <a:endParaRPr lang="en-US" b="1" u="sng" dirty="0" smtClean="0"/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 your supervisor, instructor or other person in charge.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you require medical evaluation, contact Public Safety. They will transport you to Advocate Illinois Masonic Medical Center.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Follow your department’s protocol for documenting the incident. (</a:t>
            </a:r>
            <a:r>
              <a:rPr lang="en-US" b="1" dirty="0" smtClean="0"/>
              <a:t>Note: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incident must be recorded on the Sharps Injury Log whenever a sharp object is involved).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4800600" y="1686791"/>
            <a:ext cx="3924300" cy="1200329"/>
          </a:xfrm>
          <a:prstGeom prst="borderCallout1">
            <a:avLst>
              <a:gd name="adj1" fmla="val 18750"/>
              <a:gd name="adj2" fmla="val -8333"/>
              <a:gd name="adj3" fmla="val -14129"/>
              <a:gd name="adj4" fmla="val -3511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38700" y="1686791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Blood/OPIM makes contact via </a:t>
            </a:r>
            <a:r>
              <a:rPr lang="en-US" dirty="0" err="1" smtClean="0">
                <a:solidFill>
                  <a:schemeClr val="bg1"/>
                </a:solidFill>
              </a:rPr>
              <a:t>needlestick</a:t>
            </a:r>
            <a:r>
              <a:rPr lang="en-US" smtClean="0">
                <a:solidFill>
                  <a:schemeClr val="bg1"/>
                </a:solidFill>
              </a:rPr>
              <a:t> or other </a:t>
            </a:r>
            <a:r>
              <a:rPr lang="en-US" dirty="0" smtClean="0">
                <a:solidFill>
                  <a:schemeClr val="bg1"/>
                </a:solidFill>
              </a:rPr>
              <a:t>sharps injury, broken skin or </a:t>
            </a:r>
            <a:r>
              <a:rPr lang="en-US" dirty="0" err="1" smtClean="0">
                <a:solidFill>
                  <a:schemeClr val="bg1"/>
                </a:solidFill>
              </a:rPr>
              <a:t>mucuous</a:t>
            </a:r>
            <a:r>
              <a:rPr lang="en-US" dirty="0" smtClean="0">
                <a:solidFill>
                  <a:schemeClr val="bg1"/>
                </a:solidFill>
              </a:rPr>
              <a:t> membranes (eyes, nose, mouth).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28800" y="1484162"/>
            <a:ext cx="3352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14400" y="2331184"/>
            <a:ext cx="3792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Flush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exposed area with large amounts of water.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soap if the exposure occurred on skin (do not put soap in your eyes, nose or mouth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41"/>
          <a:stretch/>
        </p:blipFill>
        <p:spPr>
          <a:xfrm>
            <a:off x="6038850" y="3055875"/>
            <a:ext cx="1447800" cy="124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5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751056"/>
          </a:xfrm>
        </p:spPr>
        <p:txBody>
          <a:bodyPr>
            <a:normAutofit/>
          </a:bodyPr>
          <a:lstStyle/>
          <a:p>
            <a:r>
              <a:rPr lang="en-US" sz="3500" cap="none" dirty="0"/>
              <a:t>Please view this presentation as a slide show in order for the links to be active.</a:t>
            </a: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685800" y="2284456"/>
            <a:ext cx="8153400" cy="1751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cap="none" dirty="0"/>
          </a:p>
        </p:txBody>
      </p:sp>
      <p:sp>
        <p:nvSpPr>
          <p:cNvPr id="11" name="Title 6"/>
          <p:cNvSpPr txBox="1">
            <a:spLocks/>
          </p:cNvSpPr>
          <p:nvPr/>
        </p:nvSpPr>
        <p:spPr>
          <a:xfrm>
            <a:off x="609600" y="1828800"/>
            <a:ext cx="7772400" cy="1751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cap="none" dirty="0"/>
              <a:t>Navigate to the slide show tab at the top, then select “From current slide</a:t>
            </a:r>
            <a:r>
              <a:rPr lang="en-US" sz="3500" cap="none" dirty="0" smtClean="0"/>
              <a:t>.”</a:t>
            </a:r>
            <a:endParaRPr lang="en-US" sz="3500" cap="none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940863"/>
            <a:ext cx="8077200" cy="110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0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066800"/>
            <a:ext cx="5486400" cy="235915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Have questions?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000" b="1" dirty="0" smtClean="0"/>
              <a:t>Contact EHS at any time!</a:t>
            </a:r>
            <a:endParaRPr lang="en-US" sz="4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24200" y="3962400"/>
            <a:ext cx="5472684" cy="19812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(773) 325-3344</a:t>
            </a:r>
          </a:p>
          <a:p>
            <a:pPr algn="ctr"/>
            <a:endParaRPr lang="en-US" sz="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dirty="0" smtClean="0">
                <a:hlinkClick r:id="rId2"/>
              </a:rPr>
              <a:t>ehsoffice@depaul.edu</a:t>
            </a:r>
            <a:endParaRPr lang="en-US" sz="3000" dirty="0" smtClean="0"/>
          </a:p>
          <a:p>
            <a:pPr algn="ctr"/>
            <a:endParaRPr lang="en-US" sz="500" dirty="0" smtClean="0"/>
          </a:p>
          <a:p>
            <a:pPr algn="ctr"/>
            <a:r>
              <a:rPr lang="en-US" sz="3000" dirty="0" smtClean="0">
                <a:hlinkClick r:id="rId3"/>
              </a:rPr>
              <a:t>ehs.depaul.edu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873" y="4038600"/>
            <a:ext cx="381000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238" y="4789228"/>
            <a:ext cx="556362" cy="4733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064" y="5472864"/>
            <a:ext cx="616527" cy="61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80160" y="609600"/>
            <a:ext cx="7406640" cy="1356360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            ’s Bloodborne Pathogens</a:t>
            </a:r>
            <a:br>
              <a:rPr lang="en-US" b="1" dirty="0" smtClean="0"/>
            </a:br>
            <a:r>
              <a:rPr lang="en-US" b="1" dirty="0"/>
              <a:t>	</a:t>
            </a:r>
            <a:r>
              <a:rPr lang="en-US" b="1" dirty="0" smtClean="0"/>
              <a:t>	    Standard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55865" y="2187024"/>
            <a:ext cx="7678535" cy="4137575"/>
          </a:xfrm>
        </p:spPr>
        <p:txBody>
          <a:bodyPr>
            <a:noAutofit/>
          </a:bodyPr>
          <a:lstStyle/>
          <a:p>
            <a:r>
              <a:rPr lang="en-US" sz="2700" dirty="0"/>
              <a:t> </a:t>
            </a:r>
            <a:r>
              <a:rPr lang="en-US" sz="2700" dirty="0" smtClean="0"/>
              <a:t>Designed to protect employees with occupational exposure to blood or </a:t>
            </a:r>
            <a:r>
              <a:rPr lang="en-US" sz="2700" b="1" dirty="0" smtClean="0"/>
              <a:t>other potentially infectious materials (OPIM)</a:t>
            </a:r>
          </a:p>
          <a:p>
            <a:pPr marL="34290" indent="0">
              <a:buNone/>
            </a:pPr>
            <a:endParaRPr lang="en-US" sz="500" dirty="0" smtClean="0"/>
          </a:p>
          <a:p>
            <a:r>
              <a:rPr lang="en-US" sz="2700" dirty="0" smtClean="0"/>
              <a:t> For our purposes, all bodily fluids should be considered OPIM</a:t>
            </a:r>
          </a:p>
          <a:p>
            <a:pPr marL="34290" indent="0">
              <a:buNone/>
            </a:pPr>
            <a:endParaRPr lang="en-US" sz="500" dirty="0" smtClean="0"/>
          </a:p>
          <a:p>
            <a:r>
              <a:rPr lang="en-US" sz="2700" dirty="0" smtClean="0"/>
              <a:t> Requires DePaul to have an Exposure Control Plan</a:t>
            </a:r>
            <a:endParaRPr lang="en-US" sz="2700" b="1" dirty="0">
              <a:hlinkClick r:id="rId2"/>
            </a:endParaRPr>
          </a:p>
          <a:p>
            <a:endParaRPr lang="en-US" sz="500" b="1" dirty="0">
              <a:hlinkClick r:id="rId2"/>
            </a:endParaRPr>
          </a:p>
          <a:p>
            <a:pPr marL="34290" indent="0">
              <a:buNone/>
            </a:pPr>
            <a:r>
              <a:rPr lang="en-US" sz="2700" b="1" dirty="0" smtClean="0">
                <a:hlinkClick r:id="rId2"/>
              </a:rPr>
              <a:t>Click here to view the BBP standard</a:t>
            </a:r>
            <a:endParaRPr lang="en-US" sz="27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457" y="5387947"/>
            <a:ext cx="936652" cy="9366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3"/>
          <a:stretch/>
        </p:blipFill>
        <p:spPr>
          <a:xfrm>
            <a:off x="880110" y="533400"/>
            <a:ext cx="1857482" cy="11969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113817"/>
            <a:ext cx="2133600" cy="4601183"/>
          </a:xfrm>
        </p:spPr>
        <p:txBody>
          <a:bodyPr>
            <a:noAutofit/>
          </a:bodyPr>
          <a:lstStyle/>
          <a:p>
            <a:r>
              <a:rPr lang="en-US" sz="4000" dirty="0" smtClean="0"/>
              <a:t>DePaul’s Exposure Control Plan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43200" y="803034"/>
            <a:ext cx="6019799" cy="5222748"/>
          </a:xfrm>
        </p:spPr>
        <p:txBody>
          <a:bodyPr>
            <a:noAutofit/>
          </a:bodyPr>
          <a:lstStyle/>
          <a:p>
            <a:r>
              <a:rPr lang="en-US" sz="2200" dirty="0" smtClean="0">
                <a:hlinkClick r:id="rId3"/>
              </a:rPr>
              <a:t>Current version</a:t>
            </a:r>
            <a:r>
              <a:rPr lang="en-US" sz="2200" dirty="0" smtClean="0"/>
              <a:t> is maintained on EHS website</a:t>
            </a:r>
          </a:p>
          <a:p>
            <a:endParaRPr lang="en-US" sz="500" dirty="0" smtClean="0"/>
          </a:p>
          <a:p>
            <a:r>
              <a:rPr lang="en-US" sz="2200" dirty="0" smtClean="0"/>
              <a:t>Identifies positions and tasks that involve exposure to blood/OPIM</a:t>
            </a:r>
          </a:p>
          <a:p>
            <a:endParaRPr lang="en-US" sz="500" dirty="0" smtClean="0"/>
          </a:p>
          <a:p>
            <a:r>
              <a:rPr lang="en-US" sz="2200" dirty="0" smtClean="0"/>
              <a:t>Describes safe work practices and procedures</a:t>
            </a:r>
          </a:p>
          <a:p>
            <a:endParaRPr lang="en-US" sz="500" dirty="0" smtClean="0"/>
          </a:p>
          <a:p>
            <a:r>
              <a:rPr lang="en-US" sz="2200" dirty="0" smtClean="0"/>
              <a:t>Outlines employees’ rights to receive the hepatitis B vaccination as well as confidential medical evaluation and follow up in case of exposure</a:t>
            </a:r>
          </a:p>
          <a:p>
            <a:endParaRPr lang="en-US" sz="500" dirty="0" smtClean="0"/>
          </a:p>
          <a:p>
            <a:r>
              <a:rPr lang="en-US" sz="2200" dirty="0" smtClean="0"/>
              <a:t>Several departments maintain their own ECP specific to their operations</a:t>
            </a:r>
          </a:p>
          <a:p>
            <a:pPr lvl="1"/>
            <a:r>
              <a:rPr lang="en-US" sz="2200" dirty="0" smtClean="0"/>
              <a:t>A template is provided for this purpose in Appendix A</a:t>
            </a:r>
            <a:endParaRPr lang="en-US" sz="22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56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000" dirty="0" smtClean="0">
                <a:latin typeface="Britannic Bold" panose="020B0903060703020204" pitchFamily="34" charset="0"/>
              </a:rPr>
              <a:t> !</a:t>
            </a:r>
            <a:endParaRPr lang="en-US" sz="17000" dirty="0">
              <a:latin typeface="Britannic Bold" panose="020B0903060703020204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743200" y="1562100"/>
            <a:ext cx="5943600" cy="3733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 smtClean="0">
                <a:solidFill>
                  <a:srgbClr val="FFFFFF"/>
                </a:solidFill>
              </a:rPr>
              <a:t>Even if you are not usually exposed to blood/OPIM, it is important to be aware of the hazards and know how to react if you find yourself in such a situation.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133600"/>
            <a:ext cx="7404653" cy="40386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3000" dirty="0" smtClean="0"/>
              <a:t>Microorganisms present in human blood that can cause disease in humans.</a:t>
            </a:r>
          </a:p>
          <a:p>
            <a:pPr marL="34290" indent="0">
              <a:buNone/>
            </a:pPr>
            <a:endParaRPr lang="en-US" sz="300" dirty="0" smtClean="0"/>
          </a:p>
          <a:p>
            <a:pPr marL="34290" indent="0">
              <a:buNone/>
            </a:pPr>
            <a:r>
              <a:rPr lang="en-US" sz="3000" b="1" i="1" dirty="0" smtClean="0"/>
              <a:t>Examples:</a:t>
            </a:r>
          </a:p>
          <a:p>
            <a:r>
              <a:rPr lang="en-US" sz="2600" dirty="0" smtClean="0"/>
              <a:t>Can be bacteria, viruses, protozoa, fungi</a:t>
            </a:r>
          </a:p>
          <a:p>
            <a:r>
              <a:rPr lang="en-US" sz="2600" dirty="0" smtClean="0"/>
              <a:t>Human Immunodeficiency Virus (</a:t>
            </a:r>
            <a:r>
              <a:rPr lang="en-US" sz="2600" b="1" dirty="0" smtClean="0"/>
              <a:t>HIV</a:t>
            </a:r>
            <a:r>
              <a:rPr lang="en-US" sz="2600" dirty="0" smtClean="0"/>
              <a:t>)/Acquired       Immune Deficiency Syndrome (</a:t>
            </a:r>
            <a:r>
              <a:rPr lang="en-US" sz="2600" b="1" dirty="0" smtClean="0"/>
              <a:t>AIDS</a:t>
            </a:r>
            <a:r>
              <a:rPr lang="en-US" sz="2600" dirty="0" smtClean="0"/>
              <a:t>),            Hepatitis B Virus (</a:t>
            </a:r>
            <a:r>
              <a:rPr lang="en-US" sz="2600" b="1" dirty="0" smtClean="0"/>
              <a:t>HBV</a:t>
            </a:r>
            <a:r>
              <a:rPr lang="en-US" sz="2600" dirty="0" smtClean="0"/>
              <a:t>) &amp; Hepatitis C Virus (</a:t>
            </a:r>
            <a:r>
              <a:rPr lang="en-US" sz="2600" b="1" dirty="0" smtClean="0"/>
              <a:t>HCV</a:t>
            </a:r>
            <a:r>
              <a:rPr lang="en-US" sz="2600" dirty="0" smtClean="0"/>
              <a:t>) are of most concern in the US</a:t>
            </a:r>
          </a:p>
          <a:p>
            <a:pPr lvl="2"/>
            <a:r>
              <a:rPr lang="en-US" sz="2200" dirty="0" smtClean="0"/>
              <a:t>More on these later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BBPs?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" r="2004"/>
          <a:stretch/>
        </p:blipFill>
        <p:spPr>
          <a:xfrm rot="496421">
            <a:off x="4902067" y="470992"/>
            <a:ext cx="1371599" cy="15094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7" r="11007"/>
          <a:stretch/>
        </p:blipFill>
        <p:spPr>
          <a:xfrm>
            <a:off x="6702137" y="547527"/>
            <a:ext cx="1288181" cy="13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7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BBPs spread?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" indent="0">
              <a:buNone/>
            </a:pPr>
            <a:r>
              <a:rPr lang="en-US" sz="3000" dirty="0" smtClean="0"/>
              <a:t>BBPs are not spread by casual contact (shaking hands, hugging, using a toilet, drinking from the same glass, sneezing, coughing). </a:t>
            </a:r>
            <a:endParaRPr lang="en-US" sz="3000" dirty="0"/>
          </a:p>
          <a:p>
            <a:pPr marL="34290" indent="0">
              <a:buNone/>
            </a:pPr>
            <a:endParaRPr lang="en-US" sz="3000" dirty="0" smtClean="0"/>
          </a:p>
          <a:p>
            <a:pPr marL="34290" indent="0">
              <a:buNone/>
            </a:pPr>
            <a:r>
              <a:rPr lang="en-US" sz="3000" dirty="0" smtClean="0"/>
              <a:t>Infected blood must enter another person’s bloodstream in order for infection to occur.</a:t>
            </a:r>
          </a:p>
          <a:p>
            <a:pPr marL="34290" indent="0">
              <a:buNone/>
            </a:pPr>
            <a:endParaRPr lang="en-US" sz="500" dirty="0" smtClean="0"/>
          </a:p>
          <a:p>
            <a:pPr marL="34290" indent="0">
              <a:buNone/>
            </a:pPr>
            <a:r>
              <a:rPr lang="en-US" sz="3200" b="1" i="1" dirty="0" smtClean="0"/>
              <a:t>This can happen via:</a:t>
            </a:r>
          </a:p>
          <a:p>
            <a:r>
              <a:rPr lang="en-US" sz="2200" dirty="0" smtClean="0"/>
              <a:t>Puncture with needles or other sharp objects</a:t>
            </a:r>
          </a:p>
          <a:p>
            <a:r>
              <a:rPr lang="en-US" sz="2200" dirty="0" smtClean="0"/>
              <a:t>A break in the skin, including rashes or abrasions</a:t>
            </a:r>
          </a:p>
          <a:p>
            <a:r>
              <a:rPr lang="en-US" sz="2200" dirty="0" smtClean="0"/>
              <a:t>Mucous membranes (eyes, nose, mouth, etc.)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9693" y="4076700"/>
            <a:ext cx="1952211" cy="225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How could  </a:t>
            </a:r>
            <a:r>
              <a:rPr lang="en-US" sz="4500" b="1" dirty="0" smtClean="0"/>
              <a:t>you</a:t>
            </a:r>
            <a:r>
              <a:rPr lang="en-US" sz="4500" dirty="0" smtClean="0"/>
              <a:t> be exposed at work?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8424" y="1203803"/>
            <a:ext cx="6180858" cy="44503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dirty="0" smtClean="0"/>
              <a:t>Administering first aid or CPR</a:t>
            </a:r>
            <a:endParaRPr lang="en-US" sz="2200" dirty="0"/>
          </a:p>
          <a:p>
            <a:pPr>
              <a:lnSpc>
                <a:spcPct val="100000"/>
              </a:lnSpc>
            </a:pPr>
            <a:r>
              <a:rPr lang="en-US" sz="2200" dirty="0" smtClean="0"/>
              <a:t>Cleaning up blood/bodily </a:t>
            </a:r>
            <a:r>
              <a:rPr lang="en-US" sz="2200" dirty="0"/>
              <a:t>fluids after an </a:t>
            </a:r>
            <a:r>
              <a:rPr lang="en-US" sz="2200" dirty="0" smtClean="0"/>
              <a:t>injury</a:t>
            </a:r>
          </a:p>
          <a:p>
            <a:pPr>
              <a:lnSpc>
                <a:spcPct val="100000"/>
              </a:lnSpc>
            </a:pPr>
            <a:r>
              <a:rPr lang="en-US" sz="2200" dirty="0"/>
              <a:t>Emptying trash </a:t>
            </a:r>
            <a:r>
              <a:rPr lang="en-US" sz="2200" dirty="0" smtClean="0"/>
              <a:t>containing wrongly placed contaminated or sharp items</a:t>
            </a:r>
            <a:endParaRPr lang="en-US" sz="2200" dirty="0"/>
          </a:p>
          <a:p>
            <a:pPr>
              <a:lnSpc>
                <a:spcPct val="100000"/>
              </a:lnSpc>
            </a:pPr>
            <a:r>
              <a:rPr lang="en-US" sz="2200" dirty="0" smtClean="0"/>
              <a:t>Handling sharp objects or biohazardous waste</a:t>
            </a:r>
          </a:p>
          <a:p>
            <a:pPr>
              <a:lnSpc>
                <a:spcPct val="100000"/>
              </a:lnSpc>
            </a:pPr>
            <a:r>
              <a:rPr lang="en-US" sz="2200" dirty="0" smtClean="0"/>
              <a:t>Laundering gym clothes, towels, etc.</a:t>
            </a:r>
          </a:p>
          <a:p>
            <a:pPr>
              <a:lnSpc>
                <a:spcPct val="100000"/>
              </a:lnSpc>
            </a:pPr>
            <a:r>
              <a:rPr lang="en-US" sz="2200" dirty="0" smtClean="0"/>
              <a:t>Touching </a:t>
            </a:r>
            <a:r>
              <a:rPr lang="en-US" sz="2200" dirty="0"/>
              <a:t>a contaminated </a:t>
            </a:r>
            <a:r>
              <a:rPr lang="en-US" sz="2200" dirty="0" smtClean="0"/>
              <a:t>surface</a:t>
            </a:r>
          </a:p>
          <a:p>
            <a:pPr>
              <a:lnSpc>
                <a:spcPct val="100000"/>
              </a:lnSpc>
            </a:pPr>
            <a:r>
              <a:rPr lang="en-US" sz="2200" dirty="0" smtClean="0"/>
              <a:t>Using an improperly cleaned/disinfected tool</a:t>
            </a:r>
          </a:p>
          <a:p>
            <a:pPr>
              <a:lnSpc>
                <a:spcPct val="100000"/>
              </a:lnSpc>
            </a:pPr>
            <a:r>
              <a:rPr lang="en-US" sz="2200" dirty="0" smtClean="0"/>
              <a:t>Working </a:t>
            </a:r>
            <a:r>
              <a:rPr lang="en-US" sz="2200" dirty="0"/>
              <a:t>with clients who may be </a:t>
            </a:r>
            <a:r>
              <a:rPr lang="en-US" sz="2200" dirty="0" smtClean="0"/>
              <a:t>combative</a:t>
            </a:r>
          </a:p>
          <a:p>
            <a:pPr>
              <a:lnSpc>
                <a:spcPct val="100000"/>
              </a:lnSpc>
            </a:pPr>
            <a:r>
              <a:rPr lang="en-US" sz="2200" dirty="0" smtClean="0"/>
              <a:t>Working with BBPs in a laboratory</a:t>
            </a:r>
            <a:endParaRPr lang="en-US" sz="2200" dirty="0"/>
          </a:p>
        </p:txBody>
      </p:sp>
      <p:sp>
        <p:nvSpPr>
          <p:cNvPr id="5" name="Diagonal Stripe 4"/>
          <p:cNvSpPr/>
          <p:nvPr/>
        </p:nvSpPr>
        <p:spPr>
          <a:xfrm>
            <a:off x="2428010" y="767819"/>
            <a:ext cx="838200" cy="777042"/>
          </a:xfrm>
          <a:prstGeom prst="diagStrip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iagonal Stripe 5"/>
          <p:cNvSpPr/>
          <p:nvPr/>
        </p:nvSpPr>
        <p:spPr>
          <a:xfrm rot="10800000" flipH="1">
            <a:off x="2400301" y="5410200"/>
            <a:ext cx="838200" cy="685800"/>
          </a:xfrm>
          <a:prstGeom prst="diagStrip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 rot="10800000">
            <a:off x="8028711" y="5410199"/>
            <a:ext cx="838200" cy="685800"/>
          </a:xfrm>
          <a:prstGeom prst="diagStrip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iagonal Stripe 7"/>
          <p:cNvSpPr/>
          <p:nvPr/>
        </p:nvSpPr>
        <p:spPr>
          <a:xfrm flipH="1">
            <a:off x="8028711" y="771283"/>
            <a:ext cx="838200" cy="777042"/>
          </a:xfrm>
          <a:prstGeom prst="diagStrip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866911" y="762000"/>
            <a:ext cx="277089" cy="533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Anyone’s blood or bodily fluids might carry </a:t>
            </a:r>
            <a:r>
              <a:rPr lang="en-US" b="1" dirty="0" smtClean="0"/>
              <a:t>BBPs.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77347" y="2743200"/>
            <a:ext cx="7404653" cy="3124200"/>
          </a:xfrm>
        </p:spPr>
        <p:txBody>
          <a:bodyPr>
            <a:noAutofit/>
          </a:bodyPr>
          <a:lstStyle/>
          <a:p>
            <a:r>
              <a:rPr lang="en-US" sz="3300" dirty="0" smtClean="0"/>
              <a:t>A person you know well</a:t>
            </a:r>
          </a:p>
          <a:p>
            <a:endParaRPr lang="en-US" sz="1500" dirty="0" smtClean="0"/>
          </a:p>
          <a:p>
            <a:r>
              <a:rPr lang="en-US" sz="3300" dirty="0" smtClean="0"/>
              <a:t>A person who does not appear to be ill</a:t>
            </a:r>
          </a:p>
          <a:p>
            <a:endParaRPr lang="en-US" sz="1500" dirty="0" smtClean="0"/>
          </a:p>
          <a:p>
            <a:r>
              <a:rPr lang="en-US" sz="3300" dirty="0" smtClean="0"/>
              <a:t>A person of any gender</a:t>
            </a:r>
            <a:r>
              <a:rPr lang="en-US" sz="3300" dirty="0"/>
              <a:t>, age, race, sexual orientation or any other </a:t>
            </a:r>
            <a:r>
              <a:rPr lang="en-US" sz="3300" dirty="0" smtClean="0"/>
              <a:t>characteristic</a:t>
            </a:r>
            <a:endParaRPr lang="en-US" sz="33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9" t="11328" r="13223" b="3187"/>
          <a:stretch/>
        </p:blipFill>
        <p:spPr>
          <a:xfrm>
            <a:off x="5867400" y="1905000"/>
            <a:ext cx="1905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12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Bloodborne Pathogens  Training&amp;quot;&quot;/&gt;&lt;property id=&quot;20307&quot; value=&quot;256&quot;/&gt;&lt;/object&gt;&lt;object type=&quot;3&quot; unique_id=&quot;10004&quot;&gt;&lt;property id=&quot;20148&quot; value=&quot;5&quot;/&gt;&lt;property id=&quot;20300&quot; value=&quot;Slide 5 - &amp;quot; !&amp;quot;&quot;/&gt;&lt;property id=&quot;20307&quot; value=&quot;257&quot;/&gt;&lt;/object&gt;&lt;object type=&quot;3&quot; unique_id=&quot;10010&quot;&gt;&lt;property id=&quot;20148&quot; value=&quot;5&quot;/&gt;&lt;property id=&quot;20300&quot; value=&quot;Slide 7 - &amp;quot;How do BBPs spread?&amp;quot;&quot;/&gt;&lt;property id=&quot;20307&quot; value=&quot;263&quot;/&gt;&lt;/object&gt;&lt;object type=&quot;3&quot; unique_id=&quot;10012&quot;&gt;&lt;property id=&quot;20148&quot; value=&quot;5&quot;/&gt;&lt;property id=&quot;20300&quot; value=&quot;Slide 3 - &amp;quot;             ’s Bloodborne Pathogens &amp;amp;#x09;&amp;amp;#x09;    Standard&amp;quot;&quot;/&gt;&lt;property id=&quot;20307&quot; value=&quot;265&quot;/&gt;&lt;/object&gt;&lt;object type=&quot;3&quot; unique_id=&quot;10015&quot;&gt;&lt;property id=&quot;20148&quot; value=&quot;5&quot;/&gt;&lt;property id=&quot;20300&quot; value=&quot;Slide 4 - &amp;quot;DePaul’s Exposure Control Plan&amp;quot;&quot;/&gt;&lt;property id=&quot;20307&quot; value=&quot;268&quot;/&gt;&lt;/object&gt;&lt;object type=&quot;3&quot; unique_id=&quot;10021&quot;&gt;&lt;property id=&quot;20148&quot; value=&quot;5&quot;/&gt;&lt;property id=&quot;20300&quot; value=&quot;Slide 18 - &amp;quot;Spill Response&amp;quot;&quot;/&gt;&lt;property id=&quot;20307&quot; value=&quot;274&quot;/&gt;&lt;/object&gt;&lt;object type=&quot;3&quot; unique_id=&quot;68684&quot;&gt;&lt;property id=&quot;20148&quot; value=&quot;5&quot;/&gt;&lt;property id=&quot;20300&quot; value=&quot;Slide 6 - &amp;quot;What are BBPs?&amp;quot;&quot;/&gt;&lt;property id=&quot;20307&quot; value=&quot;275&quot;/&gt;&lt;/object&gt;&lt;object type=&quot;3&quot; unique_id=&quot;68879&quot;&gt;&lt;property id=&quot;20148&quot; value=&quot;5&quot;/&gt;&lt;property id=&quot;20300&quot; value=&quot;Slide 10 - &amp;quot;HIV/ AIDS&amp;quot;&quot;/&gt;&lt;property id=&quot;20307&quot; value=&quot;276&quot;/&gt;&lt;/object&gt;&lt;object type=&quot;3&quot; unique_id=&quot;69093&quot;&gt;&lt;property id=&quot;20148&quot; value=&quot;5&quot;/&gt;&lt;property id=&quot;20300&quot; value=&quot;Slide 11 - &amp;quot;HBV &amp;amp; HCV&amp;quot;&quot;/&gt;&lt;property id=&quot;20307&quot; value=&quot;277&quot;/&gt;&lt;/object&gt;&lt;object type=&quot;3&quot; unique_id=&quot;69514&quot;&gt;&lt;property id=&quot;20148&quot; value=&quot;5&quot;/&gt;&lt;property id=&quot;20300&quot; value=&quot;Slide 8 - &amp;quot;How could  you be exposed at work?&amp;quot;&quot;/&gt;&lt;property id=&quot;20307&quot; value=&quot;279&quot;/&gt;&lt;/object&gt;&lt;object type=&quot;3&quot; unique_id=&quot;69704&quot;&gt;&lt;property id=&quot;20148&quot; value=&quot;5&quot;/&gt;&lt;property id=&quot;20300&quot; value=&quot;Slide 12 - &amp;quot;HBV Vaccination &amp;amp; Medical Evaluation&amp;quot;&quot;/&gt;&lt;property id=&quot;20307&quot; value=&quot;282&quot;/&gt;&lt;/object&gt;&lt;object type=&quot;3&quot; unique_id=&quot;71966&quot;&gt;&lt;property id=&quot;20148&quot; value=&quot;5&quot;/&gt;&lt;property id=&quot;20300&quot; value=&quot;Slide 14 - &amp;quot;Universal Precautions&amp;quot;&quot;/&gt;&lt;property id=&quot;20307&quot; value=&quot;286&quot;/&gt;&lt;/object&gt;&lt;object type=&quot;3&quot; unique_id=&quot;75484&quot;&gt;&lt;property id=&quot;20148&quot; value=&quot;5&quot;/&gt;&lt;property id=&quot;20300&quot; value=&quot;Slide 13 - &amp;quot;How can we prevent exposure to BBPs?&amp;quot;&quot;/&gt;&lt;property id=&quot;20307&quot; value=&quot;287&quot;/&gt;&lt;/object&gt;&lt;object type=&quot;3&quot; unique_id=&quot;76733&quot;&gt;&lt;property id=&quot;20148&quot; value=&quot;5&quot;/&gt;&lt;property id=&quot;20300&quot; value=&quot;Slide 17 - &amp;quot;Waste Disposal&amp;quot;&quot;/&gt;&lt;property id=&quot;20307&quot; value=&quot;289&quot;/&gt;&lt;/object&gt;&lt;object type=&quot;3&quot; unique_id=&quot;76964&quot;&gt;&lt;property id=&quot;20148&quot; value=&quot;5&quot;/&gt;&lt;property id=&quot;20300&quot; value=&quot;Slide 19 - &amp;quot;If an exposure incident occurs…&amp;quot;&quot;/&gt;&lt;property id=&quot;20307&quot; value=&quot;290&quot;/&gt;&lt;/object&gt;&lt;object type=&quot;3&quot; unique_id=&quot;78083&quot;&gt;&lt;property id=&quot;20148&quot; value=&quot;5&quot;/&gt;&lt;property id=&quot;20300&quot; value=&quot;Slide 16 - &amp;quot;Handle Sharps Safely&amp;quot;&quot;/&gt;&lt;property id=&quot;20307&quot; value=&quot;291&quot;/&gt;&lt;/object&gt;&lt;object type=&quot;3&quot; unique_id=&quot;79260&quot;&gt;&lt;property id=&quot;20148&quot; value=&quot;5&quot;/&gt;&lt;property id=&quot;20300&quot; value=&quot;Slide 20 - &amp;quot;Have questions?  Contact EHS at any time!&amp;quot;&quot;/&gt;&lt;property id=&quot;20307&quot; value=&quot;292&quot;/&gt;&lt;/object&gt;&lt;object type=&quot;3&quot; unique_id=&quot;83010&quot;&gt;&lt;property id=&quot;20148&quot; value=&quot;5&quot;/&gt;&lt;property id=&quot;20300&quot; value=&quot;Slide 15 - &amp;quot;Wash Hands&amp;quot;&quot;/&gt;&lt;property id=&quot;20307&quot; value=&quot;294&quot;/&gt;&lt;/object&gt;&lt;object type=&quot;3&quot; unique_id=&quot;83525&quot;&gt;&lt;property id=&quot;20148&quot; value=&quot;5&quot;/&gt;&lt;property id=&quot;20300&quot; value=&quot;Slide 9 - &amp;quot;Anyone’s blood or bodily fluids might carry BBPs.&amp;quot;&quot;/&gt;&lt;property id=&quot;20307&quot; value=&quot;295&quot;/&gt;&lt;/object&gt;&lt;object type=&quot;3&quot; unique_id=&quot;83710&quot;&gt;&lt;property id=&quot;20148&quot; value=&quot;5&quot;/&gt;&lt;property id=&quot;20300&quot; value=&quot;Slide 2 - &amp;quot;Please view this presentation as a slide show in order for the links to be active.&amp;quot;&quot;/&gt;&lt;property id=&quot;20307&quot; value=&quot;296&quot;/&gt;&lt;/object&gt;&lt;/object&gt;&lt;object type=&quot;8&quot; unique_id=&quot;1004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ra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1_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C1CAE6017B344FB3072F820FCF043E" ma:contentTypeVersion="3" ma:contentTypeDescription="Create a new document." ma:contentTypeScope="" ma:versionID="f449d4b132ff6bf317ffcaba187850e3">
  <xsd:schema xmlns:xsd="http://www.w3.org/2001/XMLSchema" xmlns:xs="http://www.w3.org/2001/XMLSchema" xmlns:p="http://schemas.microsoft.com/office/2006/metadata/properties" xmlns:ns1="http://schemas.microsoft.com/sharepoint/v3" xmlns:ns3="6b5c5255-aa12-407b-85a9-fca71d9b7f49" targetNamespace="http://schemas.microsoft.com/office/2006/metadata/properties" ma:root="true" ma:fieldsID="186fe1f5fcab672d3aec65c4f48f85d0" ns1:_="" ns3:_="">
    <xsd:import namespace="http://schemas.microsoft.com/sharepoint/v3"/>
    <xsd:import namespace="6b5c5255-aa12-407b-85a9-fca71d9b7f4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c5255-aa12-407b-85a9-fca71d9b7f4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E30393-B105-4C83-A800-01232854BAFE}"/>
</file>

<file path=customXml/itemProps2.xml><?xml version="1.0" encoding="utf-8"?>
<ds:datastoreItem xmlns:ds="http://schemas.openxmlformats.org/officeDocument/2006/customXml" ds:itemID="{814D9DA0-D4DC-4F15-AA4C-A1D298B28581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E6A5D46-AC6D-4544-9CA0-19DC7DC2B8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3066</TotalTime>
  <Words>1317</Words>
  <Application>Microsoft Office PowerPoint</Application>
  <PresentationFormat>On-screen Show (4:3)</PresentationFormat>
  <Paragraphs>158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Britannic Bold</vt:lpstr>
      <vt:lpstr>Calibri</vt:lpstr>
      <vt:lpstr>Corbel</vt:lpstr>
      <vt:lpstr>Lao UI</vt:lpstr>
      <vt:lpstr>Verdana</vt:lpstr>
      <vt:lpstr>Wingdings 2</vt:lpstr>
      <vt:lpstr>Frame</vt:lpstr>
      <vt:lpstr>Basis</vt:lpstr>
      <vt:lpstr>1_Basis</vt:lpstr>
      <vt:lpstr>Bloodborne Pathogens  Training</vt:lpstr>
      <vt:lpstr>Please view this presentation as a slide show in order for the links to be active.</vt:lpstr>
      <vt:lpstr>             ’s Bloodborne Pathogens       Standard</vt:lpstr>
      <vt:lpstr>DePaul’s Exposure Control Plan</vt:lpstr>
      <vt:lpstr> !</vt:lpstr>
      <vt:lpstr>What are BBPs?</vt:lpstr>
      <vt:lpstr>How do BBPs spread?</vt:lpstr>
      <vt:lpstr>How could  you be exposed at work?</vt:lpstr>
      <vt:lpstr>Anyone’s blood or bodily fluids might carry BBPs.</vt:lpstr>
      <vt:lpstr>HIV/ AIDS</vt:lpstr>
      <vt:lpstr>HBV &amp; HCV</vt:lpstr>
      <vt:lpstr>HBV Vaccination &amp; Medical Evaluation</vt:lpstr>
      <vt:lpstr>How can we prevent exposure to BBPs?</vt:lpstr>
      <vt:lpstr>Universal Precautions</vt:lpstr>
      <vt:lpstr>Wash Hands</vt:lpstr>
      <vt:lpstr>Handle Sharps Safely</vt:lpstr>
      <vt:lpstr>Waste Disposal</vt:lpstr>
      <vt:lpstr>Spill Response</vt:lpstr>
      <vt:lpstr>If an exposure incident occurs…</vt:lpstr>
      <vt:lpstr>Have questions?  Contact EHS at any time!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Bloodborne Pathogens Training</dc:title>
  <dc:creator>jgraham5</dc:creator>
  <cp:lastModifiedBy>Abma, Kathleen</cp:lastModifiedBy>
  <cp:revision>1175</cp:revision>
  <dcterms:created xsi:type="dcterms:W3CDTF">2016-03-28T15:55:55Z</dcterms:created>
  <dcterms:modified xsi:type="dcterms:W3CDTF">2018-02-23T19:51:29Z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2016-03-28T00:00:00Z</vt:filetime>
  </property>
  <property fmtid="{D5CDD505-2E9C-101B-9397-08002B2CF9AE}" pid="5" name="ContentTypeId">
    <vt:lpwstr>0x010100B9C1CAE6017B344FB3072F820FCF043E</vt:lpwstr>
  </property>
</Properties>
</file>