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28.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26.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27.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43"/>
  </p:notesMasterIdLst>
  <p:sldIdLst>
    <p:sldId id="256" r:id="rId2"/>
    <p:sldId id="275" r:id="rId3"/>
    <p:sldId id="259" r:id="rId4"/>
    <p:sldId id="257" r:id="rId5"/>
    <p:sldId id="258" r:id="rId6"/>
    <p:sldId id="293" r:id="rId7"/>
    <p:sldId id="283" r:id="rId8"/>
    <p:sldId id="262" r:id="rId9"/>
    <p:sldId id="260" r:id="rId10"/>
    <p:sldId id="267" r:id="rId11"/>
    <p:sldId id="265" r:id="rId12"/>
    <p:sldId id="296" r:id="rId13"/>
    <p:sldId id="297" r:id="rId14"/>
    <p:sldId id="266" r:id="rId15"/>
    <p:sldId id="294" r:id="rId16"/>
    <p:sldId id="310" r:id="rId17"/>
    <p:sldId id="298" r:id="rId18"/>
    <p:sldId id="295" r:id="rId19"/>
    <p:sldId id="299" r:id="rId20"/>
    <p:sldId id="301" r:id="rId21"/>
    <p:sldId id="300" r:id="rId22"/>
    <p:sldId id="302" r:id="rId23"/>
    <p:sldId id="303" r:id="rId24"/>
    <p:sldId id="305" r:id="rId25"/>
    <p:sldId id="306" r:id="rId26"/>
    <p:sldId id="304" r:id="rId27"/>
    <p:sldId id="307" r:id="rId28"/>
    <p:sldId id="286" r:id="rId29"/>
    <p:sldId id="308" r:id="rId30"/>
    <p:sldId id="289" r:id="rId31"/>
    <p:sldId id="277" r:id="rId32"/>
    <p:sldId id="309" r:id="rId33"/>
    <p:sldId id="281" r:id="rId34"/>
    <p:sldId id="316" r:id="rId35"/>
    <p:sldId id="279" r:id="rId36"/>
    <p:sldId id="312" r:id="rId37"/>
    <p:sldId id="313" r:id="rId38"/>
    <p:sldId id="264" r:id="rId39"/>
    <p:sldId id="314" r:id="rId40"/>
    <p:sldId id="292" r:id="rId41"/>
    <p:sldId id="315" r:id="rId42"/>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1" autoAdjust="0"/>
    <p:restoredTop sz="76946" autoAdjust="0"/>
  </p:normalViewPr>
  <p:slideViewPr>
    <p:cSldViewPr snapToGrid="0">
      <p:cViewPr varScale="1">
        <p:scale>
          <a:sx n="101" d="100"/>
          <a:sy n="101" d="100"/>
        </p:scale>
        <p:origin x="888" y="10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ADFA895D-F270-4A10-A65E-F6E94F972D17}" type="datetimeFigureOut">
              <a:rPr lang="en-US" smtClean="0"/>
              <a:t>10/3/2019</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C8A99B54-5975-4143-90B7-E81FA59EC45A}" type="slidenum">
              <a:rPr lang="en-US" smtClean="0"/>
              <a:t>‹#›</a:t>
            </a:fld>
            <a:endParaRPr lang="en-US"/>
          </a:p>
        </p:txBody>
      </p:sp>
    </p:spTree>
    <p:extLst>
      <p:ext uri="{BB962C8B-B14F-4D97-AF65-F5344CB8AC3E}">
        <p14:creationId xmlns:p14="http://schemas.microsoft.com/office/powerpoint/2010/main" val="730518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2</a:t>
            </a:fld>
            <a:endParaRPr lang="en-US"/>
          </a:p>
        </p:txBody>
      </p:sp>
    </p:spTree>
    <p:extLst>
      <p:ext uri="{BB962C8B-B14F-4D97-AF65-F5344CB8AC3E}">
        <p14:creationId xmlns:p14="http://schemas.microsoft.com/office/powerpoint/2010/main" val="4165295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28</a:t>
            </a:fld>
            <a:endParaRPr lang="en-US"/>
          </a:p>
        </p:txBody>
      </p:sp>
    </p:spTree>
    <p:extLst>
      <p:ext uri="{BB962C8B-B14F-4D97-AF65-F5344CB8AC3E}">
        <p14:creationId xmlns:p14="http://schemas.microsoft.com/office/powerpoint/2010/main" val="3283038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31</a:t>
            </a:fld>
            <a:endParaRPr lang="en-US"/>
          </a:p>
        </p:txBody>
      </p:sp>
    </p:spTree>
    <p:extLst>
      <p:ext uri="{BB962C8B-B14F-4D97-AF65-F5344CB8AC3E}">
        <p14:creationId xmlns:p14="http://schemas.microsoft.com/office/powerpoint/2010/main" val="579320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33</a:t>
            </a:fld>
            <a:endParaRPr lang="en-US"/>
          </a:p>
        </p:txBody>
      </p:sp>
    </p:spTree>
    <p:extLst>
      <p:ext uri="{BB962C8B-B14F-4D97-AF65-F5344CB8AC3E}">
        <p14:creationId xmlns:p14="http://schemas.microsoft.com/office/powerpoint/2010/main" val="2131195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35</a:t>
            </a:fld>
            <a:endParaRPr lang="en-US"/>
          </a:p>
        </p:txBody>
      </p:sp>
    </p:spTree>
    <p:extLst>
      <p:ext uri="{BB962C8B-B14F-4D97-AF65-F5344CB8AC3E}">
        <p14:creationId xmlns:p14="http://schemas.microsoft.com/office/powerpoint/2010/main" val="3662441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A99B54-5975-4143-90B7-E81FA59EC45A}" type="slidenum">
              <a:rPr lang="en-US" smtClean="0"/>
              <a:t>36</a:t>
            </a:fld>
            <a:endParaRPr lang="en-US"/>
          </a:p>
        </p:txBody>
      </p:sp>
    </p:spTree>
    <p:extLst>
      <p:ext uri="{BB962C8B-B14F-4D97-AF65-F5344CB8AC3E}">
        <p14:creationId xmlns:p14="http://schemas.microsoft.com/office/powerpoint/2010/main" val="1906774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C8A99B54-5975-4143-90B7-E81FA59EC45A}" type="slidenum">
              <a:rPr lang="en-US" smtClean="0"/>
              <a:t>38</a:t>
            </a:fld>
            <a:endParaRPr lang="en-US"/>
          </a:p>
        </p:txBody>
      </p:sp>
    </p:spTree>
    <p:extLst>
      <p:ext uri="{BB962C8B-B14F-4D97-AF65-F5344CB8AC3E}">
        <p14:creationId xmlns:p14="http://schemas.microsoft.com/office/powerpoint/2010/main" val="166007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3</a:t>
            </a:fld>
            <a:endParaRPr lang="en-US"/>
          </a:p>
        </p:txBody>
      </p:sp>
    </p:spTree>
    <p:extLst>
      <p:ext uri="{BB962C8B-B14F-4D97-AF65-F5344CB8AC3E}">
        <p14:creationId xmlns:p14="http://schemas.microsoft.com/office/powerpoint/2010/main" val="1947936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4</a:t>
            </a:fld>
            <a:endParaRPr lang="en-US"/>
          </a:p>
        </p:txBody>
      </p:sp>
    </p:spTree>
    <p:extLst>
      <p:ext uri="{BB962C8B-B14F-4D97-AF65-F5344CB8AC3E}">
        <p14:creationId xmlns:p14="http://schemas.microsoft.com/office/powerpoint/2010/main" val="2031776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5</a:t>
            </a:fld>
            <a:endParaRPr lang="en-US"/>
          </a:p>
        </p:txBody>
      </p:sp>
    </p:spTree>
    <p:extLst>
      <p:ext uri="{BB962C8B-B14F-4D97-AF65-F5344CB8AC3E}">
        <p14:creationId xmlns:p14="http://schemas.microsoft.com/office/powerpoint/2010/main" val="3122829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fld id="{C8A99B54-5975-4143-90B7-E81FA59EC45A}" type="slidenum">
              <a:rPr lang="en-US" smtClean="0"/>
              <a:t>7</a:t>
            </a:fld>
            <a:endParaRPr lang="en-US"/>
          </a:p>
        </p:txBody>
      </p:sp>
    </p:spTree>
    <p:extLst>
      <p:ext uri="{BB962C8B-B14F-4D97-AF65-F5344CB8AC3E}">
        <p14:creationId xmlns:p14="http://schemas.microsoft.com/office/powerpoint/2010/main" val="1098841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9</a:t>
            </a:fld>
            <a:endParaRPr lang="en-US"/>
          </a:p>
        </p:txBody>
      </p:sp>
    </p:spTree>
    <p:extLst>
      <p:ext uri="{BB962C8B-B14F-4D97-AF65-F5344CB8AC3E}">
        <p14:creationId xmlns:p14="http://schemas.microsoft.com/office/powerpoint/2010/main" val="623611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10</a:t>
            </a:fld>
            <a:endParaRPr lang="en-US"/>
          </a:p>
        </p:txBody>
      </p:sp>
    </p:spTree>
    <p:extLst>
      <p:ext uri="{BB962C8B-B14F-4D97-AF65-F5344CB8AC3E}">
        <p14:creationId xmlns:p14="http://schemas.microsoft.com/office/powerpoint/2010/main" val="2605397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11</a:t>
            </a:fld>
            <a:endParaRPr lang="en-US"/>
          </a:p>
        </p:txBody>
      </p:sp>
    </p:spTree>
    <p:extLst>
      <p:ext uri="{BB962C8B-B14F-4D97-AF65-F5344CB8AC3E}">
        <p14:creationId xmlns:p14="http://schemas.microsoft.com/office/powerpoint/2010/main" val="283770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A99B54-5975-4143-90B7-E81FA59EC45A}" type="slidenum">
              <a:rPr lang="en-US" smtClean="0"/>
              <a:t>14</a:t>
            </a:fld>
            <a:endParaRPr lang="en-US"/>
          </a:p>
        </p:txBody>
      </p:sp>
    </p:spTree>
    <p:extLst>
      <p:ext uri="{BB962C8B-B14F-4D97-AF65-F5344CB8AC3E}">
        <p14:creationId xmlns:p14="http://schemas.microsoft.com/office/powerpoint/2010/main" val="1845139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10/3/2019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5693660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03054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10/3/2019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870147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10/3/2019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8076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10/3/2019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22617075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10/3/2019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223947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10/3/2019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557011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10/3/2019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429936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10/3/2019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3712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10/3/2019</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590518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10/3/2019</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866451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10/3/2019</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68872805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No_symbol"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eripal.org/2010/06/health-status-does-not-equal-quality-of.html" TargetMode="External"/><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hcpl.net/category/tags/job-search"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youtu.be/x_-pLPCu9Vg"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file://dpu.depaul.edu/users/k/kabma/PS%20BBP%20and%20Hep%20B/www.cdc.gov/hepatitis/hbv" TargetMode="External"/><Relationship Id="rId7" Type="http://schemas.openxmlformats.org/officeDocument/2006/relationships/hyperlink" Target="https://offices.depaul.edu/environmental-health-and-safety/Pages/default.aspx" TargetMode="External"/><Relationship Id="rId2" Type="http://schemas.openxmlformats.org/officeDocument/2006/relationships/hyperlink" Target="http://www.cdc.gov/hiv" TargetMode="External"/><Relationship Id="rId1" Type="http://schemas.openxmlformats.org/officeDocument/2006/relationships/slideLayout" Target="../slideLayouts/slideLayout2.xml"/><Relationship Id="rId6" Type="http://schemas.openxmlformats.org/officeDocument/2006/relationships/hyperlink" Target="mailto:ehsoffice@depaul.edu" TargetMode="External"/><Relationship Id="rId5" Type="http://schemas.openxmlformats.org/officeDocument/2006/relationships/hyperlink" Target="http://www.cdc.gov/hepatitis/hcv/" TargetMode="External"/><Relationship Id="rId4" Type="http://schemas.openxmlformats.org/officeDocument/2006/relationships/hyperlink" Target="http://www.cdc.gov/vaccines/vpd/hepb/index.htm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osha.gov/pls/oshaweb/owadisp.show_document?p_id=10051&amp;p_table=STANDARD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89315" y="1687286"/>
            <a:ext cx="8991600" cy="2971800"/>
          </a:xfrm>
        </p:spPr>
        <p:txBody>
          <a:bodyPr>
            <a:normAutofit/>
          </a:bodyPr>
          <a:lstStyle/>
          <a:p>
            <a:r>
              <a:rPr lang="en-US" dirty="0" smtClean="0"/>
              <a:t/>
            </a:r>
            <a:br>
              <a:rPr lang="en-US" dirty="0" smtClean="0"/>
            </a:br>
            <a:r>
              <a:rPr lang="en-US" dirty="0" err="1" smtClean="0"/>
              <a:t>bloodborne</a:t>
            </a:r>
            <a:r>
              <a:rPr lang="en-US" dirty="0" smtClean="0"/>
              <a:t> </a:t>
            </a:r>
            <a:r>
              <a:rPr lang="en-US" dirty="0"/>
              <a:t>pathogens </a:t>
            </a:r>
            <a:r>
              <a:rPr lang="en-US" dirty="0" smtClean="0"/>
              <a:t>training</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8509" y="1925189"/>
            <a:ext cx="2661120" cy="454634"/>
          </a:xfrm>
          <a:prstGeom prst="rect">
            <a:avLst/>
          </a:prstGeom>
          <a:ln w="76200">
            <a:solidFill>
              <a:schemeClr val="tx1"/>
            </a:solidFill>
          </a:ln>
        </p:spPr>
      </p:pic>
      <p:sp>
        <p:nvSpPr>
          <p:cNvPr id="7" name="TextBox 6"/>
          <p:cNvSpPr txBox="1"/>
          <p:nvPr/>
        </p:nvSpPr>
        <p:spPr>
          <a:xfrm>
            <a:off x="3684815" y="4197421"/>
            <a:ext cx="4800600" cy="461665"/>
          </a:xfrm>
          <a:prstGeom prst="rect">
            <a:avLst/>
          </a:prstGeom>
          <a:noFill/>
        </p:spPr>
        <p:txBody>
          <a:bodyPr wrap="square" rtlCol="0">
            <a:spAutoFit/>
          </a:bodyPr>
          <a:lstStyle/>
          <a:p>
            <a:r>
              <a:rPr lang="en-US" sz="2400" dirty="0" smtClean="0">
                <a:solidFill>
                  <a:schemeClr val="bg1"/>
                </a:solidFill>
              </a:rPr>
              <a:t>for Public Safety Officers &amp; Sergeants</a:t>
            </a:r>
            <a:endParaRPr lang="en-US" sz="2400" dirty="0">
              <a:solidFill>
                <a:schemeClr val="bg1"/>
              </a:solidFill>
            </a:endParaRPr>
          </a:p>
        </p:txBody>
      </p:sp>
    </p:spTree>
    <p:extLst>
      <p:ext uri="{BB962C8B-B14F-4D97-AF65-F5344CB8AC3E}">
        <p14:creationId xmlns:p14="http://schemas.microsoft.com/office/powerpoint/2010/main" val="724406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Hepatitis b vaccination</a:t>
            </a:r>
          </a:p>
        </p:txBody>
      </p:sp>
      <p:sp>
        <p:nvSpPr>
          <p:cNvPr id="3" name="Content Placeholder 2"/>
          <p:cNvSpPr>
            <a:spLocks noGrp="1"/>
          </p:cNvSpPr>
          <p:nvPr>
            <p:ph idx="1"/>
          </p:nvPr>
        </p:nvSpPr>
        <p:spPr>
          <a:xfrm>
            <a:off x="2231136" y="2638044"/>
            <a:ext cx="7729728" cy="3998283"/>
          </a:xfrm>
        </p:spPr>
        <p:txBody>
          <a:bodyPr>
            <a:noAutofit/>
          </a:bodyPr>
          <a:lstStyle/>
          <a:p>
            <a:pPr marL="0" indent="0">
              <a:buNone/>
            </a:pPr>
            <a:r>
              <a:rPr lang="en-US" sz="2400" dirty="0"/>
              <a:t>A major difference between Hepatitis B and C is that there is a safe and effective vaccine available for Hepatitis B! Again, this is available to you free of charge because of your occupational exposure.</a:t>
            </a:r>
          </a:p>
          <a:p>
            <a:pPr marL="0" indent="0">
              <a:buNone/>
            </a:pPr>
            <a:r>
              <a:rPr lang="en-US" sz="2400" dirty="0"/>
              <a:t>The vaccination is a series of 3 shots in the arm over the course of 6 months. It is a yeast-based vaccine, so it contains no live virus. More than 90% of people who get vaccinated develop immunity, and this immunity is thought to last 20-30 years (studies are ongoing about this).</a:t>
            </a:r>
          </a:p>
        </p:txBody>
      </p:sp>
    </p:spTree>
    <p:extLst>
      <p:ext uri="{BB962C8B-B14F-4D97-AF65-F5344CB8AC3E}">
        <p14:creationId xmlns:p14="http://schemas.microsoft.com/office/powerpoint/2010/main" val="42529821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626925"/>
            <a:ext cx="7729728" cy="1188720"/>
          </a:xfrm>
        </p:spPr>
        <p:txBody>
          <a:bodyPr/>
          <a:lstStyle/>
          <a:p>
            <a:r>
              <a:rPr lang="en-US" dirty="0"/>
              <a:t>How do </a:t>
            </a:r>
            <a:r>
              <a:rPr lang="en-US" dirty="0" err="1" smtClean="0"/>
              <a:t>bbp</a:t>
            </a:r>
            <a:r>
              <a:rPr lang="en-US" cap="none" dirty="0" err="1" smtClean="0"/>
              <a:t>s</a:t>
            </a:r>
            <a:r>
              <a:rPr lang="en-US" dirty="0"/>
              <a:t> </a:t>
            </a:r>
            <a:r>
              <a:rPr lang="en-US" dirty="0" smtClean="0"/>
              <a:t>spread </a:t>
            </a:r>
            <a:r>
              <a:rPr lang="en-US" dirty="0"/>
              <a:t>from person to person?</a:t>
            </a:r>
          </a:p>
        </p:txBody>
      </p:sp>
      <p:sp>
        <p:nvSpPr>
          <p:cNvPr id="3" name="Content Placeholder 2"/>
          <p:cNvSpPr>
            <a:spLocks noGrp="1"/>
          </p:cNvSpPr>
          <p:nvPr>
            <p:ph idx="1"/>
          </p:nvPr>
        </p:nvSpPr>
        <p:spPr>
          <a:xfrm>
            <a:off x="2231136" y="2231282"/>
            <a:ext cx="7729728" cy="4379068"/>
          </a:xfrm>
        </p:spPr>
        <p:txBody>
          <a:bodyPr>
            <a:noAutofit/>
          </a:bodyPr>
          <a:lstStyle/>
          <a:p>
            <a:pPr marL="0" indent="0">
              <a:buNone/>
            </a:pPr>
            <a:r>
              <a:rPr lang="en-US" sz="2400" dirty="0"/>
              <a:t>In order for this to be possible, an </a:t>
            </a:r>
            <a:r>
              <a:rPr lang="en-US" sz="2400" b="1" dirty="0"/>
              <a:t>exposure incident </a:t>
            </a:r>
            <a:r>
              <a:rPr lang="en-US" sz="2400" dirty="0"/>
              <a:t>must occur.  An exposure incident is when an infected person’s blood enters the bloodstream of another person.</a:t>
            </a:r>
          </a:p>
          <a:p>
            <a:pPr marL="0" indent="0">
              <a:buNone/>
            </a:pPr>
            <a:r>
              <a:rPr lang="en-US" sz="2400" dirty="0"/>
              <a:t>In the workplace, this can happen in 3 ways:</a:t>
            </a:r>
          </a:p>
          <a:p>
            <a:pPr lvl="1"/>
            <a:r>
              <a:rPr lang="en-US" sz="2400" dirty="0"/>
              <a:t>By puncture with a contaminated object (getting stuck with a used needle)</a:t>
            </a:r>
          </a:p>
          <a:p>
            <a:pPr lvl="1"/>
            <a:r>
              <a:rPr lang="en-US" sz="2400" dirty="0" smtClean="0"/>
              <a:t>Through </a:t>
            </a:r>
            <a:r>
              <a:rPr lang="en-US" sz="2400" dirty="0"/>
              <a:t>non-intact skin (any area of broken </a:t>
            </a:r>
            <a:r>
              <a:rPr lang="en-US" sz="2400" dirty="0" smtClean="0"/>
              <a:t>skin: </a:t>
            </a:r>
            <a:r>
              <a:rPr lang="en-US" sz="2400" dirty="0"/>
              <a:t>cuts, rashes, acne, etc.)</a:t>
            </a:r>
          </a:p>
          <a:p>
            <a:pPr lvl="1"/>
            <a:r>
              <a:rPr lang="en-US" sz="2400" dirty="0" smtClean="0"/>
              <a:t>Through </a:t>
            </a:r>
            <a:r>
              <a:rPr lang="en-US" sz="2400" dirty="0" smtClean="0"/>
              <a:t>mucous </a:t>
            </a:r>
            <a:r>
              <a:rPr lang="en-US" sz="2400" dirty="0"/>
              <a:t>membranes (the tissues of your eyes, nose and mouth)</a:t>
            </a:r>
          </a:p>
        </p:txBody>
      </p:sp>
    </p:spTree>
    <p:extLst>
      <p:ext uri="{BB962C8B-B14F-4D97-AF65-F5344CB8AC3E}">
        <p14:creationId xmlns:p14="http://schemas.microsoft.com/office/powerpoint/2010/main" val="25277401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C082D-DDF7-40FE-9059-1A97B9F94C65}"/>
              </a:ext>
            </a:extLst>
          </p:cNvPr>
          <p:cNvSpPr>
            <a:spLocks noGrp="1"/>
          </p:cNvSpPr>
          <p:nvPr>
            <p:ph idx="1"/>
          </p:nvPr>
        </p:nvSpPr>
        <p:spPr>
          <a:xfrm>
            <a:off x="3187099" y="1704110"/>
            <a:ext cx="7729728" cy="3186546"/>
          </a:xfrm>
        </p:spPr>
        <p:txBody>
          <a:bodyPr>
            <a:noAutofit/>
          </a:bodyPr>
          <a:lstStyle/>
          <a:p>
            <a:pPr marL="0" indent="0">
              <a:buNone/>
            </a:pPr>
            <a:r>
              <a:rPr lang="en-US" sz="3500" dirty="0"/>
              <a:t>BBPs are NOT spread by casual contact like shaking hands, hugging, drinking from the same glass, or using the same toilet.</a:t>
            </a:r>
          </a:p>
          <a:p>
            <a:pPr marL="0" indent="0">
              <a:buNone/>
            </a:pPr>
            <a:endParaRPr lang="en-US" sz="500" dirty="0"/>
          </a:p>
          <a:p>
            <a:pPr marL="0" indent="0">
              <a:buNone/>
            </a:pPr>
            <a:r>
              <a:rPr lang="en-US" sz="3500" dirty="0"/>
              <a:t>BBPs are NOT spread through the air, so coughing and sneezing are not a concern.</a:t>
            </a:r>
          </a:p>
        </p:txBody>
      </p:sp>
      <p:pic>
        <p:nvPicPr>
          <p:cNvPr id="5" name="Picture 4" descr="A close up of a sign&#10;&#10;Description automatically generated">
            <a:extLst>
              <a:ext uri="{FF2B5EF4-FFF2-40B4-BE49-F238E27FC236}">
                <a16:creationId xmlns:a16="http://schemas.microsoft.com/office/drawing/2014/main" id="{70C4EB89-F9E9-4D2D-862A-F1F3A80C06A6}"/>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810491" y="2067789"/>
            <a:ext cx="2098964" cy="2098964"/>
          </a:xfrm>
          <a:prstGeom prst="rect">
            <a:avLst/>
          </a:prstGeom>
        </p:spPr>
      </p:pic>
    </p:spTree>
    <p:extLst>
      <p:ext uri="{BB962C8B-B14F-4D97-AF65-F5344CB8AC3E}">
        <p14:creationId xmlns:p14="http://schemas.microsoft.com/office/powerpoint/2010/main" val="8618333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D2B10-E8DF-4917-A7BB-D46EBCB45770}"/>
              </a:ext>
            </a:extLst>
          </p:cNvPr>
          <p:cNvSpPr>
            <a:spLocks noGrp="1"/>
          </p:cNvSpPr>
          <p:nvPr>
            <p:ph type="title"/>
          </p:nvPr>
        </p:nvSpPr>
        <p:spPr/>
        <p:txBody>
          <a:bodyPr/>
          <a:lstStyle/>
          <a:p>
            <a:r>
              <a:rPr lang="en-US" dirty="0"/>
              <a:t>exposure        disease</a:t>
            </a:r>
          </a:p>
        </p:txBody>
      </p:sp>
      <p:sp>
        <p:nvSpPr>
          <p:cNvPr id="3" name="Content Placeholder 2">
            <a:extLst>
              <a:ext uri="{FF2B5EF4-FFF2-40B4-BE49-F238E27FC236}">
                <a16:creationId xmlns:a16="http://schemas.microsoft.com/office/drawing/2014/main" id="{3383F6A7-DB99-489E-AB25-B35F27E2E9C4}"/>
              </a:ext>
            </a:extLst>
          </p:cNvPr>
          <p:cNvSpPr>
            <a:spLocks noGrp="1"/>
          </p:cNvSpPr>
          <p:nvPr>
            <p:ph idx="1"/>
          </p:nvPr>
        </p:nvSpPr>
        <p:spPr/>
        <p:txBody>
          <a:bodyPr>
            <a:normAutofit/>
          </a:bodyPr>
          <a:lstStyle/>
          <a:p>
            <a:pPr marL="0" indent="0">
              <a:buNone/>
            </a:pPr>
            <a:r>
              <a:rPr lang="en-US" sz="3000" dirty="0"/>
              <a:t>It’s important to note that just because an exposure incident occurs doesn’t mean that infection (and thus, disease) will. </a:t>
            </a:r>
            <a:endParaRPr lang="en-US" sz="3000" dirty="0" smtClean="0"/>
          </a:p>
          <a:p>
            <a:pPr marL="0" indent="0">
              <a:buNone/>
            </a:pPr>
            <a:r>
              <a:rPr lang="en-US" sz="3000" dirty="0" smtClean="0"/>
              <a:t>In fact, the chance of you getting a </a:t>
            </a:r>
            <a:r>
              <a:rPr lang="en-US" sz="3000" dirty="0" err="1" smtClean="0"/>
              <a:t>bloodborne</a:t>
            </a:r>
            <a:r>
              <a:rPr lang="en-US" sz="3000" dirty="0" smtClean="0"/>
              <a:t> disease from a typical workplace incident is actually very low.</a:t>
            </a:r>
            <a:endParaRPr lang="en-US" sz="3000" dirty="0"/>
          </a:p>
        </p:txBody>
      </p:sp>
      <p:pic>
        <p:nvPicPr>
          <p:cNvPr id="5" name="Picture 4">
            <a:extLst>
              <a:ext uri="{FF2B5EF4-FFF2-40B4-BE49-F238E27FC236}">
                <a16:creationId xmlns:a16="http://schemas.microsoft.com/office/drawing/2014/main" id="{BF92C2FB-A01D-4A34-8853-9C199B6C16F4}"/>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5846341" y="1064861"/>
            <a:ext cx="887245" cy="887245"/>
          </a:xfrm>
          <a:prstGeom prst="rect">
            <a:avLst/>
          </a:prstGeom>
        </p:spPr>
      </p:pic>
    </p:spTree>
    <p:extLst>
      <p:ext uri="{BB962C8B-B14F-4D97-AF65-F5344CB8AC3E}">
        <p14:creationId xmlns:p14="http://schemas.microsoft.com/office/powerpoint/2010/main" val="780798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Recognizing exposure incidents</a:t>
            </a:r>
          </a:p>
        </p:txBody>
      </p:sp>
      <p:pic>
        <p:nvPicPr>
          <p:cNvPr id="5" name="Picture 4" descr="Clipart - office-glass-magnif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203" y="1566829"/>
            <a:ext cx="2431454" cy="3285749"/>
          </a:xfrm>
          <a:prstGeom prst="rect">
            <a:avLst/>
          </a:prstGeom>
        </p:spPr>
      </p:pic>
    </p:spTree>
    <p:extLst>
      <p:ext uri="{BB962C8B-B14F-4D97-AF65-F5344CB8AC3E}">
        <p14:creationId xmlns:p14="http://schemas.microsoft.com/office/powerpoint/2010/main" val="34475263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86F305-406D-4626-B848-C7472EE65DA5}"/>
              </a:ext>
            </a:extLst>
          </p:cNvPr>
          <p:cNvSpPr>
            <a:spLocks noGrp="1"/>
          </p:cNvSpPr>
          <p:nvPr>
            <p:ph idx="1"/>
          </p:nvPr>
        </p:nvSpPr>
        <p:spPr>
          <a:xfrm>
            <a:off x="1253836" y="928256"/>
            <a:ext cx="9684327" cy="4793672"/>
          </a:xfrm>
        </p:spPr>
        <p:txBody>
          <a:bodyPr>
            <a:normAutofit/>
          </a:bodyPr>
          <a:lstStyle/>
          <a:p>
            <a:pPr marL="0" indent="0" algn="ctr">
              <a:buNone/>
            </a:pPr>
            <a:r>
              <a:rPr lang="en-US" sz="3000" dirty="0"/>
              <a:t>As Public Safety officers and sergeants, you are the University’s first point of contact for any exposure incidents that do occur (unless it is a 911 emergency situation).</a:t>
            </a:r>
          </a:p>
          <a:p>
            <a:pPr marL="0" indent="0" algn="ctr">
              <a:buNone/>
            </a:pPr>
            <a:endParaRPr lang="en-US" sz="1500" dirty="0"/>
          </a:p>
          <a:p>
            <a:pPr marL="0" indent="0" algn="ctr">
              <a:buNone/>
            </a:pPr>
            <a:r>
              <a:rPr lang="en-US" sz="3000" dirty="0"/>
              <a:t>This is written in our Exposure Control Plan, and other departments are trained to report exposure incidents to Public Safety.</a:t>
            </a:r>
          </a:p>
          <a:p>
            <a:pPr marL="0" indent="0" algn="ctr">
              <a:buNone/>
            </a:pPr>
            <a:endParaRPr lang="en-US" sz="1500" dirty="0"/>
          </a:p>
          <a:p>
            <a:pPr marL="0" indent="0" algn="ctr">
              <a:buNone/>
            </a:pPr>
            <a:r>
              <a:rPr lang="en-US" sz="3000" dirty="0"/>
              <a:t>Because of this, it’s important that you be able to identify what </a:t>
            </a:r>
            <a:r>
              <a:rPr lang="en-US" sz="3000" b="1" dirty="0" smtClean="0"/>
              <a:t>is</a:t>
            </a:r>
            <a:r>
              <a:rPr lang="en-US" sz="3000" b="1" dirty="0" smtClean="0"/>
              <a:t> </a:t>
            </a:r>
            <a:r>
              <a:rPr lang="en-US" sz="3000" dirty="0" smtClean="0"/>
              <a:t>and </a:t>
            </a:r>
            <a:r>
              <a:rPr lang="en-US" sz="3000" b="1" dirty="0" smtClean="0"/>
              <a:t>is not</a:t>
            </a:r>
            <a:r>
              <a:rPr lang="en-US" sz="3000" b="1" dirty="0" smtClean="0"/>
              <a:t> </a:t>
            </a:r>
            <a:r>
              <a:rPr lang="en-US" sz="3000" dirty="0"/>
              <a:t>an exposure incident.</a:t>
            </a:r>
          </a:p>
        </p:txBody>
      </p:sp>
    </p:spTree>
    <p:extLst>
      <p:ext uri="{BB962C8B-B14F-4D97-AF65-F5344CB8AC3E}">
        <p14:creationId xmlns:p14="http://schemas.microsoft.com/office/powerpoint/2010/main" val="3756879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768100-AFFF-4237-812F-9FC417A2DE67}"/>
              </a:ext>
            </a:extLst>
          </p:cNvPr>
          <p:cNvSpPr/>
          <p:nvPr/>
        </p:nvSpPr>
        <p:spPr>
          <a:xfrm>
            <a:off x="1831610" y="805935"/>
            <a:ext cx="8888998" cy="5478423"/>
          </a:xfrm>
          <a:prstGeom prst="rect">
            <a:avLst/>
          </a:prstGeom>
        </p:spPr>
        <p:txBody>
          <a:bodyPr wrap="square">
            <a:spAutoFit/>
          </a:bodyPr>
          <a:lstStyle/>
          <a:p>
            <a:r>
              <a:rPr lang="en-US" sz="3500" dirty="0"/>
              <a:t>You will now be presented with 6 different scenarios. </a:t>
            </a:r>
            <a:r>
              <a:rPr lang="en-US" sz="3500" b="1" dirty="0"/>
              <a:t>Please read each scenario and think about whether it is an exposure incident or not, before clicking through. </a:t>
            </a:r>
            <a:r>
              <a:rPr lang="en-US" sz="3500" dirty="0"/>
              <a:t>The slide immediately following each scenario will tell you the answer.</a:t>
            </a:r>
          </a:p>
          <a:p>
            <a:endParaRPr lang="en-US" sz="3500" dirty="0"/>
          </a:p>
          <a:p>
            <a:r>
              <a:rPr lang="en-US" sz="3500" dirty="0"/>
              <a:t>Remember, there’s no point in cheating here. It’s part of your job to be able to identify exposure incidents.  </a:t>
            </a:r>
          </a:p>
        </p:txBody>
      </p:sp>
    </p:spTree>
    <p:extLst>
      <p:ext uri="{BB962C8B-B14F-4D97-AF65-F5344CB8AC3E}">
        <p14:creationId xmlns:p14="http://schemas.microsoft.com/office/powerpoint/2010/main" val="3738587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18EC72-055F-4905-BB25-A467178F0ECF}"/>
              </a:ext>
            </a:extLst>
          </p:cNvPr>
          <p:cNvSpPr/>
          <p:nvPr/>
        </p:nvSpPr>
        <p:spPr>
          <a:xfrm>
            <a:off x="1820566" y="2413061"/>
            <a:ext cx="8550867" cy="1477328"/>
          </a:xfrm>
          <a:prstGeom prst="rect">
            <a:avLst/>
          </a:prstGeom>
        </p:spPr>
        <p:txBody>
          <a:bodyPr wrap="none">
            <a:spAutoFit/>
          </a:bodyPr>
          <a:lstStyle/>
          <a:p>
            <a:r>
              <a:rPr lang="en-US" sz="4500" b="1" dirty="0"/>
              <a:t>SCENARIO 1:</a:t>
            </a:r>
          </a:p>
          <a:p>
            <a:r>
              <a:rPr lang="en-US" sz="4500" dirty="0"/>
              <a:t>You see a coworker cut their finger.</a:t>
            </a:r>
          </a:p>
        </p:txBody>
      </p:sp>
    </p:spTree>
    <p:extLst>
      <p:ext uri="{BB962C8B-B14F-4D97-AF65-F5344CB8AC3E}">
        <p14:creationId xmlns:p14="http://schemas.microsoft.com/office/powerpoint/2010/main" val="3509805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le:Red x.svg - Wikimedia Commons">
            <a:extLst>
              <a:ext uri="{FF2B5EF4-FFF2-40B4-BE49-F238E27FC236}">
                <a16:creationId xmlns:a16="http://schemas.microsoft.com/office/drawing/2014/main" id="{5EE3B5DB-EB24-42B5-A189-25944C1841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636" y="2273138"/>
            <a:ext cx="827314" cy="827314"/>
          </a:xfrm>
          <a:prstGeom prst="rect">
            <a:avLst/>
          </a:prstGeom>
        </p:spPr>
      </p:pic>
      <p:sp>
        <p:nvSpPr>
          <p:cNvPr id="5" name="Rectangle 4">
            <a:extLst>
              <a:ext uri="{FF2B5EF4-FFF2-40B4-BE49-F238E27FC236}">
                <a16:creationId xmlns:a16="http://schemas.microsoft.com/office/drawing/2014/main" id="{5E22148C-69E1-4FC8-AD3A-B51D6CBBA0BE}"/>
              </a:ext>
            </a:extLst>
          </p:cNvPr>
          <p:cNvSpPr/>
          <p:nvPr/>
        </p:nvSpPr>
        <p:spPr>
          <a:xfrm>
            <a:off x="2135951" y="2198086"/>
            <a:ext cx="9016958" cy="3631763"/>
          </a:xfrm>
          <a:prstGeom prst="rect">
            <a:avLst/>
          </a:prstGeom>
        </p:spPr>
        <p:txBody>
          <a:bodyPr wrap="square">
            <a:spAutoFit/>
          </a:bodyPr>
          <a:lstStyle/>
          <a:p>
            <a:r>
              <a:rPr lang="en-US" sz="4500" dirty="0"/>
              <a:t>Not an exposure incident.</a:t>
            </a:r>
          </a:p>
          <a:p>
            <a:endParaRPr lang="en-US" sz="4500" dirty="0"/>
          </a:p>
          <a:p>
            <a:r>
              <a:rPr lang="en-US" sz="3500" dirty="0"/>
              <a:t>In order for this to be an exposure incident, </a:t>
            </a:r>
            <a:r>
              <a:rPr lang="en-US" sz="3500" dirty="0" smtClean="0"/>
              <a:t>the blood from their cut would have to come into contact with an area of non-intact skin or your mucous membranes.</a:t>
            </a:r>
            <a:endParaRPr lang="en-US" sz="3500" dirty="0"/>
          </a:p>
        </p:txBody>
      </p:sp>
    </p:spTree>
    <p:extLst>
      <p:ext uri="{BB962C8B-B14F-4D97-AF65-F5344CB8AC3E}">
        <p14:creationId xmlns:p14="http://schemas.microsoft.com/office/powerpoint/2010/main" val="66023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72E314-59E3-44FE-95B0-13369986A8A0}"/>
              </a:ext>
            </a:extLst>
          </p:cNvPr>
          <p:cNvSpPr/>
          <p:nvPr/>
        </p:nvSpPr>
        <p:spPr>
          <a:xfrm>
            <a:off x="1820566" y="2413061"/>
            <a:ext cx="8584198" cy="2169825"/>
          </a:xfrm>
          <a:prstGeom prst="rect">
            <a:avLst/>
          </a:prstGeom>
        </p:spPr>
        <p:txBody>
          <a:bodyPr wrap="square">
            <a:spAutoFit/>
          </a:bodyPr>
          <a:lstStyle/>
          <a:p>
            <a:r>
              <a:rPr lang="en-US" sz="4500" b="1" dirty="0"/>
              <a:t>SCENARIO 2:</a:t>
            </a:r>
          </a:p>
          <a:p>
            <a:r>
              <a:rPr lang="en-US" sz="4500" dirty="0"/>
              <a:t>You shake hands with someone you know has HIV.</a:t>
            </a:r>
          </a:p>
        </p:txBody>
      </p:sp>
    </p:spTree>
    <p:extLst>
      <p:ext uri="{BB962C8B-B14F-4D97-AF65-F5344CB8AC3E}">
        <p14:creationId xmlns:p14="http://schemas.microsoft.com/office/powerpoint/2010/main" val="1342259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a:t>
            </a:r>
            <a:r>
              <a:rPr lang="en-US" dirty="0" err="1"/>
              <a:t>bbp</a:t>
            </a:r>
            <a:r>
              <a:rPr lang="en-US" cap="none" dirty="0" err="1"/>
              <a:t>s</a:t>
            </a:r>
            <a:r>
              <a:rPr lang="en-US" dirty="0"/>
              <a:t>?</a:t>
            </a:r>
          </a:p>
        </p:txBody>
      </p:sp>
      <p:sp>
        <p:nvSpPr>
          <p:cNvPr id="10" name="Content Placeholder 2">
            <a:extLst>
              <a:ext uri="{FF2B5EF4-FFF2-40B4-BE49-F238E27FC236}">
                <a16:creationId xmlns:a16="http://schemas.microsoft.com/office/drawing/2014/main" id="{B453763E-BA04-4040-9EA2-F54EB0B5AF96}"/>
              </a:ext>
            </a:extLst>
          </p:cNvPr>
          <p:cNvSpPr>
            <a:spLocks noGrp="1"/>
          </p:cNvSpPr>
          <p:nvPr>
            <p:ph idx="1"/>
          </p:nvPr>
        </p:nvSpPr>
        <p:spPr>
          <a:xfrm>
            <a:off x="2231136" y="2638044"/>
            <a:ext cx="7729728" cy="3832029"/>
          </a:xfrm>
        </p:spPr>
        <p:txBody>
          <a:bodyPr>
            <a:normAutofit/>
          </a:bodyPr>
          <a:lstStyle/>
          <a:p>
            <a:pPr marL="0" indent="0">
              <a:buNone/>
            </a:pPr>
            <a:r>
              <a:rPr lang="en-US" sz="2400" dirty="0"/>
              <a:t>Bloodborne pathogens, or “BBPs” for short, are pathogenic microorganisms present in human blood that can cause disease in humans.</a:t>
            </a:r>
          </a:p>
          <a:p>
            <a:pPr marL="0" indent="0">
              <a:buNone/>
            </a:pPr>
            <a:endParaRPr lang="en-US" sz="500" dirty="0"/>
          </a:p>
          <a:p>
            <a:pPr marL="0" indent="0">
              <a:buNone/>
            </a:pPr>
            <a:r>
              <a:rPr lang="en-US" sz="2400" dirty="0"/>
              <a:t>The BBPs we are most concerned about in the US are:</a:t>
            </a:r>
          </a:p>
          <a:p>
            <a:pPr marL="0" indent="0" algn="ctr">
              <a:buNone/>
            </a:pPr>
            <a:r>
              <a:rPr lang="en-US" sz="2700" b="1" dirty="0"/>
              <a:t>Human Immunodeficiency Virus (HIV)</a:t>
            </a:r>
          </a:p>
          <a:p>
            <a:pPr marL="0" indent="0" algn="ctr">
              <a:buNone/>
            </a:pPr>
            <a:r>
              <a:rPr lang="en-US" sz="2700" b="1" dirty="0"/>
              <a:t>Hepatitis B Virus</a:t>
            </a:r>
          </a:p>
          <a:p>
            <a:pPr marL="0" indent="0" algn="ctr">
              <a:buNone/>
            </a:pPr>
            <a:r>
              <a:rPr lang="en-US" sz="2700" b="1" dirty="0"/>
              <a:t>Hepatitis C Virus</a:t>
            </a:r>
          </a:p>
          <a:p>
            <a:pPr marL="0" indent="0">
              <a:buNone/>
            </a:pP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687" r="11007"/>
          <a:stretch/>
        </p:blipFill>
        <p:spPr>
          <a:xfrm>
            <a:off x="2964496" y="1048114"/>
            <a:ext cx="970510" cy="1021876"/>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7127" r="2004"/>
          <a:stretch/>
        </p:blipFill>
        <p:spPr>
          <a:xfrm rot="496421">
            <a:off x="9609291" y="4299287"/>
            <a:ext cx="1664835" cy="1832135"/>
          </a:xfrm>
          <a:prstGeom prst="rect">
            <a:avLst/>
          </a:prstGeom>
        </p:spPr>
      </p:pic>
    </p:spTree>
    <p:extLst>
      <p:ext uri="{BB962C8B-B14F-4D97-AF65-F5344CB8AC3E}">
        <p14:creationId xmlns:p14="http://schemas.microsoft.com/office/powerpoint/2010/main" val="32178480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le:Red x.svg - Wikimedia Commons">
            <a:extLst>
              <a:ext uri="{FF2B5EF4-FFF2-40B4-BE49-F238E27FC236}">
                <a16:creationId xmlns:a16="http://schemas.microsoft.com/office/drawing/2014/main" id="{5EE3B5DB-EB24-42B5-A189-25944C1841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636" y="2273138"/>
            <a:ext cx="827314" cy="827314"/>
          </a:xfrm>
          <a:prstGeom prst="rect">
            <a:avLst/>
          </a:prstGeom>
        </p:spPr>
      </p:pic>
      <p:sp>
        <p:nvSpPr>
          <p:cNvPr id="5" name="Rectangle 4">
            <a:extLst>
              <a:ext uri="{FF2B5EF4-FFF2-40B4-BE49-F238E27FC236}">
                <a16:creationId xmlns:a16="http://schemas.microsoft.com/office/drawing/2014/main" id="{5E22148C-69E1-4FC8-AD3A-B51D6CBBA0BE}"/>
              </a:ext>
            </a:extLst>
          </p:cNvPr>
          <p:cNvSpPr/>
          <p:nvPr/>
        </p:nvSpPr>
        <p:spPr>
          <a:xfrm>
            <a:off x="2135951" y="2198086"/>
            <a:ext cx="9016958" cy="255454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rPr>
              <a:t>Not an exposure incident.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3500" dirty="0">
                <a:solidFill>
                  <a:prstClr val="black"/>
                </a:solidFill>
                <a:latin typeface="Gill Sans MT" panose="020B0502020104020203"/>
              </a:rPr>
              <a:t>BBPs are not spread through casual contact, like shaking hands.</a:t>
            </a:r>
            <a:endParaRPr kumimoji="0" lang="en-US" sz="35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08998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638877-5733-4A75-8763-431202A42066}"/>
              </a:ext>
            </a:extLst>
          </p:cNvPr>
          <p:cNvSpPr/>
          <p:nvPr/>
        </p:nvSpPr>
        <p:spPr>
          <a:xfrm>
            <a:off x="1820566" y="1664911"/>
            <a:ext cx="8584198" cy="3554819"/>
          </a:xfrm>
          <a:prstGeom prst="rect">
            <a:avLst/>
          </a:prstGeom>
        </p:spPr>
        <p:txBody>
          <a:bodyPr wrap="square">
            <a:spAutoFit/>
          </a:bodyPr>
          <a:lstStyle/>
          <a:p>
            <a:r>
              <a:rPr lang="en-US" sz="4500" b="1" dirty="0"/>
              <a:t>SCENARIO 3:</a:t>
            </a:r>
          </a:p>
          <a:p>
            <a:r>
              <a:rPr lang="en-US" sz="4500" dirty="0"/>
              <a:t>You help a student with a bleeding injury walk to your car, and some of their </a:t>
            </a:r>
            <a:r>
              <a:rPr lang="en-US" sz="4500" dirty="0" smtClean="0"/>
              <a:t>blood gets on a small </a:t>
            </a:r>
            <a:r>
              <a:rPr lang="en-US" sz="4500" dirty="0"/>
              <a:t>cut on your hand.</a:t>
            </a:r>
          </a:p>
        </p:txBody>
      </p:sp>
    </p:spTree>
    <p:extLst>
      <p:ext uri="{BB962C8B-B14F-4D97-AF65-F5344CB8AC3E}">
        <p14:creationId xmlns:p14="http://schemas.microsoft.com/office/powerpoint/2010/main" val="38894417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22148C-69E1-4FC8-AD3A-B51D6CBBA0BE}"/>
              </a:ext>
            </a:extLst>
          </p:cNvPr>
          <p:cNvSpPr/>
          <p:nvPr/>
        </p:nvSpPr>
        <p:spPr>
          <a:xfrm>
            <a:off x="2135951" y="2198086"/>
            <a:ext cx="9016958" cy="255454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rPr>
              <a:t>Exposure incident!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Gill Sans MT" panose="020B0502020104020203"/>
                <a:ea typeface="+mn-ea"/>
                <a:cs typeface="+mn-cs"/>
              </a:rPr>
              <a:t>The student’s blood came into contact with your non-intact skin (the small cut).</a:t>
            </a:r>
          </a:p>
        </p:txBody>
      </p:sp>
      <p:pic>
        <p:nvPicPr>
          <p:cNvPr id="6" name="Picture 5" descr="File:Green check.svg - Wikipedia, the free encyclopedia">
            <a:extLst>
              <a:ext uri="{FF2B5EF4-FFF2-40B4-BE49-F238E27FC236}">
                <a16:creationId xmlns:a16="http://schemas.microsoft.com/office/drawing/2014/main" id="{ACD5B276-38BB-4AB2-B5A5-579A3D79CB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4323" y="2066802"/>
            <a:ext cx="889904" cy="889904"/>
          </a:xfrm>
          <a:prstGeom prst="rect">
            <a:avLst/>
          </a:prstGeom>
        </p:spPr>
      </p:pic>
    </p:spTree>
    <p:extLst>
      <p:ext uri="{BB962C8B-B14F-4D97-AF65-F5344CB8AC3E}">
        <p14:creationId xmlns:p14="http://schemas.microsoft.com/office/powerpoint/2010/main" val="127210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A564E8-B41E-44B0-9124-57EFFD58D92F}"/>
              </a:ext>
            </a:extLst>
          </p:cNvPr>
          <p:cNvSpPr/>
          <p:nvPr/>
        </p:nvSpPr>
        <p:spPr>
          <a:xfrm>
            <a:off x="1820566" y="1955860"/>
            <a:ext cx="8584198" cy="2862322"/>
          </a:xfrm>
          <a:prstGeom prst="rect">
            <a:avLst/>
          </a:prstGeom>
        </p:spPr>
        <p:txBody>
          <a:bodyPr wrap="square">
            <a:spAutoFit/>
          </a:bodyPr>
          <a:lstStyle/>
          <a:p>
            <a:r>
              <a:rPr lang="en-US" sz="4500" b="1" dirty="0"/>
              <a:t>SCENARIO 4:</a:t>
            </a:r>
          </a:p>
          <a:p>
            <a:r>
              <a:rPr lang="en-US" sz="4500" dirty="0"/>
              <a:t>You find a needle in a bathroom and use the new procedure to collect it safely.</a:t>
            </a:r>
          </a:p>
        </p:txBody>
      </p:sp>
    </p:spTree>
    <p:extLst>
      <p:ext uri="{BB962C8B-B14F-4D97-AF65-F5344CB8AC3E}">
        <p14:creationId xmlns:p14="http://schemas.microsoft.com/office/powerpoint/2010/main" val="35756180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le:Red x.svg - Wikimedia Commons">
            <a:extLst>
              <a:ext uri="{FF2B5EF4-FFF2-40B4-BE49-F238E27FC236}">
                <a16:creationId xmlns:a16="http://schemas.microsoft.com/office/drawing/2014/main" id="{5EE3B5DB-EB24-42B5-A189-25944C1841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636" y="2273138"/>
            <a:ext cx="827314" cy="827314"/>
          </a:xfrm>
          <a:prstGeom prst="rect">
            <a:avLst/>
          </a:prstGeom>
        </p:spPr>
      </p:pic>
      <p:sp>
        <p:nvSpPr>
          <p:cNvPr id="5" name="Rectangle 4">
            <a:extLst>
              <a:ext uri="{FF2B5EF4-FFF2-40B4-BE49-F238E27FC236}">
                <a16:creationId xmlns:a16="http://schemas.microsoft.com/office/drawing/2014/main" id="{5E22148C-69E1-4FC8-AD3A-B51D6CBBA0BE}"/>
              </a:ext>
            </a:extLst>
          </p:cNvPr>
          <p:cNvSpPr/>
          <p:nvPr/>
        </p:nvSpPr>
        <p:spPr>
          <a:xfrm>
            <a:off x="2135951" y="2198086"/>
            <a:ext cx="9016958" cy="36317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rPr>
              <a:t>Not an exposure incident.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3500" dirty="0">
                <a:solidFill>
                  <a:prstClr val="black"/>
                </a:solidFill>
                <a:latin typeface="Gill Sans MT" panose="020B0502020104020203"/>
              </a:rPr>
              <a:t>Using the new procedure, you will handle the needle with tongs. This would only be an exposure incident if you stuck yourself with </a:t>
            </a:r>
            <a:r>
              <a:rPr lang="en-US" sz="3500" dirty="0" smtClean="0">
                <a:solidFill>
                  <a:prstClr val="black"/>
                </a:solidFill>
                <a:latin typeface="Gill Sans MT" panose="020B0502020104020203"/>
              </a:rPr>
              <a:t>the needle</a:t>
            </a:r>
            <a:r>
              <a:rPr lang="en-US" sz="3500" dirty="0" smtClean="0">
                <a:solidFill>
                  <a:prstClr val="black"/>
                </a:solidFill>
                <a:latin typeface="Gill Sans MT" panose="020B0502020104020203"/>
              </a:rPr>
              <a:t>.</a:t>
            </a:r>
            <a:endParaRPr kumimoji="0" lang="en-US" sz="35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0694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1AEE01-7F09-453F-96C7-44C169803109}"/>
              </a:ext>
            </a:extLst>
          </p:cNvPr>
          <p:cNvSpPr/>
          <p:nvPr/>
        </p:nvSpPr>
        <p:spPr>
          <a:xfrm>
            <a:off x="1820566" y="1955860"/>
            <a:ext cx="8584198" cy="2862322"/>
          </a:xfrm>
          <a:prstGeom prst="rect">
            <a:avLst/>
          </a:prstGeom>
        </p:spPr>
        <p:txBody>
          <a:bodyPr wrap="square">
            <a:spAutoFit/>
          </a:bodyPr>
          <a:lstStyle/>
          <a:p>
            <a:r>
              <a:rPr lang="en-US" sz="4500" b="1" dirty="0"/>
              <a:t>SCENARIO 5:</a:t>
            </a:r>
          </a:p>
          <a:p>
            <a:r>
              <a:rPr lang="en-US" sz="4500" dirty="0"/>
              <a:t>You step in some vomit on the sidewalk, and you think you see blood in it.</a:t>
            </a:r>
          </a:p>
        </p:txBody>
      </p:sp>
    </p:spTree>
    <p:extLst>
      <p:ext uri="{BB962C8B-B14F-4D97-AF65-F5344CB8AC3E}">
        <p14:creationId xmlns:p14="http://schemas.microsoft.com/office/powerpoint/2010/main" val="12857513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le:Red x.svg - Wikimedia Commons">
            <a:extLst>
              <a:ext uri="{FF2B5EF4-FFF2-40B4-BE49-F238E27FC236}">
                <a16:creationId xmlns:a16="http://schemas.microsoft.com/office/drawing/2014/main" id="{84A0D0C9-EF2A-45F2-806F-C9D11E86A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636" y="2273138"/>
            <a:ext cx="827314" cy="827314"/>
          </a:xfrm>
          <a:prstGeom prst="rect">
            <a:avLst/>
          </a:prstGeom>
        </p:spPr>
      </p:pic>
      <p:sp>
        <p:nvSpPr>
          <p:cNvPr id="5" name="Rectangle 4">
            <a:extLst>
              <a:ext uri="{FF2B5EF4-FFF2-40B4-BE49-F238E27FC236}">
                <a16:creationId xmlns:a16="http://schemas.microsoft.com/office/drawing/2014/main" id="{01B8678A-A69C-4B33-83F3-04EB0E8CCFC8}"/>
              </a:ext>
            </a:extLst>
          </p:cNvPr>
          <p:cNvSpPr/>
          <p:nvPr/>
        </p:nvSpPr>
        <p:spPr>
          <a:xfrm>
            <a:off x="2135951" y="2198086"/>
            <a:ext cx="9016958" cy="36317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rPr>
              <a:t>Not an exposure incident.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Gill Sans MT" panose="020B0502020104020203"/>
                <a:ea typeface="+mn-ea"/>
                <a:cs typeface="+mn-cs"/>
              </a:rPr>
              <a:t>Unless you were walking around campus barefoot (don’t do that!) and had </a:t>
            </a:r>
            <a:r>
              <a:rPr lang="en-US" sz="3500" dirty="0">
                <a:solidFill>
                  <a:prstClr val="black"/>
                </a:solidFill>
                <a:latin typeface="Gill Sans MT" panose="020B0502020104020203"/>
              </a:rPr>
              <a:t>cuts/other non-intact skin on your feet, this is not an exposure incident.</a:t>
            </a:r>
            <a:endParaRPr kumimoji="0" lang="en-US" sz="35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05595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9A6756-5F7D-4DA3-AB12-6BFA52D380E3}"/>
              </a:ext>
            </a:extLst>
          </p:cNvPr>
          <p:cNvSpPr/>
          <p:nvPr/>
        </p:nvSpPr>
        <p:spPr>
          <a:xfrm>
            <a:off x="1820566" y="1955860"/>
            <a:ext cx="8584198" cy="2862322"/>
          </a:xfrm>
          <a:prstGeom prst="rect">
            <a:avLst/>
          </a:prstGeom>
        </p:spPr>
        <p:txBody>
          <a:bodyPr wrap="square">
            <a:spAutoFit/>
          </a:bodyPr>
          <a:lstStyle/>
          <a:p>
            <a:r>
              <a:rPr lang="en-US" sz="4500" b="1" dirty="0"/>
              <a:t>SCENARIO 6:</a:t>
            </a:r>
          </a:p>
          <a:p>
            <a:r>
              <a:rPr lang="en-US" sz="4500" dirty="0"/>
              <a:t>While wearing gloves, you accidentally touch a surface that an injured employee bled on.</a:t>
            </a:r>
          </a:p>
        </p:txBody>
      </p:sp>
    </p:spTree>
    <p:extLst>
      <p:ext uri="{BB962C8B-B14F-4D97-AF65-F5344CB8AC3E}">
        <p14:creationId xmlns:p14="http://schemas.microsoft.com/office/powerpoint/2010/main" val="17658387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ile:Red x.svg - Wikimedia Commons">
            <a:extLst>
              <a:ext uri="{FF2B5EF4-FFF2-40B4-BE49-F238E27FC236}">
                <a16:creationId xmlns:a16="http://schemas.microsoft.com/office/drawing/2014/main" id="{E9752432-428A-4943-A717-9ACB1DD588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8636" y="2273138"/>
            <a:ext cx="827314" cy="827314"/>
          </a:xfrm>
          <a:prstGeom prst="rect">
            <a:avLst/>
          </a:prstGeom>
        </p:spPr>
      </p:pic>
      <p:sp>
        <p:nvSpPr>
          <p:cNvPr id="7" name="Rectangle 6">
            <a:extLst>
              <a:ext uri="{FF2B5EF4-FFF2-40B4-BE49-F238E27FC236}">
                <a16:creationId xmlns:a16="http://schemas.microsoft.com/office/drawing/2014/main" id="{FB60C44F-D391-477A-B154-3195017CBF3A}"/>
              </a:ext>
            </a:extLst>
          </p:cNvPr>
          <p:cNvSpPr/>
          <p:nvPr/>
        </p:nvSpPr>
        <p:spPr>
          <a:xfrm>
            <a:off x="2135951" y="2198086"/>
            <a:ext cx="9016958" cy="255454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rPr>
              <a:t>Not an exposure incident.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5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Gill Sans MT" panose="020B0502020104020203"/>
                <a:ea typeface="+mn-ea"/>
                <a:cs typeface="+mn-cs"/>
              </a:rPr>
              <a:t>The gloves protect you from contacting the employee’s blood.</a:t>
            </a:r>
          </a:p>
        </p:txBody>
      </p:sp>
    </p:spTree>
    <p:extLst>
      <p:ext uri="{BB962C8B-B14F-4D97-AF65-F5344CB8AC3E}">
        <p14:creationId xmlns:p14="http://schemas.microsoft.com/office/powerpoint/2010/main" val="249336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EC4C70-D25E-4890-905B-90C80C086E52}"/>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4922646" y="405015"/>
            <a:ext cx="2558807" cy="3642340"/>
          </a:xfrm>
          <a:prstGeom prst="rect">
            <a:avLst/>
          </a:prstGeom>
        </p:spPr>
      </p:pic>
      <p:sp>
        <p:nvSpPr>
          <p:cNvPr id="5" name="Rectangle 4">
            <a:extLst>
              <a:ext uri="{FF2B5EF4-FFF2-40B4-BE49-F238E27FC236}">
                <a16:creationId xmlns:a16="http://schemas.microsoft.com/office/drawing/2014/main" id="{E5A81947-49D4-46AD-9B10-0B0EAB8F20EC}"/>
              </a:ext>
            </a:extLst>
          </p:cNvPr>
          <p:cNvSpPr/>
          <p:nvPr/>
        </p:nvSpPr>
        <p:spPr>
          <a:xfrm>
            <a:off x="1308520" y="4276268"/>
            <a:ext cx="9787061" cy="180049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prstClr val="black"/>
                </a:solidFill>
                <a:effectLst/>
                <a:uLnTx/>
                <a:uFillTx/>
                <a:latin typeface="Gill Sans MT" panose="020B0502020104020203"/>
                <a:ea typeface="+mn-ea"/>
                <a:cs typeface="+mn-cs"/>
              </a:rPr>
              <a:t>Now that you’re an expert in identifying exposure incidents, let’s talk about how to prevent them from happening in the first place.</a:t>
            </a:r>
          </a:p>
        </p:txBody>
      </p:sp>
    </p:spTree>
    <p:extLst>
      <p:ext uri="{BB962C8B-B14F-4D97-AF65-F5344CB8AC3E}">
        <p14:creationId xmlns:p14="http://schemas.microsoft.com/office/powerpoint/2010/main" val="264103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a:t>
            </a:r>
            <a:r>
              <a:rPr lang="en-US" dirty="0"/>
              <a:t>ther </a:t>
            </a:r>
            <a:r>
              <a:rPr lang="en-US" b="1" dirty="0"/>
              <a:t>p</a:t>
            </a:r>
            <a:r>
              <a:rPr lang="en-US" dirty="0"/>
              <a:t>otentially </a:t>
            </a:r>
            <a:r>
              <a:rPr lang="en-US" b="1" dirty="0"/>
              <a:t>i</a:t>
            </a:r>
            <a:r>
              <a:rPr lang="en-US" dirty="0"/>
              <a:t>nfectious </a:t>
            </a:r>
            <a:r>
              <a:rPr lang="en-US" b="1" dirty="0"/>
              <a:t>m</a:t>
            </a:r>
            <a:r>
              <a:rPr lang="en-US" dirty="0"/>
              <a:t>aterials </a:t>
            </a:r>
            <a:br>
              <a:rPr lang="en-US" dirty="0"/>
            </a:br>
            <a:r>
              <a:rPr lang="en-US" dirty="0"/>
              <a:t>(</a:t>
            </a:r>
            <a:r>
              <a:rPr lang="en-US" b="1" dirty="0"/>
              <a:t>OPIM</a:t>
            </a:r>
            <a:r>
              <a:rPr lang="en-US" dirty="0"/>
              <a:t>)</a:t>
            </a:r>
          </a:p>
        </p:txBody>
      </p:sp>
      <p:sp>
        <p:nvSpPr>
          <p:cNvPr id="6" name="Content Placeholder 2">
            <a:extLst>
              <a:ext uri="{FF2B5EF4-FFF2-40B4-BE49-F238E27FC236}">
                <a16:creationId xmlns:a16="http://schemas.microsoft.com/office/drawing/2014/main" id="{5E166EA3-5657-46CB-BAD1-03E97A6C6666}"/>
              </a:ext>
            </a:extLst>
          </p:cNvPr>
          <p:cNvSpPr>
            <a:spLocks noGrp="1"/>
          </p:cNvSpPr>
          <p:nvPr>
            <p:ph idx="1"/>
          </p:nvPr>
        </p:nvSpPr>
        <p:spPr>
          <a:xfrm>
            <a:off x="2231136" y="2390394"/>
            <a:ext cx="7729728" cy="3610356"/>
          </a:xfrm>
        </p:spPr>
        <p:txBody>
          <a:bodyPr>
            <a:normAutofit lnSpcReduction="10000"/>
          </a:bodyPr>
          <a:lstStyle/>
          <a:p>
            <a:pPr marL="0" indent="0">
              <a:buNone/>
            </a:pPr>
            <a:r>
              <a:rPr lang="en-US" sz="2400" dirty="0"/>
              <a:t>Other than blood, certain body fluids can also carry BBPs. OSHA calls these “other potentially infectious materials,” or OPIM.</a:t>
            </a:r>
          </a:p>
          <a:p>
            <a:pPr marL="0" indent="0">
              <a:buNone/>
            </a:pPr>
            <a:r>
              <a:rPr lang="en-US" sz="2400" dirty="0"/>
              <a:t>These are mainly internal body fluids that you are very unlikely to encounter. More common fluids like urine, vomit, sweat, tears and saliva </a:t>
            </a:r>
            <a:r>
              <a:rPr lang="en-US" sz="2400" b="1" dirty="0"/>
              <a:t>are not </a:t>
            </a:r>
            <a:r>
              <a:rPr lang="en-US" sz="2400" dirty="0"/>
              <a:t>OPIM and thus pose no BBP risk </a:t>
            </a:r>
            <a:r>
              <a:rPr lang="en-US" sz="2400" i="1" dirty="0"/>
              <a:t>unless </a:t>
            </a:r>
            <a:r>
              <a:rPr lang="en-US" sz="2400" dirty="0"/>
              <a:t>they also contain visible blood.</a:t>
            </a:r>
          </a:p>
          <a:p>
            <a:pPr marL="0" indent="0">
              <a:buNone/>
            </a:pPr>
            <a:r>
              <a:rPr lang="en-US" sz="2400" dirty="0"/>
              <a:t>That being said, it’s best to treat all body fluids as potentially contaminated and stay away from them!</a:t>
            </a:r>
          </a:p>
        </p:txBody>
      </p:sp>
      <p:sp>
        <p:nvSpPr>
          <p:cNvPr id="3" name="Rectangle 2"/>
          <p:cNvSpPr/>
          <p:nvPr/>
        </p:nvSpPr>
        <p:spPr>
          <a:xfrm>
            <a:off x="1763556" y="5843885"/>
            <a:ext cx="8931612" cy="553998"/>
          </a:xfrm>
          <a:prstGeom prst="rect">
            <a:avLst/>
          </a:prstGeom>
          <a:noFill/>
        </p:spPr>
        <p:txBody>
          <a:bodyPr wrap="none" lIns="91440" tIns="45720" rIns="91440" bIns="45720">
            <a:spAutoFit/>
          </a:bodyPr>
          <a:lstStyle/>
          <a:p>
            <a:pPr algn="ctr"/>
            <a:r>
              <a:rPr lang="en-US" sz="3000" dirty="0" smtClean="0">
                <a:ln w="0"/>
                <a:solidFill>
                  <a:schemeClr val="accent1"/>
                </a:solidFill>
                <a:effectLst>
                  <a:outerShdw blurRad="38100" dist="25400" dir="5400000" algn="ctr" rotWithShape="0">
                    <a:srgbClr val="6E747A">
                      <a:alpha val="43000"/>
                    </a:srgbClr>
                  </a:outerShdw>
                </a:effectLst>
              </a:rPr>
              <a:t>OSHA = Occupational Safety and Health Administration</a:t>
            </a:r>
            <a:endParaRPr lang="en-US" sz="300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41482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Preventing exposure</a:t>
            </a:r>
          </a:p>
        </p:txBody>
      </p:sp>
    </p:spTree>
    <p:extLst>
      <p:ext uri="{BB962C8B-B14F-4D97-AF65-F5344CB8AC3E}">
        <p14:creationId xmlns:p14="http://schemas.microsoft.com/office/powerpoint/2010/main" val="37949270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562907"/>
            <a:ext cx="7729728" cy="1188720"/>
          </a:xfrm>
        </p:spPr>
        <p:txBody>
          <a:bodyPr/>
          <a:lstStyle/>
          <a:p>
            <a:r>
              <a:rPr lang="en-US" dirty="0"/>
              <a:t>Universal precautions</a:t>
            </a:r>
          </a:p>
        </p:txBody>
      </p:sp>
      <p:sp>
        <p:nvSpPr>
          <p:cNvPr id="3" name="Content Placeholder 2"/>
          <p:cNvSpPr>
            <a:spLocks noGrp="1"/>
          </p:cNvSpPr>
          <p:nvPr>
            <p:ph idx="1"/>
          </p:nvPr>
        </p:nvSpPr>
        <p:spPr>
          <a:xfrm>
            <a:off x="2231136" y="1905757"/>
            <a:ext cx="8035082" cy="4469340"/>
          </a:xfrm>
        </p:spPr>
        <p:txBody>
          <a:bodyPr>
            <a:noAutofit/>
          </a:bodyPr>
          <a:lstStyle/>
          <a:p>
            <a:pPr marL="0" indent="0">
              <a:buNone/>
            </a:pPr>
            <a:r>
              <a:rPr lang="en-US" sz="2400" dirty="0"/>
              <a:t>The most important thing you can do to prevent exposures is to practice </a:t>
            </a:r>
            <a:r>
              <a:rPr lang="en-US" sz="2400" b="1" dirty="0"/>
              <a:t>universal precautions</a:t>
            </a:r>
            <a:r>
              <a:rPr lang="en-US" sz="2400" dirty="0"/>
              <a:t>.  This is just a fancy way of saying you treat all blood and body fluids as if they contain BBPs.</a:t>
            </a:r>
            <a:endParaRPr lang="en-US" sz="1100" dirty="0"/>
          </a:p>
          <a:p>
            <a:pPr marL="0" indent="0">
              <a:buNone/>
            </a:pPr>
            <a:r>
              <a:rPr lang="en-US" sz="2400" b="1" dirty="0"/>
              <a:t>In practice, this means:</a:t>
            </a:r>
          </a:p>
          <a:p>
            <a:r>
              <a:rPr lang="en-US" sz="2400" dirty="0"/>
              <a:t>Do not get too close to injured person or accident scene</a:t>
            </a:r>
          </a:p>
          <a:p>
            <a:r>
              <a:rPr lang="en-US" sz="2400" dirty="0"/>
              <a:t>Do not attempt to provide first aid beyond your training</a:t>
            </a:r>
          </a:p>
          <a:p>
            <a:r>
              <a:rPr lang="en-US" sz="2400" dirty="0"/>
              <a:t>Warn others if they are getting too close or attempting to provide first aid, as they may not be aware of the risks</a:t>
            </a:r>
          </a:p>
          <a:p>
            <a:r>
              <a:rPr lang="en-US" sz="2400" dirty="0"/>
              <a:t>Respond promptly and appropriately to situations that could lead to an exposure</a:t>
            </a:r>
          </a:p>
        </p:txBody>
      </p:sp>
    </p:spTree>
    <p:extLst>
      <p:ext uri="{BB962C8B-B14F-4D97-AF65-F5344CB8AC3E}">
        <p14:creationId xmlns:p14="http://schemas.microsoft.com/office/powerpoint/2010/main" val="39905182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9DD86-BAFE-4531-84CE-91491AF70477}"/>
              </a:ext>
            </a:extLst>
          </p:cNvPr>
          <p:cNvSpPr>
            <a:spLocks noGrp="1"/>
          </p:cNvSpPr>
          <p:nvPr>
            <p:ph type="title"/>
          </p:nvPr>
        </p:nvSpPr>
        <p:spPr/>
        <p:txBody>
          <a:bodyPr/>
          <a:lstStyle/>
          <a:p>
            <a:r>
              <a:rPr lang="en-US" dirty="0"/>
              <a:t>situations like…</a:t>
            </a:r>
          </a:p>
        </p:txBody>
      </p:sp>
      <p:sp>
        <p:nvSpPr>
          <p:cNvPr id="3" name="Content Placeholder 2">
            <a:extLst>
              <a:ext uri="{FF2B5EF4-FFF2-40B4-BE49-F238E27FC236}">
                <a16:creationId xmlns:a16="http://schemas.microsoft.com/office/drawing/2014/main" id="{6BA2640E-4A62-4208-9586-67F1F4044749}"/>
              </a:ext>
            </a:extLst>
          </p:cNvPr>
          <p:cNvSpPr>
            <a:spLocks noGrp="1"/>
          </p:cNvSpPr>
          <p:nvPr>
            <p:ph idx="1"/>
          </p:nvPr>
        </p:nvSpPr>
        <p:spPr>
          <a:xfrm>
            <a:off x="2231136" y="2638044"/>
            <a:ext cx="7729728" cy="1615301"/>
          </a:xfrm>
        </p:spPr>
        <p:txBody>
          <a:bodyPr>
            <a:normAutofit/>
          </a:bodyPr>
          <a:lstStyle/>
          <a:p>
            <a:r>
              <a:rPr lang="en-US" sz="2400" dirty="0"/>
              <a:t>Blood or body fluid spills</a:t>
            </a:r>
          </a:p>
          <a:p>
            <a:r>
              <a:rPr lang="en-US" sz="2400" dirty="0"/>
              <a:t>Items contaminated with blood or body fluids</a:t>
            </a:r>
          </a:p>
          <a:p>
            <a:r>
              <a:rPr lang="en-US" sz="2400" dirty="0"/>
              <a:t>A needle found on campus</a:t>
            </a:r>
          </a:p>
        </p:txBody>
      </p:sp>
    </p:spTree>
    <p:extLst>
      <p:ext uri="{BB962C8B-B14F-4D97-AF65-F5344CB8AC3E}">
        <p14:creationId xmlns:p14="http://schemas.microsoft.com/office/powerpoint/2010/main" val="3530514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Spills &amp; contaminated items</a:t>
            </a:r>
          </a:p>
        </p:txBody>
      </p:sp>
      <p:sp>
        <p:nvSpPr>
          <p:cNvPr id="3" name="Content Placeholder 2"/>
          <p:cNvSpPr>
            <a:spLocks noGrp="1"/>
          </p:cNvSpPr>
          <p:nvPr>
            <p:ph idx="1"/>
          </p:nvPr>
        </p:nvSpPr>
        <p:spPr>
          <a:xfrm>
            <a:off x="5033915" y="2748882"/>
            <a:ext cx="5068353" cy="3019731"/>
          </a:xfrm>
        </p:spPr>
        <p:txBody>
          <a:bodyPr>
            <a:normAutofit/>
          </a:bodyPr>
          <a:lstStyle/>
          <a:p>
            <a:pPr marL="0" indent="0">
              <a:buNone/>
            </a:pPr>
            <a:r>
              <a:rPr lang="en-US" sz="2400" dirty="0"/>
              <a:t>Blood/body fluid spills and any items contaminated with them must be cleaned and decontaminated promptly.</a:t>
            </a:r>
          </a:p>
          <a:p>
            <a:pPr marL="0" indent="0">
              <a:buNone/>
            </a:pPr>
            <a:r>
              <a:rPr lang="en-US" sz="2400" dirty="0"/>
              <a:t>If you encounter them, secure the area and immediately notify Facility Operations. Our custodians are trained to handle these cases.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759" y="2780908"/>
            <a:ext cx="2201521" cy="2204824"/>
          </a:xfrm>
          <a:prstGeom prst="rect">
            <a:avLst/>
          </a:prstGeom>
        </p:spPr>
      </p:pic>
    </p:spTree>
    <p:extLst>
      <p:ext uri="{BB962C8B-B14F-4D97-AF65-F5344CB8AC3E}">
        <p14:creationId xmlns:p14="http://schemas.microsoft.com/office/powerpoint/2010/main" val="9289964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needle found on campus</a:t>
            </a:r>
            <a:endParaRPr lang="en-US" dirty="0"/>
          </a:p>
        </p:txBody>
      </p:sp>
      <p:sp>
        <p:nvSpPr>
          <p:cNvPr id="7" name="Rectangle 6"/>
          <p:cNvSpPr/>
          <p:nvPr/>
        </p:nvSpPr>
        <p:spPr>
          <a:xfrm>
            <a:off x="2617672" y="3408481"/>
            <a:ext cx="6937605" cy="630942"/>
          </a:xfrm>
          <a:prstGeom prst="rect">
            <a:avLst/>
          </a:prstGeom>
          <a:noFill/>
        </p:spPr>
        <p:txBody>
          <a:bodyPr wrap="none" lIns="91440" tIns="45720" rIns="91440" bIns="45720">
            <a:spAutoFit/>
          </a:bodyPr>
          <a:lstStyle/>
          <a:p>
            <a:pPr algn="ctr"/>
            <a:r>
              <a:rPr lang="en-US" sz="3500" dirty="0" smtClean="0">
                <a:ln w="0"/>
                <a:effectLst>
                  <a:outerShdw blurRad="38100" dist="19050" dir="2700000" algn="tl" rotWithShape="0">
                    <a:schemeClr val="dk1">
                      <a:alpha val="40000"/>
                    </a:schemeClr>
                  </a:outerShdw>
                </a:effectLst>
                <a:hlinkClick r:id="rId2"/>
              </a:rPr>
              <a:t>Click here for a video demonstration</a:t>
            </a:r>
            <a:endParaRPr lang="en-US" sz="3500" dirty="0" smtClean="0">
              <a:ln w="0"/>
              <a:effectLst>
                <a:outerShdw blurRad="38100" dist="19050" dir="2700000" algn="tl" rotWithShape="0">
                  <a:schemeClr val="dk1">
                    <a:alpha val="40000"/>
                  </a:schemeClr>
                </a:outerShdw>
              </a:effectLst>
            </a:endParaRPr>
          </a:p>
        </p:txBody>
      </p:sp>
      <p:pic>
        <p:nvPicPr>
          <p:cNvPr id="8" name="Picture 7" descr="Closed captioning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6480" y="4268262"/>
            <a:ext cx="275612" cy="207168"/>
          </a:xfrm>
          <a:prstGeom prst="rect">
            <a:avLst/>
          </a:prstGeom>
        </p:spPr>
      </p:pic>
      <p:sp>
        <p:nvSpPr>
          <p:cNvPr id="10" name="TextBox 9"/>
          <p:cNvSpPr txBox="1"/>
          <p:nvPr/>
        </p:nvSpPr>
        <p:spPr>
          <a:xfrm>
            <a:off x="3426456" y="4190999"/>
            <a:ext cx="5339085" cy="369332"/>
          </a:xfrm>
          <a:prstGeom prst="rect">
            <a:avLst/>
          </a:prstGeom>
          <a:noFill/>
        </p:spPr>
        <p:txBody>
          <a:bodyPr wrap="square" rtlCol="0">
            <a:spAutoFit/>
          </a:bodyPr>
          <a:lstStyle/>
          <a:p>
            <a:r>
              <a:rPr lang="en-US" dirty="0" smtClean="0"/>
              <a:t>(subtitles are available if needed – click the       button)</a:t>
            </a:r>
            <a:endParaRPr lang="en-US" dirty="0"/>
          </a:p>
        </p:txBody>
      </p:sp>
    </p:spTree>
    <p:extLst>
      <p:ext uri="{BB962C8B-B14F-4D97-AF65-F5344CB8AC3E}">
        <p14:creationId xmlns:p14="http://schemas.microsoft.com/office/powerpoint/2010/main" val="16267285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6536" y="436791"/>
            <a:ext cx="7729728" cy="1188720"/>
          </a:xfrm>
        </p:spPr>
        <p:txBody>
          <a:bodyPr/>
          <a:lstStyle/>
          <a:p>
            <a:r>
              <a:rPr lang="en-US" dirty="0" smtClean="0"/>
              <a:t>Found needle procedure</a:t>
            </a:r>
            <a:endParaRPr lang="en-US" dirty="0"/>
          </a:p>
        </p:txBody>
      </p:sp>
      <p:sp>
        <p:nvSpPr>
          <p:cNvPr id="3" name="Content Placeholder 2"/>
          <p:cNvSpPr>
            <a:spLocks noGrp="1"/>
          </p:cNvSpPr>
          <p:nvPr>
            <p:ph sz="half" idx="1"/>
          </p:nvPr>
        </p:nvSpPr>
        <p:spPr>
          <a:xfrm>
            <a:off x="1675790" y="1782487"/>
            <a:ext cx="4271771" cy="4673728"/>
          </a:xfrm>
        </p:spPr>
        <p:txBody>
          <a:bodyPr>
            <a:noAutofit/>
          </a:bodyPr>
          <a:lstStyle/>
          <a:p>
            <a:pPr marL="457200" lvl="0" indent="-457200">
              <a:spcBef>
                <a:spcPts val="0"/>
              </a:spcBef>
              <a:buFont typeface="+mj-lt"/>
              <a:buAutoNum type="arabicPeriod"/>
            </a:pPr>
            <a:r>
              <a:rPr lang="en-US" sz="2000" dirty="0"/>
              <a:t>Secure the area.</a:t>
            </a:r>
          </a:p>
          <a:p>
            <a:pPr marL="457200" lvl="0" indent="-457200">
              <a:spcBef>
                <a:spcPts val="0"/>
              </a:spcBef>
              <a:buFont typeface="+mj-lt"/>
              <a:buAutoNum type="arabicPeriod"/>
            </a:pPr>
            <a:r>
              <a:rPr lang="en-US" sz="2000" dirty="0"/>
              <a:t>Retrieve needle collection kit from </a:t>
            </a:r>
            <a:r>
              <a:rPr lang="en-US" sz="2000" dirty="0" smtClean="0"/>
              <a:t>dispatch</a:t>
            </a:r>
            <a:r>
              <a:rPr lang="en-US" sz="2000" dirty="0"/>
              <a:t> </a:t>
            </a:r>
            <a:r>
              <a:rPr lang="en-US" sz="2000" dirty="0" smtClean="0"/>
              <a:t>or Public Safety vehicle.</a:t>
            </a:r>
            <a:endParaRPr lang="en-US" sz="2000" dirty="0"/>
          </a:p>
          <a:p>
            <a:pPr marL="457200" lvl="0" indent="-457200">
              <a:spcBef>
                <a:spcPts val="0"/>
              </a:spcBef>
              <a:buFont typeface="+mj-lt"/>
              <a:buAutoNum type="arabicPeriod"/>
            </a:pPr>
            <a:r>
              <a:rPr lang="en-US" sz="2000" dirty="0"/>
              <a:t>Put on </a:t>
            </a:r>
            <a:r>
              <a:rPr lang="en-US" sz="2000" dirty="0" smtClean="0"/>
              <a:t>gloves.</a:t>
            </a:r>
          </a:p>
          <a:p>
            <a:pPr marL="457200" lvl="0" indent="-457200">
              <a:spcBef>
                <a:spcPts val="0"/>
              </a:spcBef>
              <a:buFont typeface="+mj-lt"/>
              <a:buAutoNum type="arabicPeriod"/>
            </a:pPr>
            <a:r>
              <a:rPr lang="en-US" sz="2000" dirty="0" smtClean="0"/>
              <a:t>Place sharps container, lid open, on the ground or other stable surface next to the needle.</a:t>
            </a:r>
          </a:p>
          <a:p>
            <a:pPr marL="457200" lvl="0" indent="-457200">
              <a:spcBef>
                <a:spcPts val="0"/>
              </a:spcBef>
              <a:buFont typeface="+mj-lt"/>
              <a:buAutoNum type="arabicPeriod"/>
            </a:pPr>
            <a:r>
              <a:rPr lang="en-US" sz="2000" dirty="0" smtClean="0"/>
              <a:t>Use </a:t>
            </a:r>
            <a:r>
              <a:rPr lang="en-US" sz="2000" dirty="0"/>
              <a:t>tongs to pick up the needle </a:t>
            </a:r>
            <a:r>
              <a:rPr lang="en-US" sz="2000" dirty="0" smtClean="0"/>
              <a:t>with </a:t>
            </a:r>
            <a:r>
              <a:rPr lang="en-US" sz="2000" dirty="0"/>
              <a:t>the sharp end facing away from you. Place into container sharp end first.</a:t>
            </a:r>
          </a:p>
          <a:p>
            <a:pPr marL="457200" lvl="0" indent="-457200">
              <a:spcBef>
                <a:spcPts val="0"/>
              </a:spcBef>
              <a:buFont typeface="+mj-lt"/>
              <a:buAutoNum type="arabicPeriod"/>
            </a:pPr>
            <a:r>
              <a:rPr lang="en-US" sz="2000" dirty="0"/>
              <a:t>You may also add any related items (wrapper, etc.) to the </a:t>
            </a:r>
            <a:r>
              <a:rPr lang="en-US" sz="2000" dirty="0" smtClean="0"/>
              <a:t>container, if present.</a:t>
            </a:r>
            <a:endParaRPr lang="en-US" sz="2000" dirty="0"/>
          </a:p>
          <a:p>
            <a:pPr marL="457200" lvl="0" indent="-457200">
              <a:spcBef>
                <a:spcPts val="0"/>
              </a:spcBef>
              <a:buFont typeface="+mj-lt"/>
              <a:buAutoNum type="arabicPeriod"/>
            </a:pPr>
            <a:r>
              <a:rPr lang="en-US" sz="2000" dirty="0"/>
              <a:t>Close </a:t>
            </a:r>
            <a:r>
              <a:rPr lang="en-US" sz="2000" dirty="0" smtClean="0"/>
              <a:t>the lid and secure with tape.</a:t>
            </a:r>
            <a:endParaRPr lang="en-US" sz="2000" dirty="0"/>
          </a:p>
        </p:txBody>
      </p:sp>
      <p:sp>
        <p:nvSpPr>
          <p:cNvPr id="4" name="Content Placeholder 3"/>
          <p:cNvSpPr>
            <a:spLocks noGrp="1"/>
          </p:cNvSpPr>
          <p:nvPr>
            <p:ph sz="half" idx="2"/>
          </p:nvPr>
        </p:nvSpPr>
        <p:spPr>
          <a:xfrm>
            <a:off x="6328497" y="1782486"/>
            <a:ext cx="4663353" cy="4964673"/>
          </a:xfrm>
        </p:spPr>
        <p:txBody>
          <a:bodyPr>
            <a:noAutofit/>
          </a:bodyPr>
          <a:lstStyle/>
          <a:p>
            <a:pPr marL="457200" lvl="0" indent="-457200">
              <a:spcBef>
                <a:spcPts val="0"/>
              </a:spcBef>
              <a:buFont typeface="+mj-lt"/>
              <a:buAutoNum type="arabicPeriod" startAt="8"/>
            </a:pPr>
            <a:r>
              <a:rPr lang="en-US" sz="2000" dirty="0"/>
              <a:t>Use an alcohol wipe to disinfect the tongs where they touched the needle. Place in regular trash.</a:t>
            </a:r>
          </a:p>
          <a:p>
            <a:pPr marL="457200" lvl="0" indent="-457200">
              <a:spcBef>
                <a:spcPts val="0"/>
              </a:spcBef>
              <a:buFont typeface="+mj-lt"/>
              <a:buAutoNum type="arabicPeriod" startAt="8"/>
            </a:pPr>
            <a:r>
              <a:rPr lang="en-US" sz="2000" dirty="0"/>
              <a:t>Remove gloves and place in regular trash. </a:t>
            </a:r>
          </a:p>
          <a:p>
            <a:pPr marL="457200" lvl="0" indent="-457200">
              <a:spcBef>
                <a:spcPts val="0"/>
              </a:spcBef>
              <a:buFont typeface="+mj-lt"/>
              <a:buAutoNum type="arabicPeriod" startAt="8"/>
            </a:pPr>
            <a:r>
              <a:rPr lang="en-US" sz="2000" dirty="0" smtClean="0"/>
              <a:t>Wash your hands with hot water and soap. If a sink is not immediately available, use hand sanitizer and find a sink as soon as possible.</a:t>
            </a:r>
          </a:p>
          <a:p>
            <a:pPr marL="457200" lvl="0" indent="-457200">
              <a:spcBef>
                <a:spcPts val="0"/>
              </a:spcBef>
              <a:buFont typeface="+mj-lt"/>
              <a:buAutoNum type="arabicPeriod" startAt="8"/>
            </a:pPr>
            <a:r>
              <a:rPr lang="en-US" sz="2000" dirty="0" smtClean="0"/>
              <a:t>Bring the container back to dispatch and place in the biohazardous waste container. </a:t>
            </a:r>
          </a:p>
          <a:p>
            <a:pPr marL="457200" lvl="0" indent="-457200">
              <a:spcBef>
                <a:spcPts val="0"/>
              </a:spcBef>
              <a:buFont typeface="+mj-lt"/>
              <a:buAutoNum type="arabicPeriod" startAt="8"/>
            </a:pPr>
            <a:r>
              <a:rPr lang="en-US" sz="2000" dirty="0" smtClean="0"/>
              <a:t>Alert management that </a:t>
            </a:r>
            <a:r>
              <a:rPr lang="en-US" sz="2000" dirty="0" smtClean="0"/>
              <a:t>a new sharps container is needed.</a:t>
            </a:r>
            <a:endParaRPr lang="en-US" sz="2000" dirty="0"/>
          </a:p>
          <a:p>
            <a:pPr marL="457200" lvl="0" indent="-457200">
              <a:spcBef>
                <a:spcPts val="0"/>
              </a:spcBef>
              <a:buFont typeface="+mj-lt"/>
              <a:buAutoNum type="arabicPeriod" startAt="8"/>
            </a:pPr>
            <a:r>
              <a:rPr lang="en-US" sz="2000" dirty="0"/>
              <a:t>Write </a:t>
            </a:r>
            <a:r>
              <a:rPr lang="en-US" sz="2000" dirty="0" smtClean="0"/>
              <a:t>up a report describing what happened.</a:t>
            </a:r>
            <a:endParaRPr lang="en-US" sz="2000" dirty="0"/>
          </a:p>
          <a:p>
            <a:endParaRPr lang="en-US" dirty="0"/>
          </a:p>
        </p:txBody>
      </p:sp>
    </p:spTree>
    <p:extLst>
      <p:ext uri="{BB962C8B-B14F-4D97-AF65-F5344CB8AC3E}">
        <p14:creationId xmlns:p14="http://schemas.microsoft.com/office/powerpoint/2010/main" val="25070306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3A04D-655E-4B90-89A2-07797D63326A}"/>
              </a:ext>
            </a:extLst>
          </p:cNvPr>
          <p:cNvSpPr>
            <a:spLocks noGrp="1"/>
          </p:cNvSpPr>
          <p:nvPr>
            <p:ph type="title"/>
          </p:nvPr>
        </p:nvSpPr>
        <p:spPr>
          <a:xfrm>
            <a:off x="2286556" y="964692"/>
            <a:ext cx="7729728" cy="1188720"/>
          </a:xfrm>
        </p:spPr>
        <p:txBody>
          <a:bodyPr/>
          <a:lstStyle/>
          <a:p>
            <a:r>
              <a:rPr lang="en-US" dirty="0"/>
              <a:t>Be aware</a:t>
            </a:r>
          </a:p>
        </p:txBody>
      </p:sp>
      <p:sp>
        <p:nvSpPr>
          <p:cNvPr id="5" name="Content Placeholder 4">
            <a:extLst>
              <a:ext uri="{FF2B5EF4-FFF2-40B4-BE49-F238E27FC236}">
                <a16:creationId xmlns:a16="http://schemas.microsoft.com/office/drawing/2014/main" id="{BBD09082-9A9E-4A75-B8CF-A247A878E624}"/>
              </a:ext>
            </a:extLst>
          </p:cNvPr>
          <p:cNvSpPr>
            <a:spLocks noGrp="1"/>
          </p:cNvSpPr>
          <p:nvPr>
            <p:ph idx="1"/>
          </p:nvPr>
        </p:nvSpPr>
        <p:spPr>
          <a:xfrm>
            <a:off x="2286556" y="2638044"/>
            <a:ext cx="7729728" cy="3101983"/>
          </a:xfrm>
        </p:spPr>
        <p:txBody>
          <a:bodyPr>
            <a:normAutofit lnSpcReduction="10000"/>
          </a:bodyPr>
          <a:lstStyle/>
          <a:p>
            <a:pPr marL="0" indent="0">
              <a:buNone/>
            </a:pPr>
            <a:r>
              <a:rPr lang="en-US" sz="2400" dirty="0"/>
              <a:t>There are biohazardous waste and sharps containers around campus.</a:t>
            </a:r>
          </a:p>
          <a:p>
            <a:pPr marL="0" indent="0">
              <a:buNone/>
            </a:pPr>
            <a:r>
              <a:rPr lang="en-US" sz="2400" dirty="0"/>
              <a:t>You can tell from the red coloring and “Biohazard” symbol</a:t>
            </a:r>
            <a:r>
              <a:rPr lang="en-US" sz="2400" dirty="0">
                <a:sym typeface="Wingdings" panose="05000000000000000000" pitchFamily="2" charset="2"/>
              </a:rPr>
              <a:t> </a:t>
            </a:r>
          </a:p>
          <a:p>
            <a:pPr marL="0" indent="0">
              <a:buNone/>
            </a:pPr>
            <a:r>
              <a:rPr lang="en-US" sz="2400" dirty="0">
                <a:sym typeface="Wingdings" panose="05000000000000000000" pitchFamily="2" charset="2"/>
              </a:rPr>
              <a:t>Items in these containers are potentially infectious.</a:t>
            </a:r>
          </a:p>
          <a:p>
            <a:pPr marL="0" indent="0">
              <a:buNone/>
            </a:pPr>
            <a:r>
              <a:rPr lang="en-US" sz="2400" b="1" dirty="0">
                <a:sym typeface="Wingdings" panose="05000000000000000000" pitchFamily="2" charset="2"/>
              </a:rPr>
              <a:t>Do not touch, open, or move these containers.</a:t>
            </a:r>
          </a:p>
          <a:p>
            <a:pPr marL="0" indent="0">
              <a:buNone/>
            </a:pPr>
            <a:r>
              <a:rPr lang="en-US" sz="2400" dirty="0"/>
              <a:t>If you see anything like this that looks out of place or otherwise suspicious, please notify EHS at (773) 325-3344.</a:t>
            </a:r>
          </a:p>
        </p:txBody>
      </p:sp>
      <p:pic>
        <p:nvPicPr>
          <p:cNvPr id="6" name="Picture 5">
            <a:extLst>
              <a:ext uri="{FF2B5EF4-FFF2-40B4-BE49-F238E27FC236}">
                <a16:creationId xmlns:a16="http://schemas.microsoft.com/office/drawing/2014/main" id="{6C7B110C-7F44-4AB6-A603-9F66395B2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0139" y="3154588"/>
            <a:ext cx="952385" cy="1052198"/>
          </a:xfrm>
          <a:prstGeom prst="rect">
            <a:avLst/>
          </a:prstGeom>
        </p:spPr>
      </p:pic>
      <p:pic>
        <p:nvPicPr>
          <p:cNvPr id="8" name="Content Placeholder 3">
            <a:extLst>
              <a:ext uri="{FF2B5EF4-FFF2-40B4-BE49-F238E27FC236}">
                <a16:creationId xmlns:a16="http://schemas.microsoft.com/office/drawing/2014/main" id="{F9D3D32A-7158-46C1-965D-FBAD7B76C0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074" y="681265"/>
            <a:ext cx="1574067" cy="1830589"/>
          </a:xfrm>
          <a:prstGeom prst="rect">
            <a:avLst/>
          </a:prstGeom>
        </p:spPr>
      </p:pic>
      <p:pic>
        <p:nvPicPr>
          <p:cNvPr id="10" name="Picture 9">
            <a:extLst>
              <a:ext uri="{FF2B5EF4-FFF2-40B4-BE49-F238E27FC236}">
                <a16:creationId xmlns:a16="http://schemas.microsoft.com/office/drawing/2014/main" id="{05C5CC11-CB31-430E-9855-6DAF29FAFE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075" y="2513705"/>
            <a:ext cx="1574067" cy="1830589"/>
          </a:xfrm>
          <a:prstGeom prst="rect">
            <a:avLst/>
          </a:prstGeom>
        </p:spPr>
      </p:pic>
      <p:pic>
        <p:nvPicPr>
          <p:cNvPr id="11" name="Picture 10">
            <a:extLst>
              <a:ext uri="{FF2B5EF4-FFF2-40B4-BE49-F238E27FC236}">
                <a16:creationId xmlns:a16="http://schemas.microsoft.com/office/drawing/2014/main" id="{EEE909EE-B009-4004-BB0A-83D7080F4713}"/>
              </a:ext>
            </a:extLst>
          </p:cNvPr>
          <p:cNvPicPr>
            <a:picLocks noChangeAspect="1"/>
          </p:cNvPicPr>
          <p:nvPr/>
        </p:nvPicPr>
        <p:blipFill rotWithShape="1">
          <a:blip r:embed="rId6">
            <a:extLst>
              <a:ext uri="{28A0092B-C50C-407E-A947-70E740481C1C}">
                <a14:useLocalDpi xmlns:a14="http://schemas.microsoft.com/office/drawing/2010/main" val="0"/>
              </a:ext>
            </a:extLst>
          </a:blip>
          <a:srcRect r="5578"/>
          <a:stretch/>
        </p:blipFill>
        <p:spPr>
          <a:xfrm>
            <a:off x="344075" y="4346146"/>
            <a:ext cx="1574067" cy="1830589"/>
          </a:xfrm>
          <a:prstGeom prst="rect">
            <a:avLst/>
          </a:prstGeom>
        </p:spPr>
      </p:pic>
      <p:sp>
        <p:nvSpPr>
          <p:cNvPr id="13" name="Rectangle 12">
            <a:extLst>
              <a:ext uri="{FF2B5EF4-FFF2-40B4-BE49-F238E27FC236}">
                <a16:creationId xmlns:a16="http://schemas.microsoft.com/office/drawing/2014/main" id="{E3EB1646-2E17-4920-8514-C6B7C9C77E06}"/>
              </a:ext>
            </a:extLst>
          </p:cNvPr>
          <p:cNvSpPr/>
          <p:nvPr/>
        </p:nvSpPr>
        <p:spPr>
          <a:xfrm>
            <a:off x="344074" y="681265"/>
            <a:ext cx="1574067" cy="5495470"/>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022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7E18B9-8EB8-49A1-88F3-583E07D9EAD7}"/>
              </a:ext>
            </a:extLst>
          </p:cNvPr>
          <p:cNvSpPr txBox="1"/>
          <p:nvPr/>
        </p:nvSpPr>
        <p:spPr>
          <a:xfrm>
            <a:off x="1629888" y="2467098"/>
            <a:ext cx="8866909" cy="1323439"/>
          </a:xfrm>
          <a:prstGeom prst="rect">
            <a:avLst/>
          </a:prstGeom>
          <a:noFill/>
        </p:spPr>
        <p:txBody>
          <a:bodyPr wrap="square" rtlCol="0">
            <a:spAutoFit/>
          </a:bodyPr>
          <a:lstStyle/>
          <a:p>
            <a:pPr algn="ctr"/>
            <a:r>
              <a:rPr lang="en-US" sz="4000" dirty="0"/>
              <a:t>If an exposure incident does </a:t>
            </a:r>
            <a:r>
              <a:rPr lang="en-US" sz="4000" dirty="0" smtClean="0"/>
              <a:t>occur, you must follow the steps on the next slide.</a:t>
            </a:r>
            <a:endParaRPr lang="en-US" sz="4000" dirty="0"/>
          </a:p>
        </p:txBody>
      </p:sp>
    </p:spTree>
    <p:extLst>
      <p:ext uri="{BB962C8B-B14F-4D97-AF65-F5344CB8AC3E}">
        <p14:creationId xmlns:p14="http://schemas.microsoft.com/office/powerpoint/2010/main" val="17882287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8C01286-2789-4062-8149-77A64685A6B8}"/>
              </a:ext>
            </a:extLst>
          </p:cNvPr>
          <p:cNvSpPr>
            <a:spLocks noGrp="1"/>
          </p:cNvSpPr>
          <p:nvPr>
            <p:ph type="title"/>
          </p:nvPr>
        </p:nvSpPr>
        <p:spPr/>
        <p:txBody>
          <a:bodyPr/>
          <a:lstStyle/>
          <a:p>
            <a:r>
              <a:rPr lang="en-US" dirty="0"/>
              <a:t>Exposure incident response</a:t>
            </a:r>
          </a:p>
        </p:txBody>
      </p:sp>
      <p:sp>
        <p:nvSpPr>
          <p:cNvPr id="3" name="Content Placeholder 2"/>
          <p:cNvSpPr>
            <a:spLocks noGrp="1"/>
          </p:cNvSpPr>
          <p:nvPr>
            <p:ph idx="1"/>
          </p:nvPr>
        </p:nvSpPr>
        <p:spPr>
          <a:xfrm>
            <a:off x="2286556" y="2352675"/>
            <a:ext cx="7729728" cy="4075834"/>
          </a:xfrm>
        </p:spPr>
        <p:txBody>
          <a:bodyPr>
            <a:noAutofit/>
          </a:bodyPr>
          <a:lstStyle/>
          <a:p>
            <a:pPr marL="342900" indent="-342900">
              <a:buFont typeface="+mj-lt"/>
              <a:buAutoNum type="arabicPeriod"/>
            </a:pPr>
            <a:r>
              <a:rPr lang="en-US" sz="2400" dirty="0"/>
              <a:t>Ensure the exposed area is flushed with large amounts of water (and soap if contact </a:t>
            </a:r>
            <a:r>
              <a:rPr lang="en-US" sz="2400" dirty="0" smtClean="0"/>
              <a:t>was made with skin – don’t put soap in eyes or nose</a:t>
            </a:r>
            <a:r>
              <a:rPr lang="en-US" sz="2400" dirty="0" smtClean="0"/>
              <a:t>)</a:t>
            </a:r>
            <a:endParaRPr lang="en-US" sz="2400" dirty="0"/>
          </a:p>
          <a:p>
            <a:pPr marL="342900" indent="-342900">
              <a:buFont typeface="+mj-lt"/>
              <a:buAutoNum type="arabicPeriod"/>
            </a:pPr>
            <a:r>
              <a:rPr lang="en-US" sz="2400" dirty="0"/>
              <a:t>Transport the exposed person to the nearest emergency room for post-exposure evaluation</a:t>
            </a:r>
          </a:p>
          <a:p>
            <a:pPr marL="342900" indent="-342900">
              <a:buFont typeface="+mj-lt"/>
              <a:buAutoNum type="arabicPeriod"/>
            </a:pPr>
            <a:r>
              <a:rPr lang="en-US" sz="2400" dirty="0"/>
              <a:t>If a source individual (the person whose blood got on the exposed person) is identified and agrees, they should also be transported for evaluation</a:t>
            </a:r>
          </a:p>
          <a:p>
            <a:pPr marL="342900" indent="-342900">
              <a:buFont typeface="+mj-lt"/>
              <a:buAutoNum type="arabicPeriod"/>
            </a:pPr>
            <a:r>
              <a:rPr lang="en-US" sz="2400" dirty="0"/>
              <a:t>Take report (collecting as much information as possible) which will be sent to EHS</a:t>
            </a:r>
          </a:p>
        </p:txBody>
      </p:sp>
    </p:spTree>
    <p:extLst>
      <p:ext uri="{BB962C8B-B14F-4D97-AF65-F5344CB8AC3E}">
        <p14:creationId xmlns:p14="http://schemas.microsoft.com/office/powerpoint/2010/main" val="22728751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8D8C2A8-C2EC-4CBE-9016-1CAB99FE6DDB}"/>
              </a:ext>
            </a:extLst>
          </p:cNvPr>
          <p:cNvSpPr txBox="1"/>
          <p:nvPr/>
        </p:nvSpPr>
        <p:spPr>
          <a:xfrm>
            <a:off x="1998518" y="1713306"/>
            <a:ext cx="8194964" cy="3170099"/>
          </a:xfrm>
          <a:prstGeom prst="rect">
            <a:avLst/>
          </a:prstGeom>
          <a:noFill/>
        </p:spPr>
        <p:txBody>
          <a:bodyPr wrap="square" rtlCol="0">
            <a:spAutoFit/>
          </a:bodyPr>
          <a:lstStyle/>
          <a:p>
            <a:pPr algn="ctr"/>
            <a:r>
              <a:rPr lang="en-US" sz="4000" dirty="0"/>
              <a:t>EHS is responsible for ensuring our OSHA obligations are met throughout this process. EHS will also coordinate payment for the ER visit and any needed follow up.</a:t>
            </a:r>
          </a:p>
        </p:txBody>
      </p:sp>
    </p:spTree>
    <p:extLst>
      <p:ext uri="{BB962C8B-B14F-4D97-AF65-F5344CB8AC3E}">
        <p14:creationId xmlns:p14="http://schemas.microsoft.com/office/powerpoint/2010/main" val="3812675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occupational exposure</a:t>
            </a:r>
          </a:p>
        </p:txBody>
      </p:sp>
      <p:sp>
        <p:nvSpPr>
          <p:cNvPr id="6" name="Content Placeholder 2">
            <a:extLst>
              <a:ext uri="{FF2B5EF4-FFF2-40B4-BE49-F238E27FC236}">
                <a16:creationId xmlns:a16="http://schemas.microsoft.com/office/drawing/2014/main" id="{2F2F7487-0926-4834-89AC-502A00E7B69D}"/>
              </a:ext>
            </a:extLst>
          </p:cNvPr>
          <p:cNvSpPr>
            <a:spLocks noGrp="1"/>
          </p:cNvSpPr>
          <p:nvPr>
            <p:ph idx="1"/>
          </p:nvPr>
        </p:nvSpPr>
        <p:spPr>
          <a:xfrm>
            <a:off x="2231136" y="2638044"/>
            <a:ext cx="8062934" cy="3937685"/>
          </a:xfrm>
        </p:spPr>
        <p:txBody>
          <a:bodyPr>
            <a:normAutofit/>
          </a:bodyPr>
          <a:lstStyle/>
          <a:p>
            <a:pPr marL="0" indent="0">
              <a:buNone/>
            </a:pPr>
            <a:r>
              <a:rPr lang="en-US" sz="2400" dirty="0"/>
              <a:t>Since your job duties include assisting and transporting injured people, and responding to unique situations – anything from a drug overdose to dealing with a person who could become violent – we consider you to have “occupational exposure” to bloodborne pathogens.</a:t>
            </a:r>
          </a:p>
          <a:p>
            <a:pPr marL="0" indent="0">
              <a:buNone/>
            </a:pPr>
            <a:r>
              <a:rPr lang="en-US" sz="2400" dirty="0"/>
              <a:t>This is another OSHA term that means you have reasonably anticipated contact with blood and OPIM at work.</a:t>
            </a:r>
          </a:p>
        </p:txBody>
      </p:sp>
    </p:spTree>
    <p:extLst>
      <p:ext uri="{BB962C8B-B14F-4D97-AF65-F5344CB8AC3E}">
        <p14:creationId xmlns:p14="http://schemas.microsoft.com/office/powerpoint/2010/main" val="17057462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order</a:t>
            </a:r>
          </a:p>
        </p:txBody>
      </p:sp>
      <p:sp>
        <p:nvSpPr>
          <p:cNvPr id="3" name="Content Placeholder 2"/>
          <p:cNvSpPr>
            <a:spLocks noGrp="1"/>
          </p:cNvSpPr>
          <p:nvPr>
            <p:ph idx="1"/>
          </p:nvPr>
        </p:nvSpPr>
        <p:spPr>
          <a:xfrm>
            <a:off x="2231136" y="2638044"/>
            <a:ext cx="7729728" cy="1716242"/>
          </a:xfrm>
        </p:spPr>
        <p:txBody>
          <a:bodyPr>
            <a:noAutofit/>
          </a:bodyPr>
          <a:lstStyle/>
          <a:p>
            <a:pPr marL="0" indent="0">
              <a:buNone/>
            </a:pPr>
            <a:r>
              <a:rPr lang="en-US" sz="2400" dirty="0" smtClean="0"/>
              <a:t>The procedures covered on the previous slides for </a:t>
            </a:r>
            <a:r>
              <a:rPr lang="en-US" sz="2400" dirty="0"/>
              <a:t>responding to blood/body fluid spills or contaminated items, found needles, and exposure incidents have been made into a general </a:t>
            </a:r>
            <a:r>
              <a:rPr lang="en-US" sz="2400" dirty="0" smtClean="0"/>
              <a:t>order.</a:t>
            </a:r>
            <a:endParaRPr lang="en-US" sz="2400" dirty="0"/>
          </a:p>
        </p:txBody>
      </p:sp>
    </p:spTree>
    <p:extLst>
      <p:ext uri="{BB962C8B-B14F-4D97-AF65-F5344CB8AC3E}">
        <p14:creationId xmlns:p14="http://schemas.microsoft.com/office/powerpoint/2010/main" val="31016145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a:xfrm>
            <a:off x="2231136" y="2638043"/>
            <a:ext cx="7729728" cy="3936927"/>
          </a:xfrm>
        </p:spPr>
        <p:txBody>
          <a:bodyPr>
            <a:normAutofit lnSpcReduction="10000"/>
          </a:bodyPr>
          <a:lstStyle/>
          <a:p>
            <a:r>
              <a:rPr lang="en-US" sz="2400" dirty="0"/>
              <a:t>Human Immunodeficiency Virus (HIV): </a:t>
            </a:r>
            <a:r>
              <a:rPr lang="en-US" sz="2400" u="sng" dirty="0">
                <a:hlinkClick r:id="rId2"/>
              </a:rPr>
              <a:t>www.cdc.gov/hiv</a:t>
            </a:r>
            <a:endParaRPr lang="en-US" sz="2400" dirty="0"/>
          </a:p>
          <a:p>
            <a:r>
              <a:rPr lang="en-US" sz="2400" dirty="0"/>
              <a:t>Hepatitis B: </a:t>
            </a:r>
            <a:r>
              <a:rPr lang="en-US" sz="2400" u="sng" dirty="0">
                <a:hlinkClick r:id="rId3" action="ppaction://hlinkfile"/>
              </a:rPr>
              <a:t>www.cdc.gov/hepatitis/hbv</a:t>
            </a:r>
            <a:endParaRPr lang="en-US" sz="2400" dirty="0"/>
          </a:p>
          <a:p>
            <a:r>
              <a:rPr lang="en-US" sz="2400" dirty="0"/>
              <a:t>Hepatitis B vaccination: </a:t>
            </a:r>
            <a:r>
              <a:rPr lang="en-US" sz="2400" u="sng" dirty="0">
                <a:hlinkClick r:id="rId4"/>
              </a:rPr>
              <a:t>www.cdc.gov/vaccines/vpd/hepb/index.html</a:t>
            </a:r>
            <a:endParaRPr lang="en-US" sz="2400" dirty="0"/>
          </a:p>
          <a:p>
            <a:r>
              <a:rPr lang="en-US" sz="2400" dirty="0"/>
              <a:t>Hepatitis C: </a:t>
            </a:r>
            <a:r>
              <a:rPr lang="en-US" sz="2400" u="sng" dirty="0">
                <a:hlinkClick r:id="rId5"/>
              </a:rPr>
              <a:t>www.cdc.gov/hepatitis/hcv</a:t>
            </a:r>
            <a:r>
              <a:rPr lang="en-US" sz="2400" u="sng" dirty="0" smtClean="0">
                <a:hlinkClick r:id="rId5"/>
              </a:rPr>
              <a:t>/</a:t>
            </a:r>
            <a:endParaRPr lang="en-US" sz="2400" u="sng" dirty="0" smtClean="0"/>
          </a:p>
          <a:p>
            <a:pPr marL="0" indent="0">
              <a:buNone/>
            </a:pPr>
            <a:endParaRPr lang="en-US" sz="500" u="sng" dirty="0"/>
          </a:p>
          <a:p>
            <a:pPr marL="0" indent="0" algn="ctr">
              <a:buNone/>
            </a:pPr>
            <a:r>
              <a:rPr lang="en-US" sz="2400" dirty="0" smtClean="0"/>
              <a:t>Please contact EHS at any time with questions!</a:t>
            </a:r>
          </a:p>
          <a:p>
            <a:pPr marL="0" indent="0" algn="ctr">
              <a:buNone/>
            </a:pPr>
            <a:r>
              <a:rPr lang="en-US" sz="2400" dirty="0" smtClean="0">
                <a:hlinkClick r:id="rId6"/>
              </a:rPr>
              <a:t>ehsoffice@depaul.edu</a:t>
            </a:r>
            <a:r>
              <a:rPr lang="en-US" sz="2400" dirty="0"/>
              <a:t>  </a:t>
            </a:r>
            <a:r>
              <a:rPr lang="en-US" sz="2400" dirty="0" smtClean="0"/>
              <a:t> (773) 325-3344</a:t>
            </a:r>
          </a:p>
          <a:p>
            <a:pPr marL="0" indent="0" algn="ctr">
              <a:buNone/>
            </a:pPr>
            <a:r>
              <a:rPr lang="en-US" sz="2400" dirty="0" smtClean="0">
                <a:hlinkClick r:id="rId7"/>
              </a:rPr>
              <a:t>ehs.depaul.edu</a:t>
            </a:r>
            <a:endParaRPr lang="en-US" sz="2400" dirty="0" smtClean="0"/>
          </a:p>
        </p:txBody>
      </p:sp>
    </p:spTree>
    <p:extLst>
      <p:ext uri="{BB962C8B-B14F-4D97-AF65-F5344CB8AC3E}">
        <p14:creationId xmlns:p14="http://schemas.microsoft.com/office/powerpoint/2010/main" val="738825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0997F11-50F7-47E7-B6EE-3CBE9367C2CF}"/>
              </a:ext>
            </a:extLst>
          </p:cNvPr>
          <p:cNvSpPr>
            <a:spLocks noGrp="1"/>
          </p:cNvSpPr>
          <p:nvPr>
            <p:ph type="title"/>
          </p:nvPr>
        </p:nvSpPr>
        <p:spPr>
          <a:xfrm>
            <a:off x="2231136" y="604462"/>
            <a:ext cx="7729728" cy="1188720"/>
          </a:xfrm>
        </p:spPr>
        <p:txBody>
          <a:bodyPr/>
          <a:lstStyle/>
          <a:p>
            <a:r>
              <a:rPr lang="en-US" dirty="0"/>
              <a:t>osha’s </a:t>
            </a:r>
            <a:r>
              <a:rPr lang="en-US" dirty="0" err="1"/>
              <a:t>bbp</a:t>
            </a:r>
            <a:r>
              <a:rPr lang="en-US" dirty="0"/>
              <a:t> standard</a:t>
            </a:r>
            <a:endParaRPr lang="en-US" sz="2000" dirty="0"/>
          </a:p>
        </p:txBody>
      </p:sp>
      <p:sp>
        <p:nvSpPr>
          <p:cNvPr id="9" name="Content Placeholder 2">
            <a:extLst>
              <a:ext uri="{FF2B5EF4-FFF2-40B4-BE49-F238E27FC236}">
                <a16:creationId xmlns:a16="http://schemas.microsoft.com/office/drawing/2014/main" id="{0329819F-22FC-4AA5-9F8C-ECE2930B9F86}"/>
              </a:ext>
            </a:extLst>
          </p:cNvPr>
          <p:cNvSpPr>
            <a:spLocks noGrp="1"/>
          </p:cNvSpPr>
          <p:nvPr>
            <p:ph idx="1"/>
          </p:nvPr>
        </p:nvSpPr>
        <p:spPr>
          <a:xfrm>
            <a:off x="2231136" y="2069989"/>
            <a:ext cx="7729728" cy="4427786"/>
          </a:xfrm>
        </p:spPr>
        <p:txBody>
          <a:bodyPr>
            <a:noAutofit/>
          </a:bodyPr>
          <a:lstStyle/>
          <a:p>
            <a:pPr marL="0" indent="0">
              <a:buNone/>
            </a:pPr>
            <a:r>
              <a:rPr lang="en-US" sz="2400" dirty="0"/>
              <a:t>Speaking of OSHA, their BBP Standard is where all of these requirements come from. The standard is designed to protect employees like you that have occupational exposure.</a:t>
            </a:r>
          </a:p>
          <a:p>
            <a:pPr marL="0" indent="0">
              <a:buNone/>
            </a:pPr>
            <a:endParaRPr lang="en-US" sz="500" dirty="0"/>
          </a:p>
          <a:p>
            <a:pPr marL="0" indent="0">
              <a:buNone/>
            </a:pPr>
            <a:r>
              <a:rPr lang="en-US" sz="2400" dirty="0"/>
              <a:t>It requires that you be trained about BBPs annually and be offered the hepatitis B vaccination free of charge. It also requires that any medical treatment you need as a result of exposure to BBPs at work be covered by DePaul.</a:t>
            </a:r>
          </a:p>
          <a:p>
            <a:pPr marL="0" indent="0">
              <a:buNone/>
            </a:pPr>
            <a:endParaRPr lang="en-US" sz="500" dirty="0"/>
          </a:p>
          <a:p>
            <a:pPr marL="0" indent="0">
              <a:buNone/>
            </a:pPr>
            <a:r>
              <a:rPr lang="en-US" sz="2400" dirty="0"/>
              <a:t>It also requires us to have a written Exposure Control Plan which outlines how we minimize or eliminate these risks for our employees.</a:t>
            </a:r>
          </a:p>
        </p:txBody>
      </p:sp>
    </p:spTree>
    <p:extLst>
      <p:ext uri="{BB962C8B-B14F-4D97-AF65-F5344CB8AC3E}">
        <p14:creationId xmlns:p14="http://schemas.microsoft.com/office/powerpoint/2010/main" val="11323444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69F4CA4-9CBC-42AB-8130-445B6348D26E}"/>
              </a:ext>
            </a:extLst>
          </p:cNvPr>
          <p:cNvSpPr>
            <a:spLocks noGrp="1"/>
          </p:cNvSpPr>
          <p:nvPr>
            <p:ph type="title"/>
          </p:nvPr>
        </p:nvSpPr>
        <p:spPr/>
        <p:txBody>
          <a:bodyPr/>
          <a:lstStyle/>
          <a:p>
            <a:r>
              <a:rPr lang="en-US" dirty="0"/>
              <a:t>access</a:t>
            </a:r>
          </a:p>
        </p:txBody>
      </p:sp>
      <p:sp>
        <p:nvSpPr>
          <p:cNvPr id="5" name="Content Placeholder 2">
            <a:extLst>
              <a:ext uri="{FF2B5EF4-FFF2-40B4-BE49-F238E27FC236}">
                <a16:creationId xmlns:a16="http://schemas.microsoft.com/office/drawing/2014/main" id="{6691C54F-FFC5-4D60-83F3-7E5AD332BA52}"/>
              </a:ext>
            </a:extLst>
          </p:cNvPr>
          <p:cNvSpPr>
            <a:spLocks noGrp="1"/>
          </p:cNvSpPr>
          <p:nvPr>
            <p:ph idx="1"/>
          </p:nvPr>
        </p:nvSpPr>
        <p:spPr>
          <a:xfrm>
            <a:off x="2231136" y="2638044"/>
            <a:ext cx="7729728" cy="3255264"/>
          </a:xfrm>
        </p:spPr>
        <p:txBody>
          <a:bodyPr>
            <a:normAutofit/>
          </a:bodyPr>
          <a:lstStyle/>
          <a:p>
            <a:pPr marL="0" indent="0">
              <a:buNone/>
            </a:pPr>
            <a:r>
              <a:rPr lang="en-US" sz="2400" dirty="0"/>
              <a:t>You can access the full text of OSHA’s BBP Standard at:</a:t>
            </a:r>
          </a:p>
          <a:p>
            <a:pPr marL="0" indent="0">
              <a:buNone/>
            </a:pPr>
            <a:r>
              <a:rPr lang="en-US" sz="2400" dirty="0">
                <a:hlinkClick r:id="rId2"/>
              </a:rPr>
              <a:t>https://www.osha.gov/pls/oshaweb/owadisp.show_document?p_id=10051&amp;p_table=STANDARDS</a:t>
            </a:r>
            <a:endParaRPr lang="en-US" sz="2400" dirty="0"/>
          </a:p>
          <a:p>
            <a:pPr marL="0" indent="0">
              <a:buNone/>
            </a:pPr>
            <a:endParaRPr lang="en-US" sz="500" dirty="0"/>
          </a:p>
          <a:p>
            <a:pPr marL="0" indent="0">
              <a:buNone/>
            </a:pPr>
            <a:r>
              <a:rPr lang="en-US" sz="2400" dirty="0"/>
              <a:t>You can view DePaul’s written Exposure Control Plan:</a:t>
            </a:r>
          </a:p>
          <a:p>
            <a:pPr marL="0" indent="0">
              <a:buNone/>
            </a:pPr>
            <a:r>
              <a:rPr lang="en-US" sz="2400" b="1" dirty="0"/>
              <a:t>in LPC, </a:t>
            </a:r>
            <a:r>
              <a:rPr lang="en-US" sz="2400" dirty="0"/>
              <a:t>located in the </a:t>
            </a:r>
            <a:r>
              <a:rPr lang="en-US" sz="2400" dirty="0" smtClean="0"/>
              <a:t>information </a:t>
            </a:r>
            <a:r>
              <a:rPr lang="en-US" sz="2400" dirty="0"/>
              <a:t>binder.</a:t>
            </a:r>
            <a:endParaRPr lang="en-US" sz="2400" b="1" dirty="0"/>
          </a:p>
          <a:p>
            <a:pPr marL="0" indent="0">
              <a:buNone/>
            </a:pPr>
            <a:r>
              <a:rPr lang="en-US" sz="2400" b="1" dirty="0"/>
              <a:t>i</a:t>
            </a:r>
            <a:r>
              <a:rPr lang="en-US" sz="2400" b="1" dirty="0" smtClean="0"/>
              <a:t>n </a:t>
            </a:r>
            <a:r>
              <a:rPr lang="en-US" sz="2400" b="1" dirty="0"/>
              <a:t>the Loop, </a:t>
            </a:r>
            <a:r>
              <a:rPr lang="en-US" sz="2400" dirty="0"/>
              <a:t>posted on the dispatch bulletin board.</a:t>
            </a:r>
          </a:p>
        </p:txBody>
      </p:sp>
    </p:spTree>
    <p:extLst>
      <p:ext uri="{BB962C8B-B14F-4D97-AF65-F5344CB8AC3E}">
        <p14:creationId xmlns:p14="http://schemas.microsoft.com/office/powerpoint/2010/main" val="2964303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Bloodborne</a:t>
            </a:r>
            <a:r>
              <a:rPr lang="en-US" dirty="0"/>
              <a:t> diseases</a:t>
            </a:r>
          </a:p>
        </p:txBody>
      </p:sp>
      <p:sp>
        <p:nvSpPr>
          <p:cNvPr id="4" name="Subtitle 3"/>
          <p:cNvSpPr>
            <a:spLocks noGrp="1"/>
          </p:cNvSpPr>
          <p:nvPr>
            <p:ph type="subTitle" idx="1"/>
          </p:nvPr>
        </p:nvSpPr>
        <p:spPr/>
        <p:txBody>
          <a:bodyPr>
            <a:normAutofit/>
          </a:bodyPr>
          <a:lstStyle/>
          <a:p>
            <a:r>
              <a:rPr lang="en-US" sz="2400" dirty="0"/>
              <a:t>Before we get into how to protect ourselves from BBPs, let’s review the diseases they </a:t>
            </a:r>
            <a:r>
              <a:rPr lang="en-US" sz="2400" dirty="0" smtClean="0"/>
              <a:t>can cause</a:t>
            </a:r>
            <a:r>
              <a:rPr lang="en-US" sz="2400" dirty="0"/>
              <a:t>.</a:t>
            </a:r>
          </a:p>
        </p:txBody>
      </p:sp>
    </p:spTree>
    <p:extLst>
      <p:ext uri="{BB962C8B-B14F-4D97-AF65-F5344CB8AC3E}">
        <p14:creationId xmlns:p14="http://schemas.microsoft.com/office/powerpoint/2010/main" val="35707421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hiv</a:t>
            </a:r>
            <a:endParaRPr lang="en-US" dirty="0"/>
          </a:p>
        </p:txBody>
      </p:sp>
      <p:sp>
        <p:nvSpPr>
          <p:cNvPr id="6" name="Content Placeholder 2">
            <a:extLst>
              <a:ext uri="{FF2B5EF4-FFF2-40B4-BE49-F238E27FC236}">
                <a16:creationId xmlns:a16="http://schemas.microsoft.com/office/drawing/2014/main" id="{993DFC18-0FD1-462B-8CAE-3FFEEC1DC396}"/>
              </a:ext>
            </a:extLst>
          </p:cNvPr>
          <p:cNvSpPr>
            <a:spLocks noGrp="1"/>
          </p:cNvSpPr>
          <p:nvPr>
            <p:ph idx="1"/>
          </p:nvPr>
        </p:nvSpPr>
        <p:spPr>
          <a:xfrm>
            <a:off x="2231136" y="2638044"/>
            <a:ext cx="7729728" cy="3828070"/>
          </a:xfrm>
        </p:spPr>
        <p:txBody>
          <a:bodyPr>
            <a:noAutofit/>
          </a:bodyPr>
          <a:lstStyle/>
          <a:p>
            <a:pPr marL="0" indent="0">
              <a:buNone/>
            </a:pPr>
            <a:r>
              <a:rPr lang="en-US" sz="2400" dirty="0"/>
              <a:t>Human Immunodeficiency Virus (HIV) attacks the immune system. Some people develop flu-like symptoms initially, but many do not experience any </a:t>
            </a:r>
            <a:r>
              <a:rPr lang="en-US" sz="2400" dirty="0" smtClean="0"/>
              <a:t>symptoms. </a:t>
            </a:r>
            <a:r>
              <a:rPr lang="en-US" sz="2400" dirty="0"/>
              <a:t>The virus can lay dormant for a decade or more (but does not always). If untreated, it will progress to </a:t>
            </a:r>
            <a:r>
              <a:rPr lang="en-US" sz="2400" dirty="0" err="1"/>
              <a:t>Aquired</a:t>
            </a:r>
            <a:r>
              <a:rPr lang="en-US" sz="2400" dirty="0"/>
              <a:t> Immunodeficiency Syndrome (AIDS).</a:t>
            </a:r>
          </a:p>
          <a:p>
            <a:pPr marL="0" indent="0">
              <a:buNone/>
            </a:pPr>
            <a:r>
              <a:rPr lang="en-US" sz="2400" dirty="0"/>
              <a:t>These days, HIV carriers can live nearly as long as those without it, as long as they receive treatment before it </a:t>
            </a:r>
            <a:r>
              <a:rPr lang="en-US" sz="2400" dirty="0" smtClean="0"/>
              <a:t>progresses. The </a:t>
            </a:r>
            <a:r>
              <a:rPr lang="en-US" sz="2400" dirty="0"/>
              <a:t>only way to know if you have HIV is by blood test.</a:t>
            </a:r>
          </a:p>
        </p:txBody>
      </p:sp>
    </p:spTree>
    <p:extLst>
      <p:ext uri="{BB962C8B-B14F-4D97-AF65-F5344CB8AC3E}">
        <p14:creationId xmlns:p14="http://schemas.microsoft.com/office/powerpoint/2010/main" val="3948346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06D8BE-E7FF-4B57-8631-16E4AB825708}"/>
              </a:ext>
            </a:extLst>
          </p:cNvPr>
          <p:cNvSpPr txBox="1">
            <a:spLocks/>
          </p:cNvSpPr>
          <p:nvPr/>
        </p:nvSpPr>
        <p:spPr bwMode="black">
          <a:xfrm>
            <a:off x="2231136" y="74301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US" dirty="0"/>
              <a:t>Hepatitis B &amp; C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5462" y="923123"/>
            <a:ext cx="1291186" cy="939338"/>
          </a:xfrm>
          <a:prstGeom prst="rect">
            <a:avLst/>
          </a:prstGeom>
        </p:spPr>
      </p:pic>
      <p:sp>
        <p:nvSpPr>
          <p:cNvPr id="13" name="Content Placeholder 2">
            <a:extLst>
              <a:ext uri="{FF2B5EF4-FFF2-40B4-BE49-F238E27FC236}">
                <a16:creationId xmlns:a16="http://schemas.microsoft.com/office/drawing/2014/main" id="{F38F28CB-8B18-4141-A9A6-332CAF2B47DC}"/>
              </a:ext>
            </a:extLst>
          </p:cNvPr>
          <p:cNvSpPr txBox="1">
            <a:spLocks/>
          </p:cNvSpPr>
          <p:nvPr/>
        </p:nvSpPr>
        <p:spPr>
          <a:xfrm>
            <a:off x="1104900" y="2090197"/>
            <a:ext cx="10191750" cy="464138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200" dirty="0" err="1" smtClean="0"/>
              <a:t>Hep</a:t>
            </a:r>
            <a:r>
              <a:rPr lang="en-US" sz="2200" dirty="0" smtClean="0"/>
              <a:t> </a:t>
            </a:r>
            <a:r>
              <a:rPr lang="en-US" sz="2200" dirty="0"/>
              <a:t>B and C are similar </a:t>
            </a:r>
            <a:r>
              <a:rPr lang="en-US" sz="2200" dirty="0" smtClean="0"/>
              <a:t>viruses that affect the liver. </a:t>
            </a:r>
            <a:r>
              <a:rPr lang="en-US" sz="2200" dirty="0"/>
              <a:t>Like HIV, many people show no symptoms. If they do, they can include fever, fatigue, loss of appetite, upset stomach, and vomiting, which can easily be confused with minor illnesses. Some stranger symptoms are dark urine, gray stools, joint pain, and jaundice (yellowing of the skin/eyes). </a:t>
            </a:r>
            <a:endParaRPr lang="en-US" sz="2200" dirty="0" smtClean="0"/>
          </a:p>
          <a:p>
            <a:pPr marL="0" indent="0">
              <a:buNone/>
            </a:pPr>
            <a:endParaRPr lang="en-US" sz="500" dirty="0"/>
          </a:p>
          <a:p>
            <a:pPr marL="0" indent="0">
              <a:buNone/>
            </a:pPr>
            <a:r>
              <a:rPr lang="en-US" sz="2200" dirty="0" smtClean="0"/>
              <a:t>Sometimes the virus goes away without treatment. This is much more likely to happen with </a:t>
            </a:r>
            <a:r>
              <a:rPr lang="en-US" sz="2200" dirty="0" err="1" smtClean="0"/>
              <a:t>Hep</a:t>
            </a:r>
            <a:r>
              <a:rPr lang="en-US" sz="2200" dirty="0" smtClean="0"/>
              <a:t> B. Some will develop </a:t>
            </a:r>
            <a:r>
              <a:rPr lang="en-US" sz="2200" dirty="0"/>
              <a:t>a chronic (lifelong) infection which can cause cirrhosis (scarring) of the liver, liver cancer, or even death</a:t>
            </a:r>
            <a:r>
              <a:rPr lang="en-US" sz="2200" dirty="0" smtClean="0"/>
              <a:t>.</a:t>
            </a:r>
          </a:p>
          <a:p>
            <a:pPr marL="0" indent="0">
              <a:buNone/>
            </a:pPr>
            <a:endParaRPr lang="en-US" sz="500" dirty="0"/>
          </a:p>
          <a:p>
            <a:pPr marL="0" indent="0">
              <a:buNone/>
            </a:pPr>
            <a:r>
              <a:rPr lang="en-US" sz="2200" dirty="0" smtClean="0"/>
              <a:t>About 5</a:t>
            </a:r>
            <a:r>
              <a:rPr lang="en-US" sz="2200" dirty="0" smtClean="0"/>
              <a:t>% </a:t>
            </a:r>
            <a:r>
              <a:rPr lang="en-US" sz="2200" dirty="0"/>
              <a:t>of </a:t>
            </a:r>
            <a:r>
              <a:rPr lang="en-US" sz="2200" dirty="0" smtClean="0"/>
              <a:t>adults with </a:t>
            </a:r>
            <a:r>
              <a:rPr lang="en-US" sz="2200" dirty="0" err="1" smtClean="0"/>
              <a:t>Hep</a:t>
            </a:r>
            <a:r>
              <a:rPr lang="en-US" sz="2200" dirty="0" smtClean="0"/>
              <a:t> </a:t>
            </a:r>
            <a:r>
              <a:rPr lang="en-US" sz="2200" dirty="0"/>
              <a:t>B will develop the chronic version. For </a:t>
            </a:r>
            <a:r>
              <a:rPr lang="en-US" sz="2200" dirty="0" err="1" smtClean="0"/>
              <a:t>Hep</a:t>
            </a:r>
            <a:r>
              <a:rPr lang="en-US" sz="2200" dirty="0" smtClean="0"/>
              <a:t> </a:t>
            </a:r>
            <a:r>
              <a:rPr lang="en-US" sz="2200" dirty="0"/>
              <a:t>C, </a:t>
            </a:r>
            <a:r>
              <a:rPr lang="en-US" sz="2200" dirty="0" smtClean="0"/>
              <a:t>it will become chronic for 70-85% of people. </a:t>
            </a:r>
            <a:r>
              <a:rPr lang="en-US" sz="2200" dirty="0" smtClean="0"/>
              <a:t> There are more and better treatment options available today for both chronic </a:t>
            </a:r>
            <a:r>
              <a:rPr lang="en-US" sz="2200" dirty="0" err="1" smtClean="0"/>
              <a:t>Hep</a:t>
            </a:r>
            <a:r>
              <a:rPr lang="en-US" sz="2200" dirty="0" smtClean="0"/>
              <a:t> B and C. T</a:t>
            </a:r>
            <a:r>
              <a:rPr lang="en-US" sz="2200" dirty="0" smtClean="0"/>
              <a:t>he </a:t>
            </a:r>
            <a:r>
              <a:rPr lang="en-US" sz="2200" dirty="0"/>
              <a:t>only way to know if you have either virus is by blood test</a:t>
            </a:r>
            <a:r>
              <a:rPr lang="en-US" sz="2200" dirty="0" smtClean="0"/>
              <a:t>. </a:t>
            </a:r>
            <a:endParaRPr lang="en-US" sz="2200" dirty="0"/>
          </a:p>
        </p:txBody>
      </p:sp>
    </p:spTree>
    <p:extLst>
      <p:ext uri="{BB962C8B-B14F-4D97-AF65-F5344CB8AC3E}">
        <p14:creationId xmlns:p14="http://schemas.microsoft.com/office/powerpoint/2010/main" val="2479359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9C1CAE6017B344FB3072F820FCF043E" ma:contentTypeVersion="3" ma:contentTypeDescription="Create a new document." ma:contentTypeScope="" ma:versionID="f449d4b132ff6bf317ffcaba187850e3">
  <xsd:schema xmlns:xsd="http://www.w3.org/2001/XMLSchema" xmlns:xs="http://www.w3.org/2001/XMLSchema" xmlns:p="http://schemas.microsoft.com/office/2006/metadata/properties" xmlns:ns1="http://schemas.microsoft.com/sharepoint/v3" xmlns:ns3="6b5c5255-aa12-407b-85a9-fca71d9b7f49" targetNamespace="http://schemas.microsoft.com/office/2006/metadata/properties" ma:root="true" ma:fieldsID="186fe1f5fcab672d3aec65c4f48f85d0" ns1:_="" ns3:_="">
    <xsd:import namespace="http://schemas.microsoft.com/sharepoint/v3"/>
    <xsd:import namespace="6b5c5255-aa12-407b-85a9-fca71d9b7f49"/>
    <xsd:element name="properties">
      <xsd:complexType>
        <xsd:sequence>
          <xsd:element name="documentManagement">
            <xsd:complexType>
              <xsd:all>
                <xsd:element ref="ns1:PublishingStartDate" minOccurs="0"/>
                <xsd:element ref="ns1:PublishingExpirationDat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b5c5255-aa12-407b-85a9-fca71d9b7f4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AFD37AD-841D-4E03-AC14-470D4D4E6298}"/>
</file>

<file path=customXml/itemProps2.xml><?xml version="1.0" encoding="utf-8"?>
<ds:datastoreItem xmlns:ds="http://schemas.openxmlformats.org/officeDocument/2006/customXml" ds:itemID="{266278D5-D908-41F1-BD8A-4A084CF934B8}"/>
</file>

<file path=customXml/itemProps3.xml><?xml version="1.0" encoding="utf-8"?>
<ds:datastoreItem xmlns:ds="http://schemas.openxmlformats.org/officeDocument/2006/customXml" ds:itemID="{EDB6D65A-8EE5-4105-844A-278851445B58}"/>
</file>

<file path=docProps/app.xml><?xml version="1.0" encoding="utf-8"?>
<Properties xmlns="http://schemas.openxmlformats.org/officeDocument/2006/extended-properties" xmlns:vt="http://schemas.openxmlformats.org/officeDocument/2006/docPropsVTypes">
  <Template>TM03090434[[fn=Wood Type]]</Template>
  <TotalTime>2544</TotalTime>
  <Words>1992</Words>
  <Application>Microsoft Office PowerPoint</Application>
  <PresentationFormat>Widescreen</PresentationFormat>
  <Paragraphs>167</Paragraphs>
  <Slides>41</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Gill Sans MT</vt:lpstr>
      <vt:lpstr>Wingdings</vt:lpstr>
      <vt:lpstr>Parcel</vt:lpstr>
      <vt:lpstr> bloodborne pathogens training</vt:lpstr>
      <vt:lpstr>What are bbps?</vt:lpstr>
      <vt:lpstr>other potentially infectious materials  (OPIM)</vt:lpstr>
      <vt:lpstr>your occupational exposure</vt:lpstr>
      <vt:lpstr>osha’s bbp standard</vt:lpstr>
      <vt:lpstr>access</vt:lpstr>
      <vt:lpstr>Bloodborne diseases</vt:lpstr>
      <vt:lpstr>hiv</vt:lpstr>
      <vt:lpstr>PowerPoint Presentation</vt:lpstr>
      <vt:lpstr>Hepatitis b vaccination</vt:lpstr>
      <vt:lpstr>How do bbps spread from person to person?</vt:lpstr>
      <vt:lpstr>PowerPoint Presentation</vt:lpstr>
      <vt:lpstr>exposure        disease</vt:lpstr>
      <vt:lpstr>Recognizing exposure incidents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Preventing exposure</vt:lpstr>
      <vt:lpstr>Universal precautions</vt:lpstr>
      <vt:lpstr>situations like…</vt:lpstr>
      <vt:lpstr>Spills &amp; contaminated items</vt:lpstr>
      <vt:lpstr>needle found on campus</vt:lpstr>
      <vt:lpstr>Found needle procedure</vt:lpstr>
      <vt:lpstr>Be aware</vt:lpstr>
      <vt:lpstr>PowerPoint Presentation</vt:lpstr>
      <vt:lpstr>Exposure incident response</vt:lpstr>
      <vt:lpstr>PowerPoint Presentation</vt:lpstr>
      <vt:lpstr>general order</vt:lpstr>
      <vt:lpstr>resources</vt:lpstr>
    </vt:vector>
  </TitlesOfParts>
  <Company>DePaul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bloodborne pathogens training</dc:title>
  <dc:creator>Abma, Katie</dc:creator>
  <cp:lastModifiedBy>Abma, Katie</cp:lastModifiedBy>
  <cp:revision>812</cp:revision>
  <cp:lastPrinted>2019-06-13T16:36:22Z</cp:lastPrinted>
  <dcterms:created xsi:type="dcterms:W3CDTF">2019-06-03T15:08:21Z</dcterms:created>
  <dcterms:modified xsi:type="dcterms:W3CDTF">2019-10-03T16:29:20Z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0x010100B9C1CAE6017B344FB3072F820FCF043E</vt:lpwstr>
  </property>
</Properties>
</file>