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93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1.xml" ContentType="application/vnd.openxmlformats-officedocument.presentationml.tags+xml"/>
  <Override PartName="/ppt/tags/tag62.xml" ContentType="application/vnd.openxmlformats-officedocument.presentationml.tags+xml"/>
  <Override PartName="/ppt/tags/tag54.xml" ContentType="application/vnd.openxmlformats-officedocument.presentationml.tags+xml"/>
  <Override PartName="/ppt/tags/tag56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app.xml" ContentType="application/vnd.openxmlformats-officedocument.extended-properties+xml"/>
  <Override PartName="/ppt/tags/tag55.xml" ContentType="application/vnd.openxmlformats-officedocument.presentationml.tags+xml"/>
  <Override PartName="/ppt/tags/tag57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177.xml" ContentType="application/vnd.openxmlformats-officedocument.presentationml.tags+xml"/>
  <Override PartName="/ppt/tags/tag176.xml" ContentType="application/vnd.openxmlformats-officedocument.presentationml.tags+xml"/>
  <Override PartName="/ppt/tags/tag175.xml" ContentType="application/vnd.openxmlformats-officedocument.presentationml.tags+xml"/>
  <Override PartName="/ppt/tags/tag174.xml" ContentType="application/vnd.openxmlformats-officedocument.presentationml.tags+xml"/>
  <Override PartName="/ppt/tags/tag173.xml" ContentType="application/vnd.openxmlformats-officedocument.presentationml.tags+xml"/>
  <Override PartName="/ppt/tags/tag70.xml" ContentType="application/vnd.openxmlformats-officedocument.presentationml.tags+xml"/>
  <Override PartName="/ppt/tags/tag67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85.xml" ContentType="application/vnd.openxmlformats-officedocument.presentationml.tags+xml"/>
  <Override PartName="/ppt/tags/tag65.xml" ContentType="application/vnd.openxmlformats-officedocument.presentationml.tags+xml"/>
  <Override PartName="/ppt/tags/tag184.xml" ContentType="application/vnd.openxmlformats-officedocument.presentationml.tags+xml"/>
  <Override PartName="/ppt/tags/tag183.xml" ContentType="application/vnd.openxmlformats-officedocument.presentationml.tags+xml"/>
  <Override PartName="/ppt/tags/tag182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ppt/tags/tag71.xml" ContentType="application/vnd.openxmlformats-officedocument.presentationml.tags+xml"/>
  <Override PartName="/ppt/tags/tag4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7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16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11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1.xml" ContentType="application/vnd.openxmlformats-officedocument.presentationml.tags+xml"/>
  <Override PartName="/ppt/tags/tag130.xml" ContentType="application/vnd.openxmlformats-officedocument.presentationml.tags+xml"/>
  <Override PartName="/ppt/tags/tag129.xml" ContentType="application/vnd.openxmlformats-officedocument.presentationml.tags+xml"/>
  <Override PartName="/ppt/tags/tag84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85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8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102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83.xml" ContentType="application/vnd.openxmlformats-officedocument.presentationml.tags+xml"/>
  <Override PartName="/ppt/tags/tag157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158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75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38.xml" ContentType="application/vnd.openxmlformats-officedocument.presentationml.tags+xml"/>
  <Override PartName="/ppt/tags/tag137.xml" ContentType="application/vnd.openxmlformats-officedocument.presentationml.tags+xml"/>
  <Override PartName="/ppt/tags/tag136.xml" ContentType="application/vnd.openxmlformats-officedocument.presentationml.tags+xml"/>
  <Override PartName="/ppt/tags/tag135.xml" ContentType="application/vnd.openxmlformats-officedocument.presentationml.tags+xml"/>
  <Override PartName="/ppt/tags/tag134.xml" ContentType="application/vnd.openxmlformats-officedocument.presentationml.tags+xml"/>
  <Override PartName="/ppt/tags/tag8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8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7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597" r:id="rId1"/>
  </p:sldMasterIdLst>
  <p:notesMasterIdLst>
    <p:notesMasterId r:id="rId36"/>
  </p:notesMasterIdLst>
  <p:sldIdLst>
    <p:sldId id="256" r:id="rId2"/>
    <p:sldId id="321" r:id="rId3"/>
    <p:sldId id="258" r:id="rId4"/>
    <p:sldId id="312" r:id="rId5"/>
    <p:sldId id="277" r:id="rId6"/>
    <p:sldId id="293" r:id="rId7"/>
    <p:sldId id="305" r:id="rId8"/>
    <p:sldId id="308" r:id="rId9"/>
    <p:sldId id="307" r:id="rId10"/>
    <p:sldId id="283" r:id="rId11"/>
    <p:sldId id="287" r:id="rId12"/>
    <p:sldId id="291" r:id="rId13"/>
    <p:sldId id="288" r:id="rId14"/>
    <p:sldId id="267" r:id="rId15"/>
    <p:sldId id="315" r:id="rId16"/>
    <p:sldId id="298" r:id="rId17"/>
    <p:sldId id="266" r:id="rId18"/>
    <p:sldId id="281" r:id="rId19"/>
    <p:sldId id="297" r:id="rId20"/>
    <p:sldId id="320" r:id="rId21"/>
    <p:sldId id="268" r:id="rId22"/>
    <p:sldId id="316" r:id="rId23"/>
    <p:sldId id="314" r:id="rId24"/>
    <p:sldId id="310" r:id="rId25"/>
    <p:sldId id="263" r:id="rId26"/>
    <p:sldId id="271" r:id="rId27"/>
    <p:sldId id="272" r:id="rId28"/>
    <p:sldId id="313" r:id="rId29"/>
    <p:sldId id="274" r:id="rId30"/>
    <p:sldId id="275" r:id="rId31"/>
    <p:sldId id="273" r:id="rId32"/>
    <p:sldId id="276" r:id="rId33"/>
    <p:sldId id="317" r:id="rId34"/>
    <p:sldId id="319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ma, Kathleen" initials="AK" lastIdx="5" clrIdx="0">
    <p:extLst>
      <p:ext uri="{19B8F6BF-5375-455C-9EA6-DF929625EA0E}">
        <p15:presenceInfo xmlns:p15="http://schemas.microsoft.com/office/powerpoint/2012/main" userId="S-1-5-21-145910888-1053231244-2131390739-72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D13B56"/>
    <a:srgbClr val="B2B2B2"/>
    <a:srgbClr val="656661"/>
    <a:srgbClr val="CA2302"/>
    <a:srgbClr val="C18A8D"/>
    <a:srgbClr val="E28394"/>
    <a:srgbClr val="2D2928"/>
    <a:srgbClr val="CCEC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6" autoAdjust="0"/>
    <p:restoredTop sz="85846" autoAdjust="0"/>
  </p:normalViewPr>
  <p:slideViewPr>
    <p:cSldViewPr snapToGrid="0">
      <p:cViewPr varScale="1">
        <p:scale>
          <a:sx n="96" d="100"/>
          <a:sy n="96" d="100"/>
        </p:scale>
        <p:origin x="9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4A7F-25EA-4152-BACD-4411F82BD0CB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8DA01-DC47-4241-92AB-8CB4C309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7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9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9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4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DA01-DC47-4241-92AB-8CB4C309A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>
              <p:custDataLst>
                <p:tags r:id="rId6"/>
              </p:custData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>
              <p:custDataLst>
                <p:tags r:id="rId7"/>
              </p:custData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773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4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8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>
            <p:custDataLst>
              <p:tags r:id="rId6"/>
            </p:custData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2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6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>
            <p:custDataLst>
              <p:tags r:id="rId1"/>
            </p:custData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>
            <p:custDataLst>
              <p:tags r:id="rId8"/>
            </p:custData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42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997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9A1BA21-74FA-4191-9ED9-312F49F6ABD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9073DCF-CA85-4FBE-96E1-86285D82D1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>
            <p:custDataLst>
              <p:tags r:id="rId18"/>
            </p:custData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b="0" i="1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microsoft.com/office/2007/relationships/hdphoto" Target="../media/hdphoto1.wdp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6.png"/><Relationship Id="rId5" Type="http://schemas.openxmlformats.org/officeDocument/2006/relationships/tags" Target="../tags/tag79.xml"/><Relationship Id="rId10" Type="http://schemas.openxmlformats.org/officeDocument/2006/relationships/hyperlink" Target="mailto:ehsoffice@depaul.edu" TargetMode="External"/><Relationship Id="rId4" Type="http://schemas.openxmlformats.org/officeDocument/2006/relationships/tags" Target="../tags/tag78.xml"/><Relationship Id="rId9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2.xml"/><Relationship Id="rId7" Type="http://schemas.openxmlformats.org/officeDocument/2006/relationships/hyperlink" Target="https://offices.depaul.edu/environmental-health-and-safety/manuals-procedures/Documents/fume-hoods-manual.pdf" TargetMode="Externa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10" Type="http://schemas.openxmlformats.org/officeDocument/2006/relationships/hyperlink" Target="http://facilityoperations.depaul.edu/" TargetMode="External"/><Relationship Id="rId4" Type="http://schemas.openxmlformats.org/officeDocument/2006/relationships/tags" Target="../tags/tag93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97.xml"/><Relationship Id="rId7" Type="http://schemas.openxmlformats.org/officeDocument/2006/relationships/hyperlink" Target="../../GHSpictograms.PDF" TargetMode="Externa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Relationship Id="rId9" Type="http://schemas.openxmlformats.org/officeDocument/2006/relationships/hyperlink" Target="https://www.osha.gov/dsg/hazcom/global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3.jp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4.jpg"/><Relationship Id="rId4" Type="http://schemas.openxmlformats.org/officeDocument/2006/relationships/tags" Target="../tags/tag106.xml"/><Relationship Id="rId9" Type="http://schemas.openxmlformats.org/officeDocument/2006/relationships/hyperlink" Target="http://www.uvm.edu/safety/sites/uvm.edu.safety/files/uploads/documents/segregated_chemical_storage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" Type="http://schemas.openxmlformats.org/officeDocument/2006/relationships/tags" Target="../tags/tag1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15.jpe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hyperlink" Target="mailto:JDEAN@depaul.edu" TargetMode="Externa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hyperlink" Target="https://offices.depaul.edu/environmental-health-and-safety/manuals-procedures/Documents/waste-disposal-guid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8.xml"/><Relationship Id="rId11" Type="http://schemas.openxmlformats.org/officeDocument/2006/relationships/image" Target="../media/image16.emf"/><Relationship Id="rId5" Type="http://schemas.openxmlformats.org/officeDocument/2006/relationships/tags" Target="../tags/tag137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0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19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18.png"/><Relationship Id="rId5" Type="http://schemas.openxmlformats.org/officeDocument/2006/relationships/tags" Target="../tags/tag145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44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2.xml"/><Relationship Id="rId7" Type="http://schemas.openxmlformats.org/officeDocument/2006/relationships/hyperlink" Target="https://offices.depaul.edu/environmental-health-and-safety/manuals-procedures/Documents/compressed-gas-safety-manual.pdf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hyperlink" Target="https://www.youtube.com/watch?v=q8UiamEWz4Q&amp;index=6&amp;list=PL4qaj9envIYnBaQSPpcOMUqWiQUAgPoMq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offices.depaul.edu/environmental-health-and-safety/manuals-procedures/Documents/chemical-hygiene-plan.pdf" TargetMode="External"/><Relationship Id="rId3" Type="http://schemas.openxmlformats.org/officeDocument/2006/relationships/tags" Target="../tags/tag156.xml"/><Relationship Id="rId7" Type="http://schemas.openxmlformats.org/officeDocument/2006/relationships/hyperlink" Target="http://resources.depaul.edu/emergency-plan/Trauma/Pages/HazardousChemicalSpill.aspx" TargetMode="Externa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157.xml"/><Relationship Id="rId9" Type="http://schemas.openxmlformats.org/officeDocument/2006/relationships/hyperlink" Target="https://offices.depaul.edu/environmental-health-and-safety/forms/Pages/incident-report.asp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hyperlink" Target="https://depaul.hosted.panopto.com/Panopto/Pages/Viewer.aspx?id=13e75a89-2b2c-4446-9325-1201e8cc4e3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slideLayout" Target="../slideLayouts/slideLayout2.xml"/><Relationship Id="rId18" Type="http://schemas.openxmlformats.org/officeDocument/2006/relationships/hyperlink" Target="mailto:CMART107@depaul.edu" TargetMode="Externa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27.png"/><Relationship Id="rId2" Type="http://schemas.openxmlformats.org/officeDocument/2006/relationships/tags" Target="../tags/tag162.xml"/><Relationship Id="rId16" Type="http://schemas.openxmlformats.org/officeDocument/2006/relationships/image" Target="../media/image26.jpeg"/><Relationship Id="rId20" Type="http://schemas.openxmlformats.org/officeDocument/2006/relationships/hyperlink" Target="mailto:MWORKMAN@depaul.edu" TargetMode="Externa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hyperlink" Target="mailto:ehsoffice@depaul.edu" TargetMode="External"/><Relationship Id="rId10" Type="http://schemas.openxmlformats.org/officeDocument/2006/relationships/tags" Target="../tags/tag170.xml"/><Relationship Id="rId19" Type="http://schemas.openxmlformats.org/officeDocument/2006/relationships/hyperlink" Target="mailto:SROCUS@depaul.edu" TargetMode="Externa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ffices.depaul.edu/environmental-health-and-safety/manuals-procedures/Documents/chemical-hygiene-plan.pdf" TargetMode="External"/><Relationship Id="rId3" Type="http://schemas.openxmlformats.org/officeDocument/2006/relationships/tags" Target="../tags/tag4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10" Type="http://schemas.openxmlformats.org/officeDocument/2006/relationships/image" Target="../media/image3.jpeg"/><Relationship Id="rId4" Type="http://schemas.openxmlformats.org/officeDocument/2006/relationships/tags" Target="../tags/tag43.xml"/><Relationship Id="rId9" Type="http://schemas.openxmlformats.org/officeDocument/2006/relationships/hyperlink" Target="https://www.osha.gov/pls/oshaweb/owadisp.show_document?p_table=STANDARDS&amp;p_id=1010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28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hyperlink" Target="mailto:ehsoffice@depaul.edu" TargetMode="External"/><Relationship Id="rId5" Type="http://schemas.openxmlformats.org/officeDocument/2006/relationships/tags" Target="../tags/tag177.xml"/><Relationship Id="rId10" Type="http://schemas.openxmlformats.org/officeDocument/2006/relationships/hyperlink" Target="https://offices.depaul.edu/environmental-health-and-safety/Pages/default.aspx" TargetMode="External"/><Relationship Id="rId4" Type="http://schemas.openxmlformats.org/officeDocument/2006/relationships/tags" Target="../tags/tag176.xml"/><Relationship Id="rId9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hyperlink" Target="https://offices.depaul.edu/ors/Pages/default.aspx" TargetMode="External"/><Relationship Id="rId4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hsfna.org/index.cfm/lifelines/december-2013/are-oshas-pels-safe-osha-says-no/" TargetMode="External"/><Relationship Id="rId13" Type="http://schemas.openxmlformats.org/officeDocument/2006/relationships/hyperlink" Target="../../GHSpictograms.PDF" TargetMode="External"/><Relationship Id="rId18" Type="http://schemas.openxmlformats.org/officeDocument/2006/relationships/hyperlink" Target="https://depaul.hosted.panopto.com/Panopto/Pages/Viewer.aspx?id=13e75a89-2b2c-4446-9325-1201e8cc4e39" TargetMode="External"/><Relationship Id="rId3" Type="http://schemas.openxmlformats.org/officeDocument/2006/relationships/tags" Target="../tags/tag187.xml"/><Relationship Id="rId21" Type="http://schemas.openxmlformats.org/officeDocument/2006/relationships/hyperlink" Target="https://offices.depaul.edu/environmental-health-and-safety/Pages/default.aspx" TargetMode="External"/><Relationship Id="rId7" Type="http://schemas.openxmlformats.org/officeDocument/2006/relationships/hyperlink" Target="https://www.osha.gov/dsg/annotated-pels/" TargetMode="External"/><Relationship Id="rId12" Type="http://schemas.openxmlformats.org/officeDocument/2006/relationships/hyperlink" Target="https://offices.depaul.edu/environmental-health-and-safety/forms/Pages/incident-report.aspx" TargetMode="External"/><Relationship Id="rId17" Type="http://schemas.openxmlformats.org/officeDocument/2006/relationships/hyperlink" Target="http://illinoispoisoncenter.org/" TargetMode="External"/><Relationship Id="rId2" Type="http://schemas.openxmlformats.org/officeDocument/2006/relationships/tags" Target="../tags/tag186.xml"/><Relationship Id="rId16" Type="http://schemas.openxmlformats.org/officeDocument/2006/relationships/hyperlink" Target="http://resources.depaul.edu/emergency-plan/Trauma/Pages/HazardousChemicalSpill.aspx" TargetMode="External"/><Relationship Id="rId20" Type="http://schemas.openxmlformats.org/officeDocument/2006/relationships/hyperlink" Target="https://offices.depaul.edu/ors/Pages/default.aspx" TargetMode="External"/><Relationship Id="rId1" Type="http://schemas.openxmlformats.org/officeDocument/2006/relationships/tags" Target="../tags/tag185.xml"/><Relationship Id="rId6" Type="http://schemas.openxmlformats.org/officeDocument/2006/relationships/hyperlink" Target="https://www.osha.gov/pls/oshaweb/owadisp.show_document?p_table=STANDARDS&amp;p_id=10106" TargetMode="External"/><Relationship Id="rId11" Type="http://schemas.openxmlformats.org/officeDocument/2006/relationships/hyperlink" Target="https://offices.depaul.edu/environmental-health-and-safety/manuals-procedures/Documents/compressed-gas-safety-manual.pdf" TargetMode="External"/><Relationship Id="rId5" Type="http://schemas.openxmlformats.org/officeDocument/2006/relationships/notesSlide" Target="../notesSlides/notesSlide21.xml"/><Relationship Id="rId15" Type="http://schemas.openxmlformats.org/officeDocument/2006/relationships/hyperlink" Target="https://offices.depaul.edu/environmental-health-and-safety/manuals-procedures/Documents/waste-disposal-guide.pdf" TargetMode="External"/><Relationship Id="rId10" Type="http://schemas.openxmlformats.org/officeDocument/2006/relationships/hyperlink" Target="https://offices.depaul.edu/environmental-health-and-safety/manuals-procedures/Documents/fume-hoods-manual.pdf" TargetMode="External"/><Relationship Id="rId19" Type="http://schemas.openxmlformats.org/officeDocument/2006/relationships/hyperlink" Target="http://libguides.depaul.edu/c.php?g=253449&amp;p=2462041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offices.depaul.edu/environmental-health-and-safety/manuals-procedures/Documents/chemical-hygiene-plan.pdf" TargetMode="External"/><Relationship Id="rId14" Type="http://schemas.openxmlformats.org/officeDocument/2006/relationships/hyperlink" Target="http://www.uvm.edu/safety/sites/uvm.edu.safety/files/uploads/documents/segregated_chemical_storage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hyperlink" Target="https://docs.google.com/document/d/1xuGZ5AIGYDmaJkNLbCBfn2eg-E3mqx63sXDra7lLoDg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hyperlink" Target="mailto:ehsoffice@depaul.edu" TargetMode="External"/><Relationship Id="rId5" Type="http://schemas.openxmlformats.org/officeDocument/2006/relationships/tags" Target="../tags/tag57.xml"/><Relationship Id="rId10" Type="http://schemas.openxmlformats.org/officeDocument/2006/relationships/hyperlink" Target="https://www.osha.gov/dsg/annotated-pels/" TargetMode="External"/><Relationship Id="rId4" Type="http://schemas.openxmlformats.org/officeDocument/2006/relationships/tags" Target="../tags/tag56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84661" y="2123485"/>
            <a:ext cx="9144000" cy="1749872"/>
          </a:xfrm>
        </p:spPr>
        <p:txBody>
          <a:bodyPr/>
          <a:lstStyle/>
          <a:p>
            <a:r>
              <a:rPr lang="en-US" sz="5500" b="1" cap="none" dirty="0" smtClean="0"/>
              <a:t>Laboratory Safety Training</a:t>
            </a:r>
            <a:endParaRPr lang="en-US" sz="55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18810" y="5498236"/>
            <a:ext cx="5451565" cy="805205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070C0"/>
                </a:solidFill>
              </a:rPr>
              <a:t>Winter Quarter 2018</a:t>
            </a:r>
            <a:endParaRPr lang="en-US" sz="4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42" y="486616"/>
            <a:ext cx="5261653" cy="8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577196" y="3393855"/>
            <a:ext cx="995565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900" dirty="0" smtClean="0"/>
              <a:t>How does your lab organize SDSs?</a:t>
            </a:r>
          </a:p>
          <a:p>
            <a:pPr algn="ctr"/>
            <a:r>
              <a:rPr lang="en-US" dirty="0" smtClean="0"/>
              <a:t>If the answer is “we don’t,” please </a:t>
            </a:r>
            <a:r>
              <a:rPr lang="en-US" dirty="0" smtClean="0">
                <a:hlinkClick r:id="rId10"/>
              </a:rPr>
              <a:t>contact EHS</a:t>
            </a:r>
            <a:r>
              <a:rPr lang="en-US" dirty="0" smtClean="0"/>
              <a:t> for assistance</a:t>
            </a:r>
          </a:p>
        </p:txBody>
      </p:sp>
      <p:sp>
        <p:nvSpPr>
          <p:cNvPr id="2" name="Chevron 1"/>
          <p:cNvSpPr/>
          <p:nvPr>
            <p:custDataLst>
              <p:tags r:id="rId2"/>
            </p:custDataLst>
          </p:nvPr>
        </p:nvSpPr>
        <p:spPr>
          <a:xfrm>
            <a:off x="2446752" y="3567820"/>
            <a:ext cx="380143" cy="380144"/>
          </a:xfrm>
          <a:prstGeom prst="chevron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>
            <p:custDataLst>
              <p:tags r:id="rId3"/>
            </p:custDataLst>
          </p:nvPr>
        </p:nvSpPr>
        <p:spPr>
          <a:xfrm>
            <a:off x="2256680" y="3567820"/>
            <a:ext cx="380143" cy="380144"/>
          </a:xfrm>
          <a:prstGeom prst="chevr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3458819" y="5508771"/>
            <a:ext cx="59535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dirty="0" smtClean="0"/>
              <a:t>A back up system must be in place in the event of power outages, equipment failure, etc.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634989" y="638808"/>
            <a:ext cx="9601200" cy="145235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Safety Data Sheets (SDSs)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500" dirty="0" smtClean="0"/>
              <a:t>contain all of this information &amp; more!</a:t>
            </a:r>
            <a:endParaRPr lang="en-US" sz="35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621">
            <a:off x="8833164" y="4598395"/>
            <a:ext cx="1237900" cy="1237900"/>
          </a:xfrm>
          <a:prstGeom prst="rect">
            <a:avLst/>
          </a:prstGeom>
        </p:spPr>
      </p:pic>
      <p:sp>
        <p:nvSpPr>
          <p:cNvPr id="19" name="Round Single Corner Rectangle 18"/>
          <p:cNvSpPr/>
          <p:nvPr>
            <p:custDataLst>
              <p:tags r:id="rId6"/>
            </p:custDataLst>
          </p:nvPr>
        </p:nvSpPr>
        <p:spPr>
          <a:xfrm>
            <a:off x="3379307" y="5478955"/>
            <a:ext cx="6072808" cy="703189"/>
          </a:xfrm>
          <a:prstGeom prst="round1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3249421" y="4925917"/>
            <a:ext cx="5727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If SDSs are accessed electronically…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36823" y="2120974"/>
            <a:ext cx="759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SDSs received with shipments of hazardous chemicals must be retained and readily accessible to employees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812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65728" y="1088643"/>
            <a:ext cx="7276988" cy="3756532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Franklin Gothic Book" panose="020B0503020102020204" pitchFamily="34" charset="0"/>
              </a:rPr>
              <a:t>How can you protect yourself and others from hazardous chemicals?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22" y="4289168"/>
            <a:ext cx="1350292" cy="1709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0" y="4135120"/>
            <a:ext cx="1487872" cy="188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54" y="3829693"/>
            <a:ext cx="1783828" cy="22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>
            <p:custDataLst>
              <p:tags r:id="rId1"/>
            </p:custDataLst>
          </p:nvPr>
        </p:nvSpPr>
        <p:spPr>
          <a:xfrm>
            <a:off x="92467" y="0"/>
            <a:ext cx="5085708" cy="6858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2804" y="1133523"/>
            <a:ext cx="4259066" cy="215788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Build Safety 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8953" y="874643"/>
            <a:ext cx="5698856" cy="5337313"/>
          </a:xfrm>
        </p:spPr>
        <p:txBody>
          <a:bodyPr>
            <a:noAutofit/>
          </a:bodyPr>
          <a:lstStyle/>
          <a:p>
            <a:r>
              <a:rPr lang="en-US" sz="2700" dirty="0" smtClean="0"/>
              <a:t>Health and safety risks must be evaluated </a:t>
            </a:r>
            <a:r>
              <a:rPr lang="en-US" sz="2700" b="1" dirty="0" smtClean="0"/>
              <a:t>BEFORE</a:t>
            </a:r>
            <a:r>
              <a:rPr lang="en-US" sz="2700" dirty="0" smtClean="0"/>
              <a:t> starting new experiments/procedures</a:t>
            </a:r>
          </a:p>
          <a:p>
            <a:endParaRPr lang="en-US" sz="2700" dirty="0" smtClean="0"/>
          </a:p>
          <a:p>
            <a:r>
              <a:rPr lang="en-US" sz="2700" dirty="0"/>
              <a:t>Methods to prevent </a:t>
            </a:r>
            <a:r>
              <a:rPr lang="en-US" sz="2700" dirty="0" smtClean="0"/>
              <a:t>chemical exposure must be included in standard operating procedures</a:t>
            </a:r>
          </a:p>
          <a:p>
            <a:endParaRPr lang="en-US" sz="2700" dirty="0" smtClean="0"/>
          </a:p>
          <a:p>
            <a:r>
              <a:rPr lang="en-US" sz="2700" dirty="0" smtClean="0"/>
              <a:t>Everyone who works in the lab must be aware of the hazards and how to protect themselves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0" y="2371072"/>
            <a:ext cx="4412980" cy="28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>
            <p:custDataLst>
              <p:tags r:id="rId1"/>
            </p:custDataLst>
          </p:nvPr>
        </p:nvSpPr>
        <p:spPr>
          <a:xfrm>
            <a:off x="92467" y="0"/>
            <a:ext cx="5085708" cy="6858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838085" y="397565"/>
            <a:ext cx="6133672" cy="5516218"/>
          </a:xfrm>
        </p:spPr>
        <p:txBody>
          <a:bodyPr>
            <a:noAutofit/>
          </a:bodyPr>
          <a:lstStyle/>
          <a:p>
            <a:r>
              <a:rPr lang="en-US" sz="2200" dirty="0" smtClean="0"/>
              <a:t>Appropriate lab attire: </a:t>
            </a:r>
          </a:p>
          <a:p>
            <a:pPr lvl="1"/>
            <a:r>
              <a:rPr lang="en-US" sz="2100" i="0" dirty="0" smtClean="0"/>
              <a:t>Long sleeves &amp; long pants</a:t>
            </a:r>
          </a:p>
          <a:p>
            <a:pPr lvl="1"/>
            <a:r>
              <a:rPr lang="en-US" sz="2100" i="0" dirty="0" smtClean="0"/>
              <a:t>Closed-toe shoes</a:t>
            </a:r>
          </a:p>
          <a:p>
            <a:pPr lvl="1"/>
            <a:r>
              <a:rPr lang="en-US" sz="2100" i="0" dirty="0" smtClean="0"/>
              <a:t>No jewelry</a:t>
            </a:r>
          </a:p>
          <a:p>
            <a:pPr lvl="1"/>
            <a:r>
              <a:rPr lang="en-US" sz="2100" i="0" dirty="0" smtClean="0"/>
              <a:t>Pull long hair back</a:t>
            </a:r>
          </a:p>
          <a:p>
            <a:r>
              <a:rPr lang="en-US" sz="2200" dirty="0" smtClean="0"/>
              <a:t>Safety goggles and nitrile gloves are appropriate for most lab work</a:t>
            </a:r>
          </a:p>
          <a:p>
            <a:r>
              <a:rPr lang="en-US" sz="2200" dirty="0" smtClean="0"/>
              <a:t>Some chemicals require the use of different PPE – use what is recommended on SDSs</a:t>
            </a:r>
          </a:p>
          <a:p>
            <a:r>
              <a:rPr lang="en-US" sz="2200" dirty="0" smtClean="0"/>
              <a:t>Do not touch doorknobs or leave the lab with contaminated gloves on</a:t>
            </a:r>
          </a:p>
          <a:p>
            <a:r>
              <a:rPr lang="en-US" sz="2200" dirty="0" smtClean="0"/>
              <a:t>Do not wear synthetic fibers (polyester, nylon, etc.) when working with flammable materials – wear cotton</a:t>
            </a:r>
          </a:p>
        </p:txBody>
      </p:sp>
      <p:pic>
        <p:nvPicPr>
          <p:cNvPr id="4" name="Picture 2" descr="C:\Users\GCHAGARE\Desktop\pp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8" y="3359650"/>
            <a:ext cx="4836345" cy="17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09578" y="974498"/>
            <a:ext cx="3064248" cy="1967486"/>
          </a:xfrm>
        </p:spPr>
        <p:txBody>
          <a:bodyPr/>
          <a:lstStyle/>
          <a:p>
            <a:r>
              <a:rPr lang="en-US" b="1" dirty="0" smtClean="0">
                <a:solidFill>
                  <a:srgbClr val="9966FF"/>
                </a:solidFill>
              </a:rPr>
              <a:t>P</a:t>
            </a:r>
            <a:r>
              <a:rPr lang="en-US" b="1" dirty="0" smtClean="0">
                <a:solidFill>
                  <a:schemeClr val="tx1"/>
                </a:solidFill>
              </a:rPr>
              <a:t>ersonal </a:t>
            </a:r>
            <a:r>
              <a:rPr lang="en-US" b="1" dirty="0" smtClean="0">
                <a:solidFill>
                  <a:srgbClr val="9966FF"/>
                </a:solidFill>
              </a:rPr>
              <a:t>P</a:t>
            </a:r>
            <a:r>
              <a:rPr lang="en-US" b="1" dirty="0" smtClean="0">
                <a:solidFill>
                  <a:schemeClr val="tx1"/>
                </a:solidFill>
              </a:rPr>
              <a:t>rotective </a:t>
            </a:r>
            <a:r>
              <a:rPr lang="en-US" b="1" dirty="0" smtClean="0">
                <a:solidFill>
                  <a:srgbClr val="9966FF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quipment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6278381" y="6082187"/>
            <a:ext cx="5447132" cy="369332"/>
          </a:xfrm>
          <a:prstGeom prst="rect">
            <a:avLst/>
          </a:prstGeom>
          <a:ln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SDS Section 8: Exposure Controls/Personal Protection</a:t>
            </a:r>
          </a:p>
        </p:txBody>
      </p:sp>
    </p:spTree>
    <p:extLst>
      <p:ext uri="{BB962C8B-B14F-4D97-AF65-F5344CB8AC3E}">
        <p14:creationId xmlns:p14="http://schemas.microsoft.com/office/powerpoint/2010/main" val="3911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>
            <p:custDataLst>
              <p:tags r:id="rId1"/>
            </p:custDataLst>
          </p:nvPr>
        </p:nvSpPr>
        <p:spPr>
          <a:xfrm>
            <a:off x="92467" y="0"/>
            <a:ext cx="5085708" cy="685800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"/>
          <a:stretch/>
        </p:blipFill>
        <p:spPr>
          <a:xfrm>
            <a:off x="92467" y="1952987"/>
            <a:ext cx="5085707" cy="32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2"/>
          <a:stretch/>
        </p:blipFill>
        <p:spPr>
          <a:xfrm>
            <a:off x="1372481" y="3615166"/>
            <a:ext cx="618223" cy="60964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835283" y="295292"/>
            <a:ext cx="5958951" cy="6425913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chemeClr val="tx1"/>
                </a:solidFill>
              </a:rPr>
              <a:t>Use to contain procedures whenever feasible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All materials should be 6 inches back from the sash plane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Keep sash completely closed when not in use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Only work with the sash at the suggested height or lower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All containers must be closed when not in use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Do not use for excessive storage – this affects airflow and reduces the hood’s ability to perform its function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All hoods are certified annually by a contractor 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If you suspect a hood is malfunctioning, remove it from service and report to </a:t>
            </a:r>
            <a:r>
              <a:rPr lang="en-US" sz="2100" dirty="0" smtClean="0">
                <a:solidFill>
                  <a:schemeClr val="tx1"/>
                </a:solidFill>
                <a:hlinkClick r:id="rId10"/>
              </a:rPr>
              <a:t>Facility Operations </a:t>
            </a:r>
            <a:endParaRPr lang="en-US" sz="21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0209">
            <a:off x="549197" y="3902015"/>
            <a:ext cx="603624" cy="645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0399" y="1014894"/>
            <a:ext cx="3512270" cy="642161"/>
          </a:xfrm>
        </p:spPr>
        <p:txBody>
          <a:bodyPr/>
          <a:lstStyle/>
          <a:p>
            <a:r>
              <a:rPr lang="en-US" b="1" dirty="0" smtClean="0"/>
              <a:t>Fume Hoods</a:t>
            </a:r>
            <a:endParaRPr lang="en-US" b="1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288158" y="5223824"/>
            <a:ext cx="2729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the hood to view the </a:t>
            </a:r>
          </a:p>
          <a:p>
            <a:r>
              <a:rPr lang="en-US" dirty="0" smtClean="0"/>
              <a:t>EHS Fume Hoods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22" y="4289168"/>
            <a:ext cx="1350292" cy="1709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0" y="4135120"/>
            <a:ext cx="1487872" cy="1883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54" y="3829693"/>
            <a:ext cx="1783828" cy="2258012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65728" y="1033672"/>
            <a:ext cx="7276988" cy="194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b="0" i="0" u="none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cap="none" dirty="0" smtClean="0">
                <a:latin typeface="Franklin Gothic Book" panose="020B0503020102020204" pitchFamily="34" charset="0"/>
              </a:rPr>
              <a:t>Lab Safety 101:</a:t>
            </a:r>
          </a:p>
          <a:p>
            <a:r>
              <a:rPr lang="en-US" sz="4300" cap="none" dirty="0" smtClean="0">
                <a:latin typeface="Franklin Gothic Book" panose="020B0503020102020204" pitchFamily="34" charset="0"/>
              </a:rPr>
              <a:t>A review of the basics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3273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94" y="2034873"/>
            <a:ext cx="8427377" cy="4392995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1432794" y="1377379"/>
            <a:ext cx="857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required sections for </a:t>
            </a:r>
            <a:r>
              <a:rPr lang="en-US" dirty="0" smtClean="0">
                <a:hlinkClick r:id="rId9"/>
              </a:rPr>
              <a:t>GHS compliant</a:t>
            </a:r>
            <a:r>
              <a:rPr lang="en-US" dirty="0" smtClean="0"/>
              <a:t> manufacturer labels</a:t>
            </a:r>
            <a:endParaRPr lang="en-US" dirty="0"/>
          </a:p>
        </p:txBody>
      </p:sp>
      <p:sp>
        <p:nvSpPr>
          <p:cNvPr id="14" name="Down Arrow 13"/>
          <p:cNvSpPr/>
          <p:nvPr>
            <p:custDataLst>
              <p:tags r:id="rId2"/>
            </p:custDataLst>
          </p:nvPr>
        </p:nvSpPr>
        <p:spPr>
          <a:xfrm>
            <a:off x="1914902" y="1762608"/>
            <a:ext cx="349321" cy="5445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9921365" y="3339100"/>
            <a:ext cx="20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the label to download a poster explaining all</a:t>
            </a:r>
          </a:p>
          <a:p>
            <a:pPr algn="ctr"/>
            <a:r>
              <a:rPr lang="en-US" dirty="0" smtClean="0"/>
              <a:t>GHS pictograms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b="1" dirty="0" smtClean="0"/>
              <a:t>Understanding Chemical Labels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1725544"/>
            <a:ext cx="6806629" cy="3292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When you create containers…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You only have to label them with the </a:t>
            </a:r>
            <a:r>
              <a:rPr lang="en-US" sz="2400" b="1" u="sng" dirty="0" smtClean="0">
                <a:solidFill>
                  <a:schemeClr val="tx1"/>
                </a:solidFill>
              </a:rPr>
              <a:t>CONTENTS</a:t>
            </a:r>
          </a:p>
          <a:p>
            <a:r>
              <a:rPr lang="en-US" sz="2400" i="0" dirty="0" smtClean="0">
                <a:solidFill>
                  <a:schemeClr val="tx1"/>
                </a:solidFill>
              </a:rPr>
              <a:t>Even water + other non-hazardous substances must be labeled</a:t>
            </a:r>
          </a:p>
          <a:p>
            <a:r>
              <a:rPr lang="en-US" sz="2400" i="0" dirty="0" smtClean="0">
                <a:solidFill>
                  <a:schemeClr val="tx1"/>
                </a:solidFill>
              </a:rPr>
              <a:t>It may be helpful to include additional information, but it’s not required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685800"/>
            <a:ext cx="9601200" cy="958065"/>
          </a:xfrm>
        </p:spPr>
        <p:txBody>
          <a:bodyPr/>
          <a:lstStyle/>
          <a:p>
            <a:r>
              <a:rPr lang="en-US" b="1" dirty="0" smtClean="0"/>
              <a:t>Labeling Your Containers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6484" b="8449"/>
          <a:stretch/>
        </p:blipFill>
        <p:spPr>
          <a:xfrm>
            <a:off x="8639338" y="1273995"/>
            <a:ext cx="2729541" cy="3121677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742323" y="4855180"/>
            <a:ext cx="1008766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SzPct val="140000"/>
            </a:pPr>
            <a:r>
              <a:rPr lang="en-US" sz="2400" dirty="0"/>
              <a:t>If bottles are too small for a label, letters/numbers that reference a </a:t>
            </a:r>
            <a:r>
              <a:rPr lang="en-US" sz="2400" dirty="0" smtClean="0"/>
              <a:t>log is acceptable as long as everyone </a:t>
            </a:r>
            <a:r>
              <a:rPr lang="en-US" sz="2400" dirty="0"/>
              <a:t>in </a:t>
            </a:r>
            <a:r>
              <a:rPr lang="en-US" sz="2400" dirty="0" smtClean="0"/>
              <a:t>the </a:t>
            </a:r>
            <a:r>
              <a:rPr lang="en-US" sz="2400" dirty="0"/>
              <a:t>lab is aware of this practice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1485524" y="5040211"/>
            <a:ext cx="142875" cy="1428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1629260"/>
            <a:ext cx="5526157" cy="3893234"/>
          </a:xfrm>
        </p:spPr>
        <p:txBody>
          <a:bodyPr>
            <a:noAutofit/>
          </a:bodyPr>
          <a:lstStyle/>
          <a:p>
            <a:r>
              <a:rPr lang="en-US" sz="2150" dirty="0" smtClean="0"/>
              <a:t>It is much safer to segregate chemicals by hazard rather than alphabetically</a:t>
            </a:r>
            <a:endParaRPr lang="en-US" sz="2150" dirty="0"/>
          </a:p>
          <a:p>
            <a:r>
              <a:rPr lang="en-US" sz="2150" dirty="0"/>
              <a:t>Use </a:t>
            </a:r>
            <a:r>
              <a:rPr lang="en-US" sz="2150" dirty="0" smtClean="0"/>
              <a:t>any special </a:t>
            </a:r>
            <a:r>
              <a:rPr lang="en-US" sz="2150" dirty="0"/>
              <a:t>cabinets </a:t>
            </a:r>
            <a:r>
              <a:rPr lang="en-US" sz="2150" dirty="0" smtClean="0"/>
              <a:t>you have as they are intended</a:t>
            </a:r>
            <a:endParaRPr lang="en-US" sz="2150" dirty="0"/>
          </a:p>
          <a:p>
            <a:r>
              <a:rPr lang="en-US" sz="2150" dirty="0" smtClean="0"/>
              <a:t>It is a good practice to store all chemical containers in cabinets rather than on the lab bench or in hoods</a:t>
            </a:r>
          </a:p>
          <a:p>
            <a:r>
              <a:rPr lang="en-US" sz="2150" dirty="0" smtClean="0"/>
              <a:t>Wash </a:t>
            </a:r>
            <a:r>
              <a:rPr lang="en-US" sz="2150" dirty="0"/>
              <a:t>and dry </a:t>
            </a:r>
            <a:r>
              <a:rPr lang="en-US" sz="2150" dirty="0" smtClean="0"/>
              <a:t>glassware/equipment after use and promptly </a:t>
            </a:r>
            <a:r>
              <a:rPr lang="en-US" sz="2150" dirty="0"/>
              <a:t>return to </a:t>
            </a:r>
            <a:r>
              <a:rPr lang="en-US" sz="2150" dirty="0" smtClean="0"/>
              <a:t>storage – do not let items build up in sinks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685800"/>
            <a:ext cx="9601200" cy="773130"/>
          </a:xfrm>
        </p:spPr>
        <p:txBody>
          <a:bodyPr/>
          <a:lstStyle/>
          <a:p>
            <a:r>
              <a:rPr lang="en-US" b="1" dirty="0" smtClean="0"/>
              <a:t>Safe Storage</a:t>
            </a:r>
            <a:endParaRPr lang="en-US" b="1" dirty="0"/>
          </a:p>
        </p:txBody>
      </p:sp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7" y="446019"/>
            <a:ext cx="4734193" cy="5970673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8804953" y="5959011"/>
            <a:ext cx="1345914" cy="380144"/>
          </a:xfrm>
          <a:prstGeom prst="rect">
            <a:avLst/>
          </a:prstGeom>
          <a:solidFill>
            <a:srgbClr val="2D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0407721" y="5944081"/>
            <a:ext cx="1263722" cy="380144"/>
          </a:xfrm>
          <a:prstGeom prst="rect">
            <a:avLst/>
          </a:prstGeom>
          <a:solidFill>
            <a:srgbClr val="2D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7191910" y="5959011"/>
            <a:ext cx="1469205" cy="380144"/>
          </a:xfrm>
          <a:prstGeom prst="rect">
            <a:avLst/>
          </a:prstGeom>
          <a:solidFill>
            <a:srgbClr val="2D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>
          <a:xfrm>
            <a:off x="956613" y="5710649"/>
            <a:ext cx="60305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Click the image to view details </a:t>
            </a:r>
            <a:r>
              <a:rPr lang="en-US" b="1" dirty="0" smtClean="0"/>
              <a:t>on suggested storage groups (Source</a:t>
            </a:r>
            <a:r>
              <a:rPr lang="en-US" b="1" dirty="0"/>
              <a:t>: The University of Vermont)</a:t>
            </a:r>
          </a:p>
        </p:txBody>
      </p:sp>
    </p:spTree>
    <p:extLst>
      <p:ext uri="{BB962C8B-B14F-4D97-AF65-F5344CB8AC3E}">
        <p14:creationId xmlns:p14="http://schemas.microsoft.com/office/powerpoint/2010/main" val="1807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9493482" y="615151"/>
            <a:ext cx="0" cy="533445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 bwMode="auto">
          <a:xfrm>
            <a:off x="8062306" y="1115020"/>
            <a:ext cx="3004937" cy="402038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>
            <p:custDataLst>
              <p:tags r:id="rId2"/>
            </p:custDataLst>
          </p:nvPr>
        </p:nvSpPr>
        <p:spPr bwMode="auto">
          <a:xfrm>
            <a:off x="8062306" y="5056746"/>
            <a:ext cx="3004937" cy="402038"/>
          </a:xfrm>
          <a:prstGeom prst="roundRect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171138" y="615151"/>
            <a:ext cx="0" cy="662558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8039985" y="1087277"/>
            <a:ext cx="3004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BIOHAZARDOUS WASTE</a:t>
            </a:r>
            <a:endParaRPr lang="en-US" sz="2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1347593" y="1778220"/>
            <a:ext cx="24639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-Most is considered hazardous waste – more details on next few slides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-Includes specimens in fixative (e.g.,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CaroSafe</a:t>
            </a:r>
            <a:r>
              <a:rPr lang="en-US" sz="1600" baseline="30000" dirty="0" err="1" smtClean="0">
                <a:latin typeface="Franklin Gothic Book" panose="020B0503020102020204" pitchFamily="34" charset="0"/>
              </a:rPr>
              <a:t>TM</a:t>
            </a:r>
            <a:r>
              <a:rPr lang="en-US" sz="1600" dirty="0" smtClean="0">
                <a:latin typeface="Franklin Gothic Book" panose="020B0503020102020204" pitchFamily="34" charset="0"/>
              </a:rPr>
              <a:t>)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b="1" dirty="0" smtClean="0">
                <a:latin typeface="Franklin Gothic Book" panose="020B0503020102020204" pitchFamily="34" charset="0"/>
              </a:rPr>
              <a:t>-Empty containers </a:t>
            </a:r>
            <a:r>
              <a:rPr lang="en-US" sz="1600" dirty="0" smtClean="0">
                <a:latin typeface="Franklin Gothic Book" panose="020B0503020102020204" pitchFamily="34" charset="0"/>
              </a:rPr>
              <a:t>can be put in recycling or trash UNLESS they contained a P-listed waste (see Appendix A of the </a:t>
            </a:r>
            <a:r>
              <a:rPr lang="en-US" sz="1600" dirty="0" smtClean="0">
                <a:latin typeface="Franklin Gothic Book" panose="020B0503020102020204" pitchFamily="34" charset="0"/>
                <a:hlinkClick r:id="rId22"/>
              </a:rPr>
              <a:t>Waste Disposal Guide</a:t>
            </a:r>
            <a:r>
              <a:rPr lang="en-US" sz="1600" dirty="0" smtClean="0">
                <a:latin typeface="Franklin Gothic Book" panose="020B0503020102020204" pitchFamily="34" charset="0"/>
              </a:rPr>
              <a:t> for a list) 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-Consult with EHS for proper P-listed waste disposal procedures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5054923" y="1653132"/>
            <a:ext cx="24471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-</a:t>
            </a:r>
            <a:r>
              <a:rPr lang="en-US" sz="1600" dirty="0" smtClean="0">
                <a:latin typeface="Franklin Gothic Book" panose="020B0503020102020204" pitchFamily="34" charset="0"/>
              </a:rPr>
              <a:t>Lab debris (gloves, towels, plastic, rags, etc.) </a:t>
            </a:r>
            <a:r>
              <a:rPr lang="en-US" sz="1600" b="1" dirty="0" smtClean="0">
                <a:latin typeface="Franklin Gothic Book" panose="020B0503020102020204" pitchFamily="34" charset="0"/>
              </a:rPr>
              <a:t>not contaminated with chemicals </a:t>
            </a:r>
            <a:r>
              <a:rPr lang="en-US" sz="1600" dirty="0" smtClean="0">
                <a:latin typeface="Franklin Gothic Book" panose="020B0503020102020204" pitchFamily="34" charset="0"/>
              </a:rPr>
              <a:t>can be disposed of as regular trash. If contaminated, they are chemical waste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-Clean broken glass must be placed in designated boxes. Please ensure that full boxes are removed promptly according to departmental procedures</a:t>
            </a:r>
          </a:p>
          <a:p>
            <a:endParaRPr lang="en-US" sz="1600" dirty="0" smtClean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-Consult with EHS for proper disposal of mercury containing equipment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023146" y="618275"/>
            <a:ext cx="7500874" cy="0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6"/>
            </p:custDataLst>
          </p:nvPr>
        </p:nvSpPr>
        <p:spPr bwMode="auto">
          <a:xfrm>
            <a:off x="1039902" y="389703"/>
            <a:ext cx="2987746" cy="437520"/>
          </a:xfrm>
          <a:prstGeom prst="roundRect">
            <a:avLst/>
          </a:prstGeom>
          <a:solidFill>
            <a:srgbClr val="0033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1062522" y="358344"/>
            <a:ext cx="28298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LABORATORY WASTE</a:t>
            </a:r>
            <a:endParaRPr lang="en-US" sz="23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510015" y="561406"/>
            <a:ext cx="0" cy="662558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>
            <p:custDataLst>
              <p:tags r:id="rId8"/>
            </p:custDataLst>
          </p:nvPr>
        </p:nvSpPr>
        <p:spPr>
          <a:xfrm>
            <a:off x="1283143" y="1563620"/>
            <a:ext cx="2454545" cy="4860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>
            <p:custDataLst>
              <p:tags r:id="rId9"/>
            </p:custDataLst>
          </p:nvPr>
        </p:nvSpPr>
        <p:spPr>
          <a:xfrm>
            <a:off x="4928904" y="1563619"/>
            <a:ext cx="2533505" cy="48600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>
            <p:custDataLst>
              <p:tags r:id="rId10"/>
            </p:custDataLst>
          </p:nvPr>
        </p:nvSpPr>
        <p:spPr>
          <a:xfrm>
            <a:off x="8062306" y="1563620"/>
            <a:ext cx="3004937" cy="32568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>
            <p:custDataLst>
              <p:tags r:id="rId11"/>
            </p:custDataLst>
          </p:nvPr>
        </p:nvSpPr>
        <p:spPr bwMode="auto">
          <a:xfrm>
            <a:off x="4978600" y="1103785"/>
            <a:ext cx="2420364" cy="41327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12"/>
            </p:custDataLst>
          </p:nvPr>
        </p:nvSpPr>
        <p:spPr>
          <a:xfrm>
            <a:off x="4953033" y="1086171"/>
            <a:ext cx="2406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PHYSICAL WASTE</a:t>
            </a:r>
            <a:endParaRPr lang="en-US" sz="2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Rounded Rectangle 27"/>
          <p:cNvSpPr/>
          <p:nvPr>
            <p:custDataLst>
              <p:tags r:id="rId13"/>
            </p:custDataLst>
          </p:nvPr>
        </p:nvSpPr>
        <p:spPr bwMode="auto">
          <a:xfrm>
            <a:off x="1283706" y="1106049"/>
            <a:ext cx="2473861" cy="42364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14"/>
            </p:custDataLst>
          </p:nvPr>
        </p:nvSpPr>
        <p:spPr>
          <a:xfrm>
            <a:off x="1234000" y="1087278"/>
            <a:ext cx="2533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CHEMICAL WASTE</a:t>
            </a:r>
            <a:endParaRPr lang="en-US" sz="2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15"/>
            </p:custDataLst>
          </p:nvPr>
        </p:nvSpPr>
        <p:spPr>
          <a:xfrm>
            <a:off x="8142615" y="1670686"/>
            <a:ext cx="3043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-All potentially infectious waste</a:t>
            </a:r>
          </a:p>
          <a:p>
            <a:r>
              <a:rPr lang="en-US" sz="1600" dirty="0" smtClean="0"/>
              <a:t>(e.g., cultures </a:t>
            </a:r>
            <a:r>
              <a:rPr lang="en-US" sz="1600" dirty="0"/>
              <a:t>and </a:t>
            </a:r>
            <a:r>
              <a:rPr lang="en-US" sz="1600" dirty="0" smtClean="0"/>
              <a:t>stocks, used sharps, blood or body fluids, </a:t>
            </a:r>
          </a:p>
          <a:p>
            <a:r>
              <a:rPr lang="en-US" sz="1600" dirty="0" smtClean="0"/>
              <a:t>etc.)</a:t>
            </a:r>
          </a:p>
          <a:p>
            <a:endParaRPr lang="en-US" sz="1600" dirty="0" smtClean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-Must be placed in rigid containers labeled with the biohazard symbol and word “Biohazard:”</a:t>
            </a:r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8137810" y="5626063"/>
            <a:ext cx="286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Franklin Gothic Book" panose="020B0503020102020204" pitchFamily="34" charset="0"/>
              </a:rPr>
              <a:t>-Managed by </a:t>
            </a:r>
            <a:r>
              <a:rPr lang="en-US" sz="1600" dirty="0" smtClean="0">
                <a:latin typeface="Franklin Gothic Book" panose="020B0503020102020204" pitchFamily="34" charset="0"/>
                <a:hlinkClick r:id="rId23"/>
              </a:rPr>
              <a:t>Dr. Dean</a:t>
            </a:r>
            <a:r>
              <a:rPr lang="en-US" sz="1600" dirty="0" smtClean="0">
                <a:latin typeface="Franklin Gothic Book" panose="020B0503020102020204" pitchFamily="34" charset="0"/>
              </a:rPr>
              <a:t>, contact him with any questions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391" r="7217" b="29456"/>
          <a:stretch/>
        </p:blipFill>
        <p:spPr>
          <a:xfrm>
            <a:off x="9130425" y="3993643"/>
            <a:ext cx="883308" cy="665478"/>
          </a:xfrm>
          <a:prstGeom prst="rect">
            <a:avLst/>
          </a:prstGeom>
        </p:spPr>
      </p:pic>
      <p:sp>
        <p:nvSpPr>
          <p:cNvPr id="4" name="Left Arrow 3"/>
          <p:cNvSpPr/>
          <p:nvPr>
            <p:custDataLst>
              <p:tags r:id="rId17"/>
            </p:custDataLst>
          </p:nvPr>
        </p:nvSpPr>
        <p:spPr>
          <a:xfrm>
            <a:off x="3737688" y="3167255"/>
            <a:ext cx="1203204" cy="271683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592334" y="109535"/>
            <a:ext cx="6018442" cy="719173"/>
          </a:xfrm>
        </p:spPr>
        <p:txBody>
          <a:bodyPr>
            <a:normAutofit/>
          </a:bodyPr>
          <a:lstStyle/>
          <a:p>
            <a:r>
              <a:rPr lang="en-US" b="1" dirty="0" smtClean="0"/>
              <a:t>Waste Stream Overview</a:t>
            </a:r>
            <a:endParaRPr lang="en-US" b="1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1044921" y="5918451"/>
            <a:ext cx="478944" cy="0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>
            <p:custDataLst>
              <p:tags r:id="rId19"/>
            </p:custDataLst>
          </p:nvPr>
        </p:nvSpPr>
        <p:spPr>
          <a:xfrm>
            <a:off x="8067910" y="5487634"/>
            <a:ext cx="2999333" cy="936034"/>
          </a:xfrm>
          <a:prstGeom prst="round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74026" y="3389243"/>
            <a:ext cx="134178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524020" y="615151"/>
            <a:ext cx="0" cy="5303300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20"/>
            </p:custDataLst>
          </p:nvPr>
        </p:nvSpPr>
        <p:spPr>
          <a:xfrm>
            <a:off x="8039984" y="5034443"/>
            <a:ext cx="3004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RADIOACTIVE WASTE</a:t>
            </a:r>
            <a:endParaRPr lang="en-US" sz="2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08418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/>
              <a:t>Please view this presentation as a slide show in order for the links to be active.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4318"/>
            <a:ext cx="9601200" cy="1311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Navigate to the slide show tab at the top, then select “From current slide.”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79" y="4137859"/>
            <a:ext cx="9205291" cy="12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616" y="1202636"/>
            <a:ext cx="8905461" cy="815009"/>
          </a:xfrm>
        </p:spPr>
        <p:txBody>
          <a:bodyPr/>
          <a:lstStyle/>
          <a:p>
            <a:r>
              <a:rPr lang="en-US" dirty="0" smtClean="0"/>
              <a:t>EHS coordinates periodic pick ups of</a:t>
            </a:r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 bwMode="auto">
          <a:xfrm>
            <a:off x="2059176" y="2017646"/>
            <a:ext cx="2445026" cy="847577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>
            <p:custDataLst>
              <p:tags r:id="rId2"/>
            </p:custDataLst>
          </p:nvPr>
        </p:nvSpPr>
        <p:spPr bwMode="auto">
          <a:xfrm>
            <a:off x="5309792" y="2017645"/>
            <a:ext cx="3214856" cy="847577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1658" y="2016683"/>
            <a:ext cx="5755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&amp;                          waste.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2166637" y="2048423"/>
            <a:ext cx="2130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chemical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9184" y="2048423"/>
            <a:ext cx="3095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  <a:r>
              <a:rPr lang="en-US" sz="4000" dirty="0" smtClean="0">
                <a:solidFill>
                  <a:schemeClr val="bg1"/>
                </a:solidFill>
              </a:rPr>
              <a:t>iohazardous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39348" y="3719983"/>
            <a:ext cx="9124122" cy="2978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 questions about                   waste,</a:t>
            </a:r>
          </a:p>
          <a:p>
            <a:endParaRPr lang="en-US" sz="1500" dirty="0" smtClean="0"/>
          </a:p>
          <a:p>
            <a:pPr algn="ctr"/>
            <a:r>
              <a:rPr lang="en-US" dirty="0" smtClean="0"/>
              <a:t>contact Facility Operations.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dirty="0" smtClean="0"/>
              <a:t>(5-7377)</a:t>
            </a:r>
          </a:p>
        </p:txBody>
      </p:sp>
      <p:sp>
        <p:nvSpPr>
          <p:cNvPr id="15" name="Rounded Rectangle 14"/>
          <p:cNvSpPr/>
          <p:nvPr>
            <p:custDataLst>
              <p:tags r:id="rId3"/>
            </p:custDataLst>
          </p:nvPr>
        </p:nvSpPr>
        <p:spPr bwMode="auto">
          <a:xfrm>
            <a:off x="6728793" y="3659387"/>
            <a:ext cx="2236304" cy="847577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0288" y="3690165"/>
            <a:ext cx="1922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physical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11357" y="3220278"/>
            <a:ext cx="977016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6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685800"/>
            <a:ext cx="9601200" cy="755374"/>
          </a:xfrm>
        </p:spPr>
        <p:txBody>
          <a:bodyPr/>
          <a:lstStyle/>
          <a:p>
            <a:r>
              <a:rPr lang="en-US" b="1" dirty="0" smtClean="0"/>
              <a:t>Hazardous Waste Storage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51114" y="1836254"/>
            <a:ext cx="9998765" cy="440552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chemical waste you generate = hazardous waste</a:t>
            </a:r>
          </a:p>
          <a:p>
            <a:endParaRPr lang="en-US" sz="500" dirty="0" smtClean="0"/>
          </a:p>
          <a:p>
            <a:r>
              <a:rPr lang="en-US" sz="2400" dirty="0" smtClean="0"/>
              <a:t>You are allowed to store up to 55 gallons of hazardous waste in your lab</a:t>
            </a:r>
          </a:p>
          <a:p>
            <a:pPr lvl="1"/>
            <a:r>
              <a:rPr lang="en-US" sz="2200" i="0" dirty="0" smtClean="0"/>
              <a:t>This is called a </a:t>
            </a:r>
            <a:r>
              <a:rPr lang="en-US" sz="2200" b="1" i="0" dirty="0" smtClean="0"/>
              <a:t>Satellite Accumulation Area</a:t>
            </a:r>
          </a:p>
          <a:p>
            <a:pPr lvl="1"/>
            <a:r>
              <a:rPr lang="en-US" sz="2200" i="0" dirty="0" smtClean="0"/>
              <a:t>Can accumulate as long as necessary</a:t>
            </a:r>
          </a:p>
          <a:p>
            <a:pPr lvl="1"/>
            <a:r>
              <a:rPr lang="en-US" sz="2200" i="0" dirty="0" smtClean="0"/>
              <a:t>Keep waste clearly separated from materials in use</a:t>
            </a:r>
          </a:p>
          <a:p>
            <a:pPr lvl="1"/>
            <a:endParaRPr lang="en-US" sz="500" i="0" dirty="0" smtClean="0"/>
          </a:p>
          <a:p>
            <a:r>
              <a:rPr lang="en-US" sz="2400" dirty="0" smtClean="0"/>
              <a:t>Take care not to create unknown waste which can be very expensive to characterize and dispose of</a:t>
            </a:r>
          </a:p>
          <a:p>
            <a:pPr lvl="1"/>
            <a:r>
              <a:rPr lang="en-US" sz="2200" i="0" dirty="0" smtClean="0"/>
              <a:t>Ensure labels do not degrade due to chemical splatter</a:t>
            </a:r>
          </a:p>
          <a:p>
            <a:pPr lvl="1"/>
            <a:r>
              <a:rPr lang="en-US" sz="2200" i="0" dirty="0" smtClean="0"/>
              <a:t>Label waste containers immediately</a:t>
            </a:r>
          </a:p>
        </p:txBody>
      </p:sp>
    </p:spTree>
    <p:extLst>
      <p:ext uri="{BB962C8B-B14F-4D97-AF65-F5344CB8AC3E}">
        <p14:creationId xmlns:p14="http://schemas.microsoft.com/office/powerpoint/2010/main" val="41552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Hazardous Waste Labeling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41174" y="1798848"/>
            <a:ext cx="9601200" cy="4969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Waste generated in your lab must be labeled with the following:</a:t>
            </a:r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862469" y="2846322"/>
            <a:ext cx="436659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The </a:t>
            </a:r>
            <a:r>
              <a:rPr lang="en-US" sz="2500" b="1" dirty="0"/>
              <a:t>words “Hazardous Waste</a:t>
            </a:r>
            <a:r>
              <a:rPr lang="en-US" sz="2500" b="1" dirty="0" smtClean="0"/>
              <a:t>”</a:t>
            </a:r>
          </a:p>
          <a:p>
            <a:endParaRPr lang="en-US" sz="1000" b="1" dirty="0"/>
          </a:p>
          <a:p>
            <a:r>
              <a:rPr lang="en-US" sz="2500" b="1" dirty="0" smtClean="0"/>
              <a:t>Generator Name/Lab</a:t>
            </a:r>
          </a:p>
          <a:p>
            <a:endParaRPr lang="en-US" sz="1000" b="1" dirty="0"/>
          </a:p>
          <a:p>
            <a:r>
              <a:rPr lang="en-US" sz="2500" b="1" dirty="0" smtClean="0"/>
              <a:t>All contents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65305"/>
              </p:ext>
            </p:extLst>
          </p:nvPr>
        </p:nvGraphicFramePr>
        <p:xfrm>
          <a:off x="8650356" y="2382908"/>
          <a:ext cx="2458637" cy="387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" name="Acrobat Document" r:id="rId10" imgW="2124055" imgH="3343140" progId="AcroExch.Document.11">
                  <p:embed/>
                </p:oleObj>
              </mc:Choice>
              <mc:Fallback>
                <p:oleObj name="Acrobat Document" r:id="rId10" imgW="2124055" imgH="334314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356" y="2382908"/>
                        <a:ext cx="2458637" cy="387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41174" y="5063989"/>
            <a:ext cx="7026965" cy="1187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b="0" i="1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EHS can provide you with labels</a:t>
            </a:r>
          </a:p>
          <a:p>
            <a:r>
              <a:rPr lang="en-US" sz="2400" dirty="0" smtClean="0"/>
              <a:t>You may create your own as long as you include the above information</a:t>
            </a:r>
          </a:p>
        </p:txBody>
      </p:sp>
      <p:sp>
        <p:nvSpPr>
          <p:cNvPr id="7" name="Rounded Rectangle 6"/>
          <p:cNvSpPr/>
          <p:nvPr>
            <p:custDataLst>
              <p:tags r:id="rId6"/>
            </p:custDataLst>
          </p:nvPr>
        </p:nvSpPr>
        <p:spPr>
          <a:xfrm>
            <a:off x="2680252" y="2635115"/>
            <a:ext cx="4548808" cy="1940614"/>
          </a:xfrm>
          <a:prstGeom prst="roundRect">
            <a:avLst/>
          </a:prstGeom>
          <a:noFill/>
          <a:ln>
            <a:solidFill>
              <a:srgbClr val="CA2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10451306" y="5995988"/>
            <a:ext cx="440532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10378678" y="5947412"/>
            <a:ext cx="585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5-8985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18" y="3957280"/>
            <a:ext cx="2675881" cy="2675881"/>
          </a:xfrm>
          <a:prstGeom prst="rect">
            <a:avLst/>
          </a:prstGeom>
        </p:spPr>
      </p:pic>
      <p:pic>
        <p:nvPicPr>
          <p:cNvPr id="14" name="Picture 4" descr="C:\Users\GCHAGARE\Desktop\30g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88" y="3978935"/>
            <a:ext cx="2833036" cy="2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GCHAGARE\Desktop\55ga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16" y="3358661"/>
            <a:ext cx="2603873" cy="34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4927896" y="36250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15 gal</a:t>
            </a:r>
            <a:endParaRPr lang="en-US" sz="2000" b="1" dirty="0"/>
          </a:p>
        </p:txBody>
      </p: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7049873" y="34687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30 gal</a:t>
            </a:r>
            <a:endParaRPr lang="en-US" sz="2000" b="1" dirty="0"/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9360052" y="322498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55 gal</a:t>
            </a:r>
            <a:endParaRPr lang="en-US" sz="2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1" y="1427852"/>
            <a:ext cx="2404370" cy="2752706"/>
          </a:xfrm>
          <a:prstGeom prst="rect">
            <a:avLst/>
          </a:prstGeom>
        </p:spPr>
      </p:pic>
      <p:sp>
        <p:nvSpPr>
          <p:cNvPr id="25" name="TextBox 24"/>
          <p:cNvSpPr txBox="1"/>
          <p:nvPr>
            <p:custDataLst>
              <p:tags r:id="rId4"/>
            </p:custDataLst>
          </p:nvPr>
        </p:nvSpPr>
        <p:spPr>
          <a:xfrm>
            <a:off x="3214458" y="2529243"/>
            <a:ext cx="208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43 gal “bio bins”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8" y="4759645"/>
            <a:ext cx="1193529" cy="1792085"/>
          </a:xfrm>
          <a:prstGeom prst="rect">
            <a:avLst/>
          </a:prstGeom>
        </p:spPr>
      </p:pic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1800080" y="4387029"/>
            <a:ext cx="307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 gal buckets &amp; “carboys”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80" y="4813149"/>
            <a:ext cx="1747347" cy="17385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371600" y="685800"/>
            <a:ext cx="9601200" cy="739520"/>
          </a:xfrm>
        </p:spPr>
        <p:txBody>
          <a:bodyPr/>
          <a:lstStyle/>
          <a:p>
            <a:r>
              <a:rPr lang="en-US" b="1" dirty="0" smtClean="0"/>
              <a:t>Supplies EHS Can Provide</a:t>
            </a:r>
            <a:endParaRPr lang="en-US" b="1" dirty="0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5721877" y="1661985"/>
            <a:ext cx="54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containers </a:t>
            </a:r>
            <a:r>
              <a:rPr lang="en-US" sz="2000" dirty="0"/>
              <a:t>except bio bins and buckets can </a:t>
            </a:r>
            <a:r>
              <a:rPr lang="en-US" sz="2000" dirty="0" smtClean="0"/>
              <a:t>be open top (entire lid removable with bung) or closed top (small opening), and translucent or opaque plastic</a:t>
            </a:r>
          </a:p>
        </p:txBody>
      </p:sp>
    </p:spTree>
    <p:extLst>
      <p:ext uri="{BB962C8B-B14F-4D97-AF65-F5344CB8AC3E}">
        <p14:creationId xmlns:p14="http://schemas.microsoft.com/office/powerpoint/2010/main" val="188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685800"/>
            <a:ext cx="9601200" cy="864704"/>
          </a:xfrm>
        </p:spPr>
        <p:txBody>
          <a:bodyPr/>
          <a:lstStyle/>
          <a:p>
            <a:r>
              <a:rPr lang="en-US" b="1" dirty="0" smtClean="0"/>
              <a:t>Tips for Reducing Waste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61052" y="1860514"/>
            <a:ext cx="9755588" cy="4152660"/>
          </a:xfrm>
        </p:spPr>
        <p:txBody>
          <a:bodyPr>
            <a:noAutofit/>
          </a:bodyPr>
          <a:lstStyle/>
          <a:p>
            <a:r>
              <a:rPr lang="en-US" sz="2500" dirty="0" smtClean="0"/>
              <a:t>Practice smart chemical procurement</a:t>
            </a:r>
          </a:p>
          <a:p>
            <a:pPr lvl="1"/>
            <a:r>
              <a:rPr lang="en-US" sz="2300" i="0" dirty="0" smtClean="0"/>
              <a:t>Be realistic about the quantities you need</a:t>
            </a:r>
          </a:p>
          <a:p>
            <a:pPr lvl="1"/>
            <a:r>
              <a:rPr lang="en-US" sz="2300" i="0" dirty="0" smtClean="0"/>
              <a:t>Bulk buys are not always a “good deal” when it comes time to dispose of them</a:t>
            </a:r>
          </a:p>
          <a:p>
            <a:pPr lvl="1"/>
            <a:endParaRPr lang="en-US" sz="2300" i="0" dirty="0" smtClean="0"/>
          </a:p>
          <a:p>
            <a:r>
              <a:rPr lang="en-US" sz="2500" dirty="0" smtClean="0"/>
              <a:t>Use </a:t>
            </a:r>
            <a:r>
              <a:rPr lang="en-US" sz="2500" dirty="0" err="1" smtClean="0"/>
              <a:t>Vertere</a:t>
            </a:r>
            <a:r>
              <a:rPr lang="en-US" sz="2500" dirty="0" smtClean="0"/>
              <a:t> to share with colleagues</a:t>
            </a:r>
          </a:p>
          <a:p>
            <a:endParaRPr lang="en-US" sz="2500" dirty="0" smtClean="0"/>
          </a:p>
          <a:p>
            <a:r>
              <a:rPr lang="en-US" sz="2500" dirty="0" smtClean="0"/>
              <a:t>Use the principles of green chemistry to design experiments that require less hazardous reagents and produce less waste</a:t>
            </a:r>
          </a:p>
        </p:txBody>
      </p:sp>
    </p:spTree>
    <p:extLst>
      <p:ext uri="{BB962C8B-B14F-4D97-AF65-F5344CB8AC3E}">
        <p14:creationId xmlns:p14="http://schemas.microsoft.com/office/powerpoint/2010/main" val="8962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/>
          <p:nvPr/>
        </p:nvCxnSpPr>
        <p:spPr>
          <a:xfrm flipV="1">
            <a:off x="5663570" y="2590937"/>
            <a:ext cx="2215252" cy="2212727"/>
          </a:xfrm>
          <a:prstGeom prst="bent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Non-Chemica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b="1" dirty="0" smtClean="0"/>
              <a:t> Hazards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70991" y="1858576"/>
            <a:ext cx="4357380" cy="3636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Please watch this brief </a:t>
            </a:r>
            <a:r>
              <a:rPr lang="en-US" sz="2600" dirty="0" smtClean="0">
                <a:hlinkClick r:id="rId6"/>
              </a:rPr>
              <a:t>video</a:t>
            </a:r>
            <a:r>
              <a:rPr lang="en-US" sz="2600" dirty="0" smtClean="0"/>
              <a:t> on other lab hazards, including but not limited to: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2600" dirty="0" smtClean="0"/>
              <a:t>Electrical shock</a:t>
            </a:r>
          </a:p>
          <a:p>
            <a:r>
              <a:rPr lang="en-US" sz="2600" dirty="0" smtClean="0"/>
              <a:t>Extreme temperatures</a:t>
            </a:r>
          </a:p>
          <a:p>
            <a:r>
              <a:rPr lang="en-US" sz="2600" dirty="0" smtClean="0"/>
              <a:t>Compressed gas cylinders</a:t>
            </a:r>
          </a:p>
          <a:p>
            <a:r>
              <a:rPr lang="en-US" sz="2600" dirty="0" smtClean="0"/>
              <a:t>Slips, trips and falls</a:t>
            </a:r>
          </a:p>
        </p:txBody>
      </p:sp>
      <p:pic>
        <p:nvPicPr>
          <p:cNvPr id="5" name="Content Placeholder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>
          <a:xfrm>
            <a:off x="6172200" y="3085863"/>
            <a:ext cx="1148080" cy="1182233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8004044" y="2361996"/>
            <a:ext cx="3421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 </a:t>
            </a:r>
            <a:r>
              <a:rPr lang="en-US" dirty="0"/>
              <a:t>not chain cylinders </a:t>
            </a:r>
            <a:r>
              <a:rPr lang="en-US" dirty="0" smtClean="0"/>
              <a:t>together – each </a:t>
            </a:r>
            <a:r>
              <a:rPr lang="en-US" dirty="0"/>
              <a:t>cylinder </a:t>
            </a:r>
            <a:r>
              <a:rPr lang="en-US" dirty="0" smtClean="0"/>
              <a:t>must </a:t>
            </a:r>
            <a:r>
              <a:rPr lang="en-US" dirty="0"/>
              <a:t>be anchored separately to a sturdy </a:t>
            </a:r>
            <a:r>
              <a:rPr lang="en-US" dirty="0" smtClean="0"/>
              <a:t>surface</a:t>
            </a:r>
            <a:endParaRPr lang="en-US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algn="ctr"/>
            <a:r>
              <a:rPr lang="en-US" dirty="0" smtClean="0"/>
              <a:t>Store fuel gas cylinders at least 20 feet apart from oxygen cylinders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Place cap on cylinders when not in use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Have empty cylinders promptly removed according to departmental procedures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646949" y="1316336"/>
            <a:ext cx="413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13B56"/>
                </a:solidFill>
              </a:rPr>
              <a:t>Click the pictogram to view the EHS Compressed Gas Safety Manual </a:t>
            </a:r>
            <a:endParaRPr lang="en-US" sz="2000" dirty="0">
              <a:solidFill>
                <a:srgbClr val="D13B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1550984"/>
            <a:ext cx="10237304" cy="4463039"/>
          </a:xfrm>
        </p:spPr>
        <p:txBody>
          <a:bodyPr>
            <a:normAutofit/>
          </a:bodyPr>
          <a:lstStyle/>
          <a:p>
            <a:r>
              <a:rPr lang="en-AU" sz="1900" dirty="0" smtClean="0"/>
              <a:t>Know all potential evacuation routes from your lab</a:t>
            </a:r>
          </a:p>
          <a:p>
            <a:r>
              <a:rPr lang="en-AU" sz="1900" dirty="0" smtClean="0"/>
              <a:t>Review the </a:t>
            </a:r>
            <a:r>
              <a:rPr lang="en-AU" sz="1900" dirty="0" smtClean="0">
                <a:hlinkClick r:id="rId7"/>
              </a:rPr>
              <a:t>Emergency Plan for Hazardous Materials Incidents</a:t>
            </a:r>
            <a:endParaRPr lang="en-AU" sz="1900" dirty="0"/>
          </a:p>
          <a:p>
            <a:endParaRPr lang="en-AU" sz="900" dirty="0" smtClean="0"/>
          </a:p>
          <a:p>
            <a:pPr marL="0" indent="0">
              <a:buNone/>
            </a:pPr>
            <a:r>
              <a:rPr lang="en-AU" sz="2300" b="1" u="sng" dirty="0" smtClean="0"/>
              <a:t>If a chemical exposure occurs: 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If the person is having trouble breathing or staying conscious, </a:t>
            </a:r>
            <a:r>
              <a:rPr lang="en-US" sz="1900" b="1" dirty="0" smtClean="0">
                <a:solidFill>
                  <a:srgbClr val="FF0000"/>
                </a:solidFill>
              </a:rPr>
              <a:t>CALL 911</a:t>
            </a:r>
            <a:r>
              <a:rPr lang="en-US" sz="1900" dirty="0" smtClean="0">
                <a:solidFill>
                  <a:schemeClr val="tx1"/>
                </a:solidFill>
              </a:rPr>
              <a:t> and then alert Public Safety</a:t>
            </a:r>
            <a:endParaRPr lang="en-US" sz="1900" b="1" dirty="0" smtClean="0">
              <a:solidFill>
                <a:srgbClr val="FF0000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Assist the person in using the safety shower and/or eye wash station if needed</a:t>
            </a:r>
          </a:p>
          <a:p>
            <a:pPr lvl="1"/>
            <a:r>
              <a:rPr lang="en-US" sz="1900" i="0" dirty="0" smtClean="0">
                <a:solidFill>
                  <a:schemeClr val="tx1"/>
                </a:solidFill>
              </a:rPr>
              <a:t>Review </a:t>
            </a:r>
            <a:r>
              <a:rPr lang="en-US" sz="1900" i="0" dirty="0" smtClean="0">
                <a:solidFill>
                  <a:schemeClr val="tx1"/>
                </a:solidFill>
                <a:hlinkClick r:id="rId8"/>
              </a:rPr>
              <a:t>Section 9 of the CHP</a:t>
            </a:r>
            <a:r>
              <a:rPr lang="en-US" sz="1900" i="0" dirty="0" smtClean="0">
                <a:solidFill>
                  <a:schemeClr val="tx1"/>
                </a:solidFill>
              </a:rPr>
              <a:t> for detailed instructions, including information about notifying Public Safety</a:t>
            </a:r>
          </a:p>
          <a:p>
            <a:pPr>
              <a:tabLst>
                <a:tab pos="9144000" algn="l"/>
              </a:tabLst>
            </a:pPr>
            <a:r>
              <a:rPr lang="en-US" sz="1900" dirty="0" smtClean="0"/>
              <a:t>If you are unsure how to respond, call Illinois Poison Control at 1-800-222-1222. They are qualified to provide first aid instructions for exposures to any potentially hazardous substances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914793" y="5905759"/>
            <a:ext cx="951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Whenever an exposure/accident/injury occurs, complete an EHS </a:t>
            </a:r>
            <a:r>
              <a:rPr lang="en-US" sz="2000" b="1" dirty="0" smtClean="0">
                <a:hlinkClick r:id="rId9"/>
              </a:rPr>
              <a:t>Incident </a:t>
            </a:r>
            <a:r>
              <a:rPr lang="en-US" sz="2000" b="1" dirty="0">
                <a:hlinkClick r:id="rId9"/>
              </a:rPr>
              <a:t>Report Form</a:t>
            </a:r>
            <a:r>
              <a:rPr lang="en-US" sz="2000" b="1" dirty="0"/>
              <a:t> </a:t>
            </a:r>
            <a:r>
              <a:rPr lang="en-US" sz="2000" b="1" dirty="0" smtClean="0"/>
              <a:t>in addition to Public Safety’s report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91" y="6058848"/>
            <a:ext cx="395211" cy="34727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71600" y="685800"/>
            <a:ext cx="9601200" cy="736600"/>
          </a:xfrm>
        </p:spPr>
        <p:txBody>
          <a:bodyPr/>
          <a:lstStyle/>
          <a:p>
            <a:r>
              <a:rPr lang="en-US" b="1" dirty="0" smtClean="0"/>
              <a:t>Emergency Procedures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371601" y="5905759"/>
            <a:ext cx="10167730" cy="70788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570383" y="1595809"/>
            <a:ext cx="985633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rgbClr val="FF0000"/>
                </a:solidFill>
              </a:rPr>
              <a:t>Remember to always keep aisles &amp; exits clear and never block access to safety equipment</a:t>
            </a:r>
          </a:p>
        </p:txBody>
      </p:sp>
    </p:spTree>
    <p:extLst>
      <p:ext uri="{BB962C8B-B14F-4D97-AF65-F5344CB8AC3E}">
        <p14:creationId xmlns:p14="http://schemas.microsoft.com/office/powerpoint/2010/main" val="21224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A Note on Lab Security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599" y="1833937"/>
            <a:ext cx="10296939" cy="4308446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aware of your surroundings</a:t>
            </a:r>
          </a:p>
          <a:p>
            <a:pPr lvl="1"/>
            <a:r>
              <a:rPr lang="en-US" sz="2600" i="0" dirty="0" smtClean="0"/>
              <a:t>Take note of anyone or anything suspicious and promptly report to Public Safety (5-7777)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2800" dirty="0" smtClean="0"/>
              <a:t>If you don’t have an automatic locking door, lock whenever you leave</a:t>
            </a:r>
          </a:p>
          <a:p>
            <a:endParaRPr lang="en-US" sz="500" dirty="0" smtClean="0"/>
          </a:p>
          <a:p>
            <a:r>
              <a:rPr lang="en-US" sz="2800" dirty="0" smtClean="0"/>
              <a:t>Review Public Safety’s recommended </a:t>
            </a:r>
            <a:r>
              <a:rPr lang="en-US" sz="2800" dirty="0" smtClean="0">
                <a:hlinkClick r:id="rId4"/>
              </a:rPr>
              <a:t>active shooter training </a:t>
            </a:r>
            <a:endParaRPr lang="en-US" sz="2800" dirty="0" smtClean="0"/>
          </a:p>
          <a:p>
            <a:pPr lvl="1"/>
            <a:r>
              <a:rPr lang="en-US" sz="2600" i="0" dirty="0" smtClean="0"/>
              <a:t>Consider sharing it with students as part of their safety training</a:t>
            </a:r>
          </a:p>
        </p:txBody>
      </p:sp>
    </p:spTree>
    <p:extLst>
      <p:ext uri="{BB962C8B-B14F-4D97-AF65-F5344CB8AC3E}">
        <p14:creationId xmlns:p14="http://schemas.microsoft.com/office/powerpoint/2010/main" val="3053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65728" y="253752"/>
            <a:ext cx="7276988" cy="3756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b="0" i="0" u="none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cap="none" dirty="0" smtClean="0">
                <a:latin typeface="Franklin Gothic Book" panose="020B0503020102020204" pitchFamily="34" charset="0"/>
              </a:rPr>
              <a:t>Where can you get help with lab safety issues?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22" y="4289168"/>
            <a:ext cx="1350292" cy="1709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0" y="4135120"/>
            <a:ext cx="1487872" cy="1883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54" y="3829693"/>
            <a:ext cx="1783828" cy="22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487556" y="1339233"/>
            <a:ext cx="9183757" cy="133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GCHAGARE\Desktop\MargaretWorkman25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31" y="3831992"/>
            <a:ext cx="1581576" cy="19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Wave 26"/>
          <p:cNvSpPr/>
          <p:nvPr>
            <p:custDataLst>
              <p:tags r:id="rId2"/>
            </p:custDataLst>
          </p:nvPr>
        </p:nvSpPr>
        <p:spPr>
          <a:xfrm>
            <a:off x="10223793" y="5487763"/>
            <a:ext cx="1365720" cy="528048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21238" y="2190375"/>
            <a:ext cx="6636068" cy="35594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departmental contacts for chemical procurement, waste disposal and general     lab safety questions</a:t>
            </a:r>
          </a:p>
          <a:p>
            <a:endParaRPr lang="en-US" sz="2400" dirty="0" smtClean="0"/>
          </a:p>
          <a:p>
            <a:r>
              <a:rPr lang="en-US" sz="2400" dirty="0" smtClean="0"/>
              <a:t>Can assist you in using </a:t>
            </a:r>
            <a:r>
              <a:rPr lang="en-US" sz="2400" dirty="0" err="1" smtClean="0"/>
              <a:t>Vertere</a:t>
            </a:r>
            <a:r>
              <a:rPr lang="en-US" sz="2400" dirty="0" smtClean="0"/>
              <a:t> for chemical inventory and sharing</a:t>
            </a:r>
          </a:p>
          <a:p>
            <a:endParaRPr lang="en-US" sz="2400" dirty="0" smtClean="0"/>
          </a:p>
          <a:p>
            <a:r>
              <a:rPr lang="en-US" sz="2400" dirty="0" smtClean="0"/>
              <a:t>Health Sciences: Please </a:t>
            </a:r>
            <a:r>
              <a:rPr lang="en-US" sz="2400" dirty="0" smtClean="0">
                <a:hlinkClick r:id="rId15"/>
              </a:rPr>
              <a:t>contact EHS</a:t>
            </a:r>
            <a:endParaRPr lang="en-US" sz="2400" dirty="0" smtClean="0"/>
          </a:p>
        </p:txBody>
      </p:sp>
      <p:pic>
        <p:nvPicPr>
          <p:cNvPr id="4" name="Picture 2" descr="C:\Users\GCHAGARE\Desktop\carolyn_martineau_255_30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39" y="826594"/>
            <a:ext cx="1620363" cy="1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CHAGARE\Desktop\sara rocus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/>
          <a:stretch/>
        </p:blipFill>
        <p:spPr bwMode="auto">
          <a:xfrm>
            <a:off x="8146336" y="2357914"/>
            <a:ext cx="1616815" cy="19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b="1" dirty="0" smtClean="0"/>
              <a:t>Lab Coordinators</a:t>
            </a:r>
            <a:endParaRPr lang="en-US" b="1" dirty="0"/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9984819" y="2910602"/>
            <a:ext cx="177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  <a:hlinkClick r:id="rId18"/>
              </a:rPr>
              <a:t>Carolyn Martineau</a:t>
            </a:r>
            <a:endParaRPr lang="en-US" sz="16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5-7198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8179045" y="4466161"/>
            <a:ext cx="159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  <a:hlinkClick r:id="rId19"/>
              </a:rPr>
              <a:t>Sara Schjerven</a:t>
            </a:r>
            <a:endParaRPr lang="en-US" sz="16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5-7368</a:t>
            </a:r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10015214" y="5947019"/>
            <a:ext cx="179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  <a:hlinkClick r:id="rId20"/>
              </a:rPr>
              <a:t>Maggie Workman</a:t>
            </a:r>
            <a:endParaRPr lang="en-US" sz="16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5-7445</a:t>
            </a:r>
          </a:p>
        </p:txBody>
      </p:sp>
      <p:sp>
        <p:nvSpPr>
          <p:cNvPr id="21" name="Wave 20"/>
          <p:cNvSpPr/>
          <p:nvPr>
            <p:custDataLst>
              <p:tags r:id="rId8"/>
            </p:custDataLst>
          </p:nvPr>
        </p:nvSpPr>
        <p:spPr>
          <a:xfrm>
            <a:off x="10451859" y="2450211"/>
            <a:ext cx="815009" cy="528048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10424254" y="2515442"/>
            <a:ext cx="905418" cy="3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Biology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Wave 22"/>
          <p:cNvSpPr/>
          <p:nvPr>
            <p:custDataLst>
              <p:tags r:id="rId10"/>
            </p:custDataLst>
          </p:nvPr>
        </p:nvSpPr>
        <p:spPr>
          <a:xfrm>
            <a:off x="8422524" y="4001003"/>
            <a:ext cx="1111070" cy="528048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8394918" y="4066234"/>
            <a:ext cx="12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Chemistry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10259116" y="5540312"/>
            <a:ext cx="13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Env</a:t>
            </a:r>
            <a:r>
              <a:rPr lang="en-US" dirty="0" smtClean="0">
                <a:solidFill>
                  <a:schemeClr val="bg2"/>
                </a:solidFill>
              </a:rPr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12177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45392" y="565810"/>
            <a:ext cx="6757547" cy="855898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’s Lab Standard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54079" y="2509151"/>
            <a:ext cx="10206207" cy="3772379"/>
          </a:xfrm>
        </p:spPr>
        <p:txBody>
          <a:bodyPr>
            <a:noAutofit/>
          </a:bodyPr>
          <a:lstStyle/>
          <a:p>
            <a:r>
              <a:rPr lang="en-US" sz="2700" dirty="0" smtClean="0"/>
              <a:t>Applies to laboratory use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 smtClean="0"/>
              <a:t>of hazardous chemicals</a:t>
            </a:r>
          </a:p>
          <a:p>
            <a:endParaRPr lang="en-US" sz="1000" dirty="0" smtClean="0"/>
          </a:p>
          <a:p>
            <a:r>
              <a:rPr lang="en-US" sz="2700" dirty="0" smtClean="0"/>
              <a:t>Requires DePaul to have a </a:t>
            </a:r>
            <a:r>
              <a:rPr lang="en-US" sz="2700" dirty="0" smtClean="0">
                <a:hlinkClick r:id="rId8"/>
              </a:rPr>
              <a:t>Chemical Hygiene Plan</a:t>
            </a:r>
            <a:r>
              <a:rPr lang="en-US" sz="2700" dirty="0"/>
              <a:t> </a:t>
            </a:r>
            <a:r>
              <a:rPr lang="en-US" sz="2700" dirty="0" smtClean="0"/>
              <a:t>(CHP)</a:t>
            </a:r>
          </a:p>
          <a:p>
            <a:pPr lvl="1"/>
            <a:r>
              <a:rPr lang="en-US" sz="2300" i="0" dirty="0" smtClean="0"/>
              <a:t>Lab personnel have many responsibilities under the CHP that are covered in this training, but a thorough review of the CHP is recommended</a:t>
            </a:r>
            <a:endParaRPr lang="en-US" sz="2300" i="0" dirty="0"/>
          </a:p>
          <a:p>
            <a:endParaRPr lang="en-US" sz="1000" i="0" dirty="0" smtClean="0"/>
          </a:p>
          <a:p>
            <a:r>
              <a:rPr lang="en-US" sz="2700" dirty="0" smtClean="0"/>
              <a:t>Employees must be provided with no cost medical consultations &amp; examinations if necessary</a:t>
            </a:r>
          </a:p>
        </p:txBody>
      </p:sp>
      <p:pic>
        <p:nvPicPr>
          <p:cNvPr id="5" name="Picture 4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"/>
          <a:stretch/>
        </p:blipFill>
        <p:spPr>
          <a:xfrm>
            <a:off x="1254080" y="472282"/>
            <a:ext cx="2102963" cy="1355134"/>
          </a:xfrm>
          <a:prstGeom prst="rect">
            <a:avLst/>
          </a:prstGeom>
        </p:spPr>
      </p:pic>
      <p:sp>
        <p:nvSpPr>
          <p:cNvPr id="4" name="Line Callout 2 3"/>
          <p:cNvSpPr/>
          <p:nvPr>
            <p:custDataLst>
              <p:tags r:id="rId3"/>
            </p:custDataLst>
          </p:nvPr>
        </p:nvSpPr>
        <p:spPr>
          <a:xfrm>
            <a:off x="8035307" y="1276589"/>
            <a:ext cx="3513763" cy="1101654"/>
          </a:xfrm>
          <a:prstGeom prst="borderCallout2">
            <a:avLst>
              <a:gd name="adj1" fmla="val 49264"/>
              <a:gd name="adj2" fmla="val -4996"/>
              <a:gd name="adj3" fmla="val 49264"/>
              <a:gd name="adj4" fmla="val -19002"/>
              <a:gd name="adj5" fmla="val 119123"/>
              <a:gd name="adj6" fmla="val -8301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35307" y="1362693"/>
            <a:ext cx="35343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Performing chemical procedures using small quantities of hazardous chemicals on a laboratory </a:t>
            </a:r>
            <a:r>
              <a:rPr lang="en-US" sz="1700" dirty="0" smtClean="0"/>
              <a:t>scale</a:t>
            </a:r>
            <a:endParaRPr lang="en-US" sz="1700" dirty="0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1254079" y="175371"/>
            <a:ext cx="501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MV Boli" panose="02000500030200090000" pitchFamily="2" charset="0"/>
              </a:rPr>
              <a:t>Click on the OSHA logo to read the standard!</a:t>
            </a:r>
            <a:endParaRPr lang="en-US" dirty="0">
              <a:cs typeface="MV Boli" panose="0200050003020009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4000" y="2872409"/>
            <a:ext cx="211703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685800"/>
            <a:ext cx="10515600" cy="1480930"/>
          </a:xfrm>
        </p:spPr>
        <p:txBody>
          <a:bodyPr>
            <a:normAutofit/>
          </a:bodyPr>
          <a:lstStyle/>
          <a:p>
            <a:r>
              <a:rPr lang="en-US" b="1" dirty="0" smtClean="0"/>
              <a:t>Environmental Health &amp; Safety</a:t>
            </a:r>
            <a:br>
              <a:rPr lang="en-US" b="1" dirty="0" smtClean="0"/>
            </a:br>
            <a:r>
              <a:rPr lang="en-US" sz="2800" b="1" dirty="0" smtClean="0">
                <a:hlinkClick r:id="rId10"/>
              </a:rPr>
              <a:t>ehs.depaul.edu</a:t>
            </a:r>
            <a:endParaRPr lang="en-US" b="1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371600" y="2395329"/>
            <a:ext cx="710647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O’Connell </a:t>
            </a:r>
            <a:r>
              <a:rPr lang="en-US" sz="3500" b="1" dirty="0"/>
              <a:t>Hall, Suite </a:t>
            </a:r>
            <a:r>
              <a:rPr lang="en-US" sz="3500" b="1" dirty="0" smtClean="0"/>
              <a:t>270</a:t>
            </a:r>
            <a:endParaRPr lang="en-US" sz="3500" b="1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951923" y="3533703"/>
            <a:ext cx="4263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5-3344</a:t>
            </a:r>
            <a:endParaRPr lang="en-US" sz="3200" dirty="0" smtClean="0"/>
          </a:p>
          <a:p>
            <a:r>
              <a:rPr lang="en-US" sz="3200" dirty="0" smtClean="0">
                <a:hlinkClick r:id="rId11"/>
              </a:rPr>
              <a:t>ehsoffice@depaul.edu</a:t>
            </a:r>
            <a:endParaRPr lang="en-US" sz="3200" dirty="0" smtClean="0"/>
          </a:p>
        </p:txBody>
      </p: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7319044" y="4173038"/>
            <a:ext cx="40264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We’re here to help make sure that DePaul is a safe place to work and learn.</a:t>
            </a:r>
            <a:endParaRPr lang="en-US" sz="2500" dirty="0"/>
          </a:p>
        </p:txBody>
      </p:sp>
      <p:sp>
        <p:nvSpPr>
          <p:cNvPr id="25" name="Pentagon 24"/>
          <p:cNvSpPr/>
          <p:nvPr>
            <p:custDataLst>
              <p:tags r:id="rId5"/>
            </p:custDataLst>
          </p:nvPr>
        </p:nvSpPr>
        <p:spPr>
          <a:xfrm>
            <a:off x="6852469" y="3534401"/>
            <a:ext cx="307551" cy="195425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6852468" y="3534401"/>
            <a:ext cx="4334021" cy="195425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>
          <a:xfrm>
            <a:off x="7279857" y="3563124"/>
            <a:ext cx="3613105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00" b="1" dirty="0" smtClean="0">
                <a:ln w="12700" cmpd="sng">
                  <a:noFill/>
                  <a:prstDash val="solid"/>
                </a:ln>
                <a:solidFill>
                  <a:schemeClr val="accent4"/>
                </a:solidFill>
              </a:rPr>
              <a:t>Ask us anything!</a:t>
            </a:r>
            <a:endParaRPr lang="en-US" sz="3900" b="1" cap="none" spc="0" dirty="0">
              <a:ln w="12700" cmpd="sng">
                <a:noFill/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9" y="3689296"/>
            <a:ext cx="362445" cy="362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3916" y="4173787"/>
            <a:ext cx="388414" cy="3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2459935"/>
            <a:ext cx="10382036" cy="3324639"/>
          </a:xfrm>
        </p:spPr>
        <p:txBody>
          <a:bodyPr>
            <a:noAutofit/>
          </a:bodyPr>
          <a:lstStyle/>
          <a:p>
            <a:r>
              <a:rPr lang="en-US" sz="2400" dirty="0" smtClean="0"/>
              <a:t>ORS promotes, facilitates </a:t>
            </a:r>
            <a:r>
              <a:rPr lang="en-US" sz="2400" dirty="0"/>
              <a:t>and </a:t>
            </a:r>
            <a:r>
              <a:rPr lang="en-US" sz="2400" dirty="0" smtClean="0"/>
              <a:t>supports </a:t>
            </a:r>
            <a:r>
              <a:rPr lang="en-US" sz="2400" dirty="0"/>
              <a:t>research, scholarship, </a:t>
            </a:r>
            <a:r>
              <a:rPr lang="en-US" sz="2400" dirty="0" smtClean="0"/>
              <a:t>teaching </a:t>
            </a:r>
            <a:r>
              <a:rPr lang="en-US" sz="2400" dirty="0"/>
              <a:t>and creative activities </a:t>
            </a:r>
            <a:endParaRPr lang="en-US" sz="2400" dirty="0" smtClean="0"/>
          </a:p>
          <a:p>
            <a:r>
              <a:rPr lang="en-US" sz="2400" dirty="0" smtClean="0"/>
              <a:t>Some research requires approval by ORS committees</a:t>
            </a:r>
          </a:p>
          <a:p>
            <a:endParaRPr lang="en-US" sz="1200" dirty="0" smtClean="0"/>
          </a:p>
          <a:p>
            <a:pPr marL="530352" lvl="1" indent="0">
              <a:buNone/>
            </a:pPr>
            <a:r>
              <a:rPr lang="en-US" sz="2400" i="0" dirty="0" smtClean="0"/>
              <a:t>-Institutional Biosafety Committee (IBC)</a:t>
            </a:r>
          </a:p>
          <a:p>
            <a:pPr marL="530352" lvl="1" indent="0">
              <a:buNone/>
            </a:pPr>
            <a:r>
              <a:rPr lang="en-US" sz="2400" i="0" dirty="0" smtClean="0"/>
              <a:t>-Institutional Animal Care and Use Committee (IACUC)</a:t>
            </a:r>
          </a:p>
          <a:p>
            <a:pPr marL="530352" lvl="1" indent="0">
              <a:buNone/>
            </a:pPr>
            <a:r>
              <a:rPr lang="en-US" sz="2400" i="0" dirty="0" smtClean="0"/>
              <a:t>-Institutional Review Board (IRB), if research involves human subjects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ln>
            <a:noFill/>
          </a:ln>
        </p:spPr>
        <p:txBody>
          <a:bodyPr/>
          <a:lstStyle/>
          <a:p>
            <a:pPr>
              <a:tabLst>
                <a:tab pos="3944938" algn="l"/>
              </a:tabLst>
            </a:pPr>
            <a:r>
              <a:rPr lang="en-US" b="1" dirty="0"/>
              <a:t>Office of Research Services (ORS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sz="2800" b="1" dirty="0" smtClean="0">
                <a:hlinkClick r:id="rId5"/>
              </a:rPr>
              <a:t>research.depaul.edu</a:t>
            </a:r>
            <a:endParaRPr lang="en-US" sz="2800" dirty="0">
              <a:ln w="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Lab Class Safety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1685855"/>
            <a:ext cx="9849678" cy="4834215"/>
          </a:xfrm>
        </p:spPr>
        <p:txBody>
          <a:bodyPr>
            <a:noAutofit/>
          </a:bodyPr>
          <a:lstStyle/>
          <a:p>
            <a:r>
              <a:rPr lang="en-US" sz="2400" dirty="0" smtClean="0"/>
              <a:t>Will open on D2L the first day of classes:</a:t>
            </a:r>
            <a:endParaRPr lang="en-US" sz="2400" dirty="0"/>
          </a:p>
          <a:p>
            <a:endParaRPr lang="en-US" sz="2400" dirty="0" smtClean="0"/>
          </a:p>
          <a:p>
            <a:endParaRPr lang="en-US" sz="1000" dirty="0"/>
          </a:p>
          <a:p>
            <a:r>
              <a:rPr lang="en-US" sz="2400" dirty="0" smtClean="0"/>
              <a:t>Must be completed annually by all students taking a lab class</a:t>
            </a:r>
          </a:p>
          <a:p>
            <a:endParaRPr lang="en-US" sz="1000" dirty="0" smtClean="0"/>
          </a:p>
          <a:p>
            <a:r>
              <a:rPr lang="en-US" sz="2400" dirty="0" smtClean="0"/>
              <a:t>Covers multiple courses (e.g., if completed for BIO 101, does not need to be completed for CHE 101)</a:t>
            </a:r>
          </a:p>
          <a:p>
            <a:endParaRPr lang="en-US" sz="1000" dirty="0" smtClean="0"/>
          </a:p>
          <a:p>
            <a:r>
              <a:rPr lang="en-US" sz="2400" dirty="0" smtClean="0"/>
              <a:t>If a student fails twice, the instructor/TA must request a quiz reset from EHS</a:t>
            </a:r>
          </a:p>
          <a:p>
            <a:endParaRPr lang="en-US" sz="1000" dirty="0" smtClean="0"/>
          </a:p>
          <a:p>
            <a:r>
              <a:rPr lang="en-US" sz="2400" dirty="0" smtClean="0"/>
              <a:t>Please contact EHS at </a:t>
            </a:r>
            <a:r>
              <a:rPr lang="en-US" sz="2400" dirty="0" smtClean="0"/>
              <a:t>5-3344 </a:t>
            </a:r>
            <a:r>
              <a:rPr lang="en-US" sz="2400" dirty="0" smtClean="0"/>
              <a:t>with any questions!</a:t>
            </a:r>
            <a:endParaRPr lang="en-US" sz="24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442584" y="2022613"/>
            <a:ext cx="553468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Tuesday, January 2</a:t>
            </a:r>
            <a:r>
              <a:rPr lang="en-US" sz="4200" b="1" baseline="3000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nd</a:t>
            </a:r>
            <a:endParaRPr lang="en-US" sz="4200" b="1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0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685800"/>
            <a:ext cx="9601200" cy="765313"/>
          </a:xfrm>
        </p:spPr>
        <p:txBody>
          <a:bodyPr/>
          <a:lstStyle/>
          <a:p>
            <a:r>
              <a:rPr lang="en-US" b="1" dirty="0" smtClean="0"/>
              <a:t>Lab Safety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2472362"/>
            <a:ext cx="5039139" cy="3789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hlinkClick r:id="rId6"/>
              </a:rPr>
              <a:t>OSHA’s Lab Standard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hlinkClick r:id="rId7"/>
              </a:rPr>
              <a:t>Annotated </a:t>
            </a:r>
            <a:r>
              <a:rPr lang="en-US" sz="1700" dirty="0">
                <a:hlinkClick r:id="rId7"/>
              </a:rPr>
              <a:t>PEL </a:t>
            </a:r>
            <a:r>
              <a:rPr lang="en-US" sz="1700" dirty="0" smtClean="0">
                <a:hlinkClick r:id="rId7"/>
              </a:rPr>
              <a:t>Tables</a:t>
            </a:r>
            <a:r>
              <a:rPr lang="en-US" sz="1700" dirty="0" smtClean="0"/>
              <a:t>	</a:t>
            </a:r>
          </a:p>
          <a:p>
            <a:pPr marL="0" indent="0">
              <a:buNone/>
            </a:pPr>
            <a:r>
              <a:rPr lang="en-US" sz="1700" dirty="0" smtClean="0">
                <a:hlinkClick r:id="rId8"/>
              </a:rPr>
              <a:t>Are </a:t>
            </a:r>
            <a:r>
              <a:rPr lang="en-US" sz="1700" dirty="0">
                <a:hlinkClick r:id="rId8"/>
              </a:rPr>
              <a:t>OSHA’s PELs Safe? OSHA Says </a:t>
            </a:r>
            <a:r>
              <a:rPr lang="en-US" sz="1700" dirty="0" smtClean="0">
                <a:hlinkClick r:id="rId8"/>
              </a:rPr>
              <a:t>No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hlinkClick r:id="rId9"/>
              </a:rPr>
              <a:t>DePaul’s CHP</a:t>
            </a:r>
            <a:r>
              <a:rPr lang="en-US" sz="1700" dirty="0" smtClean="0"/>
              <a:t>: </a:t>
            </a:r>
            <a:r>
              <a:rPr lang="en-US" sz="1400" dirty="0" smtClean="0"/>
              <a:t>Please note Appendices A-E contain guidance on chemical hazard categories, handling and storage, peroxide-formers, incompatible chemicals and flammable/combustible liquids</a:t>
            </a:r>
          </a:p>
          <a:p>
            <a:pPr marL="0" indent="0">
              <a:buNone/>
            </a:pPr>
            <a:r>
              <a:rPr lang="en-US" sz="1700" dirty="0" smtClean="0">
                <a:hlinkClick r:id="rId10"/>
              </a:rPr>
              <a:t>EHS Fume Hoods Manual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hlinkClick r:id="rId11"/>
              </a:rPr>
              <a:t>EHS Compressed </a:t>
            </a:r>
            <a:r>
              <a:rPr lang="en-US" sz="1700" dirty="0">
                <a:hlinkClick r:id="rId11"/>
              </a:rPr>
              <a:t>Gas Safety </a:t>
            </a:r>
            <a:r>
              <a:rPr lang="en-US" sz="1700" dirty="0" smtClean="0">
                <a:hlinkClick r:id="rId11"/>
              </a:rPr>
              <a:t>Manual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hlinkClick r:id="rId12"/>
              </a:rPr>
              <a:t>EHS </a:t>
            </a:r>
            <a:r>
              <a:rPr lang="en-US" sz="1700" dirty="0">
                <a:hlinkClick r:id="rId12"/>
              </a:rPr>
              <a:t>Incident Report </a:t>
            </a:r>
            <a:r>
              <a:rPr lang="en-US" sz="1700" dirty="0" smtClean="0">
                <a:hlinkClick r:id="rId12"/>
              </a:rPr>
              <a:t>Form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13" action="ppaction://hlinkfile"/>
              </a:rPr>
              <a:t>GHS Pictograms </a:t>
            </a:r>
            <a:r>
              <a:rPr lang="en-US" sz="1700" dirty="0" smtClean="0">
                <a:hlinkClick r:id="rId13" action="ppaction://hlinkfile"/>
              </a:rPr>
              <a:t>Poster</a:t>
            </a:r>
            <a:endParaRPr lang="en-US" sz="17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371600" y="1729122"/>
            <a:ext cx="7623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All links </a:t>
            </a:r>
            <a:r>
              <a:rPr lang="en-US" dirty="0"/>
              <a:t>in </a:t>
            </a:r>
            <a:r>
              <a:rPr lang="en-US" dirty="0" smtClean="0"/>
              <a:t>this training and a few more are listed below for your convenience.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55291" y="2462423"/>
            <a:ext cx="4933126" cy="388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 smtClean="0">
                <a:hlinkClick r:id="rId14"/>
              </a:rPr>
              <a:t>Storage Groups</a:t>
            </a:r>
            <a:endParaRPr lang="en-US" sz="1700" dirty="0" smtClean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 smtClean="0">
                <a:hlinkClick r:id="rId15"/>
              </a:rPr>
              <a:t>EHS Waste Disposal Guide</a:t>
            </a:r>
            <a:endParaRPr lang="en-US" sz="1700" dirty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>
                <a:hlinkClick r:id="rId16"/>
              </a:rPr>
              <a:t>Emergency Plan: Hazardous Material Incidents</a:t>
            </a:r>
            <a:r>
              <a:rPr lang="en-US" sz="1700" dirty="0"/>
              <a:t>: </a:t>
            </a:r>
            <a:r>
              <a:rPr lang="en-US" sz="1700" dirty="0" smtClean="0"/>
              <a:t>   </a:t>
            </a:r>
            <a:r>
              <a:rPr lang="en-US" sz="1400" dirty="0" smtClean="0"/>
              <a:t>Also </a:t>
            </a:r>
            <a:r>
              <a:rPr lang="en-US" sz="1400" dirty="0"/>
              <a:t>contains guidelines for many other </a:t>
            </a:r>
            <a:r>
              <a:rPr lang="en-US" sz="1400" dirty="0" smtClean="0"/>
              <a:t>emergencies</a:t>
            </a:r>
            <a:endParaRPr lang="en-US" sz="1700" dirty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>
                <a:hlinkClick r:id="rId17"/>
              </a:rPr>
              <a:t>Illinois Poison Center</a:t>
            </a:r>
            <a:r>
              <a:rPr lang="en-US" sz="1700" dirty="0"/>
              <a:t>: </a:t>
            </a:r>
            <a:r>
              <a:rPr lang="en-US" sz="1700" dirty="0" smtClean="0"/>
              <a:t>1-800-222-1222</a:t>
            </a:r>
            <a:endParaRPr lang="en-US" sz="1700" dirty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>
                <a:hlinkClick r:id="rId18"/>
              </a:rPr>
              <a:t>Active Shooter </a:t>
            </a:r>
            <a:r>
              <a:rPr lang="en-US" sz="1700" dirty="0" smtClean="0">
                <a:hlinkClick r:id="rId18"/>
              </a:rPr>
              <a:t>Training</a:t>
            </a:r>
            <a:endParaRPr lang="en-US" sz="1700" dirty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>
                <a:hlinkClick r:id="rId19"/>
              </a:rPr>
              <a:t>Chemical Safety information from the library’s </a:t>
            </a:r>
            <a:r>
              <a:rPr lang="en-US" sz="1700" dirty="0" smtClean="0">
                <a:hlinkClick r:id="rId19"/>
              </a:rPr>
              <a:t>Chemistry &amp; Biochemistry </a:t>
            </a:r>
            <a:r>
              <a:rPr lang="en-US" sz="1700" dirty="0">
                <a:hlinkClick r:id="rId19"/>
              </a:rPr>
              <a:t>Research </a:t>
            </a:r>
            <a:r>
              <a:rPr lang="en-US" sz="1700" dirty="0" smtClean="0">
                <a:hlinkClick r:id="rId19"/>
              </a:rPr>
              <a:t>Guide</a:t>
            </a:r>
            <a:endParaRPr lang="en-US" sz="1700" dirty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 smtClean="0">
                <a:hlinkClick r:id="rId20"/>
              </a:rPr>
              <a:t>Office of Research Services</a:t>
            </a:r>
            <a:endParaRPr lang="en-US" sz="1700" dirty="0" smtClean="0"/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1700" dirty="0" smtClean="0">
                <a:hlinkClick r:id="rId21"/>
              </a:rPr>
              <a:t>Environmental Health &amp; Safety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84336" y="1888435"/>
            <a:ext cx="9183053" cy="964598"/>
          </a:xfrm>
        </p:spPr>
        <p:txBody>
          <a:bodyPr/>
          <a:lstStyle/>
          <a:p>
            <a:r>
              <a:rPr lang="en-US" sz="5500" b="1" cap="none" dirty="0" smtClean="0"/>
              <a:t>You’ve completed the training!</a:t>
            </a:r>
            <a:endParaRPr lang="en-US" sz="5500" b="1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93314" y="3181025"/>
            <a:ext cx="8965095" cy="2007201"/>
          </a:xfrm>
        </p:spPr>
        <p:txBody>
          <a:bodyPr>
            <a:noAutofit/>
          </a:bodyPr>
          <a:lstStyle/>
          <a:p>
            <a:r>
              <a:rPr lang="en-US" sz="3500" dirty="0" smtClean="0"/>
              <a:t>However – no one will know unless you sign our virtual </a:t>
            </a:r>
            <a:r>
              <a:rPr lang="en-US" sz="3500" dirty="0" smtClean="0">
                <a:hlinkClick r:id="rId4"/>
              </a:rPr>
              <a:t>sign in sheet</a:t>
            </a:r>
            <a:r>
              <a:rPr lang="en-US" sz="3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0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22" y="4289168"/>
            <a:ext cx="1350292" cy="1709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0" y="4135120"/>
            <a:ext cx="1487872" cy="18833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54829" y="909910"/>
            <a:ext cx="7787887" cy="3935262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Franklin Gothic Book" panose="020B0503020102020204" pitchFamily="34" charset="0"/>
              </a:rPr>
              <a:t>What do you need to know when working with hazardous chemicals?</a:t>
            </a:r>
            <a:endParaRPr lang="en-US" sz="6000" cap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54" y="3829693"/>
            <a:ext cx="1783828" cy="22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15422" y="804342"/>
            <a:ext cx="10645746" cy="3832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Franklin Gothic Book" panose="020B0503020102020204" pitchFamily="34" charset="0"/>
              </a:rPr>
              <a:t>	Specific hazards, including any posed by reactions/processes</a:t>
            </a:r>
          </a:p>
          <a:p>
            <a:pPr marL="0" indent="0">
              <a:buNone/>
            </a:pPr>
            <a:endParaRPr lang="en-US" sz="28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anose="020B0503020102020204" pitchFamily="34" charset="0"/>
              </a:rPr>
              <a:t>	</a:t>
            </a:r>
            <a:r>
              <a:rPr lang="en-US" sz="2800" dirty="0">
                <a:latin typeface="Franklin Gothic Book" panose="020B0503020102020204" pitchFamily="34" charset="0"/>
              </a:rPr>
              <a:t>O</a:t>
            </a:r>
            <a:r>
              <a:rPr lang="en-US" sz="2800" dirty="0" smtClean="0">
                <a:latin typeface="Franklin Gothic Book" panose="020B0503020102020204" pitchFamily="34" charset="0"/>
              </a:rPr>
              <a:t>ccupational exposure limits</a:t>
            </a:r>
          </a:p>
          <a:p>
            <a:pPr marL="0" indent="0">
              <a:buNone/>
            </a:pPr>
            <a:endParaRPr lang="en-US" sz="28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anose="020B0503020102020204" pitchFamily="34" charset="0"/>
              </a:rPr>
              <a:t>	How to detect their presence &amp; signs of exposure</a:t>
            </a:r>
          </a:p>
          <a:p>
            <a:pPr marL="0" indent="0">
              <a:buNone/>
            </a:pPr>
            <a:endParaRPr lang="en-US" sz="2800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ranklin Gothic Book" panose="020B0503020102020204" pitchFamily="34" charset="0"/>
              </a:rPr>
              <a:t>	How to handle accidents &amp; emergencies</a:t>
            </a:r>
            <a:endParaRPr lang="en-US" sz="28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72" y="1806795"/>
            <a:ext cx="515857" cy="621515"/>
          </a:xfrm>
          <a:prstGeom prst="rect">
            <a:avLst/>
          </a:prstGeom>
          <a:noFill/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0772" y="2940039"/>
            <a:ext cx="515857" cy="621515"/>
          </a:xfrm>
          <a:prstGeom prst="rect">
            <a:avLst/>
          </a:prstGeom>
          <a:noFill/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72" y="4044806"/>
            <a:ext cx="515857" cy="621515"/>
          </a:xfrm>
          <a:prstGeom prst="rect">
            <a:avLst/>
          </a:prstGeom>
          <a:noFill/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0772" y="713308"/>
            <a:ext cx="515857" cy="62151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483549" y="5321612"/>
            <a:ext cx="7530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Franklin Gothic Book" panose="020B0503020102020204" pitchFamily="34" charset="0"/>
              </a:rPr>
              <a:t>Click the beakers to learn more about each </a:t>
            </a:r>
            <a:r>
              <a:rPr lang="en-US" sz="2800" b="1" dirty="0" smtClean="0">
                <a:latin typeface="Franklin Gothic Book" panose="020B0503020102020204" pitchFamily="34" charset="0"/>
              </a:rPr>
              <a:t>topic</a:t>
            </a:r>
            <a:endParaRPr lang="en-US" sz="28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1662271"/>
            <a:ext cx="9750287" cy="417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accent6"/>
                </a:solidFill>
              </a:rPr>
              <a:t>There are 2 main types of hazards posed by chemicals:</a:t>
            </a:r>
          </a:p>
          <a:p>
            <a:pPr marL="0" indent="0">
              <a:buNone/>
            </a:pPr>
            <a:r>
              <a:rPr lang="en-US" sz="2400" b="1" dirty="0" smtClean="0"/>
              <a:t>Health hazards</a:t>
            </a:r>
          </a:p>
          <a:p>
            <a:pPr marL="0" indent="0">
              <a:buNone/>
            </a:pPr>
            <a:r>
              <a:rPr lang="en-US" sz="2400" i="1" dirty="0" smtClean="0"/>
              <a:t>Toxic (acute, reproductive, specific organ), corrosive/irritant, carcinogenic, mutagen</a:t>
            </a:r>
          </a:p>
          <a:p>
            <a:pPr marL="0" indent="0">
              <a:buNone/>
            </a:pPr>
            <a:r>
              <a:rPr lang="en-US" sz="2400" b="1" dirty="0" smtClean="0"/>
              <a:t>Physical hazards</a:t>
            </a:r>
          </a:p>
          <a:p>
            <a:pPr marL="0" indent="0">
              <a:buNone/>
            </a:pPr>
            <a:r>
              <a:rPr lang="en-US" sz="2400" i="1" dirty="0" smtClean="0"/>
              <a:t>Explosive, flammable</a:t>
            </a:r>
            <a:r>
              <a:rPr lang="en-US" sz="2400" i="1" dirty="0"/>
              <a:t>, </a:t>
            </a:r>
            <a:r>
              <a:rPr lang="en-US" sz="2400" i="1" dirty="0" smtClean="0"/>
              <a:t>pyrophoric, oxidizer, self-reactive, organic peroxide, gas under pressure</a:t>
            </a:r>
            <a:endParaRPr lang="en-US" sz="2400" i="1" dirty="0"/>
          </a:p>
          <a:p>
            <a:r>
              <a:rPr lang="en-US" sz="2400" dirty="0" smtClean="0"/>
              <a:t>Manufacturer labels describe hazards</a:t>
            </a:r>
          </a:p>
          <a:p>
            <a:r>
              <a:rPr lang="en-US" sz="2400" dirty="0" smtClean="0"/>
              <a:t>You must determine hazards of reactions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Know the Hazards</a:t>
            </a:r>
            <a:endParaRPr lang="en-US" b="1" dirty="0"/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2905799" y="6136242"/>
            <a:ext cx="75909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SDS</a:t>
            </a:r>
            <a:r>
              <a:rPr lang="en-US" dirty="0"/>
              <a:t> </a:t>
            </a:r>
            <a:r>
              <a:rPr lang="en-US" b="1" dirty="0"/>
              <a:t>Section 2: Hazard(s) Identification &amp; Section 10: Stability and Reactivity</a:t>
            </a: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>
            <p:custDataLst>
              <p:tags r:id="rId4"/>
            </p:custDataLst>
          </p:nvPr>
        </p:nvSpPr>
        <p:spPr>
          <a:xfrm>
            <a:off x="11262069" y="6136243"/>
            <a:ext cx="328398" cy="369332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11133267" y="5836754"/>
            <a:ext cx="894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Back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8161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1796727"/>
            <a:ext cx="9601200" cy="3858638"/>
          </a:xfrm>
        </p:spPr>
        <p:txBody>
          <a:bodyPr>
            <a:noAutofit/>
          </a:bodyPr>
          <a:lstStyle/>
          <a:p>
            <a:r>
              <a:rPr lang="en-US" sz="2400" dirty="0"/>
              <a:t>OSHA set Permissible Exposure Limits (PELs) for many chemicals in </a:t>
            </a:r>
            <a:r>
              <a:rPr lang="en-US" sz="2400" dirty="0" smtClean="0"/>
              <a:t>1970 – they recognize </a:t>
            </a:r>
            <a:r>
              <a:rPr lang="en-US" sz="2400" dirty="0"/>
              <a:t>these are outdated and inadequate to protect workers’ </a:t>
            </a:r>
            <a:r>
              <a:rPr lang="en-US" sz="2400" dirty="0" smtClean="0"/>
              <a:t>health</a:t>
            </a:r>
            <a:endParaRPr lang="en-US" sz="2400" dirty="0"/>
          </a:p>
          <a:p>
            <a:r>
              <a:rPr lang="en-US" sz="2400" dirty="0"/>
              <a:t>See their </a:t>
            </a:r>
            <a:r>
              <a:rPr lang="en-US" sz="2400" dirty="0">
                <a:hlinkClick r:id="rId10"/>
              </a:rPr>
              <a:t>Annotated PEL Tables </a:t>
            </a:r>
            <a:r>
              <a:rPr lang="en-US" sz="2400" dirty="0"/>
              <a:t>for PEL values alongside </a:t>
            </a:r>
            <a:r>
              <a:rPr lang="en-US" sz="2400" dirty="0" smtClean="0"/>
              <a:t>other organizations’ more protective occupational exposure limits</a:t>
            </a:r>
          </a:p>
          <a:p>
            <a:endParaRPr lang="en-US" sz="2400" dirty="0"/>
          </a:p>
          <a:p>
            <a:r>
              <a:rPr lang="en-US" sz="2400" dirty="0" smtClean="0"/>
              <a:t>SDSs list </a:t>
            </a:r>
            <a:r>
              <a:rPr lang="en-US" sz="2400" dirty="0"/>
              <a:t>the PEL and the </a:t>
            </a:r>
            <a:r>
              <a:rPr lang="en-US" sz="2400" dirty="0" smtClean="0"/>
              <a:t>ACGIH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TLV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, and </a:t>
            </a:r>
            <a:r>
              <a:rPr lang="en-US" sz="2400" dirty="0"/>
              <a:t>any other exposure limit used or recommended by </a:t>
            </a:r>
            <a:r>
              <a:rPr lang="en-US" sz="2400" dirty="0" smtClean="0"/>
              <a:t>the SDS preparer</a:t>
            </a:r>
            <a:endParaRPr lang="en-US" sz="2400" dirty="0"/>
          </a:p>
          <a:p>
            <a:r>
              <a:rPr lang="en-US" sz="2400" dirty="0" smtClean="0"/>
              <a:t>If you think a respirator may be required, </a:t>
            </a:r>
            <a:r>
              <a:rPr lang="en-US" sz="2400" dirty="0" smtClean="0">
                <a:hlinkClick r:id="rId11"/>
              </a:rPr>
              <a:t>contact EHS</a:t>
            </a:r>
            <a:endParaRPr lang="en-US" sz="2400" dirty="0" smtClean="0"/>
          </a:p>
        </p:txBody>
      </p:sp>
      <p:sp>
        <p:nvSpPr>
          <p:cNvPr id="8" name="Line Callout 1 7"/>
          <p:cNvSpPr/>
          <p:nvPr>
            <p:custDataLst>
              <p:tags r:id="rId2"/>
            </p:custDataLst>
          </p:nvPr>
        </p:nvSpPr>
        <p:spPr>
          <a:xfrm>
            <a:off x="5436034" y="3848555"/>
            <a:ext cx="3719715" cy="430886"/>
          </a:xfrm>
          <a:prstGeom prst="borderCallout1">
            <a:avLst>
              <a:gd name="adj1" fmla="val 29276"/>
              <a:gd name="adj2" fmla="val -2175"/>
              <a:gd name="adj3" fmla="val 117763"/>
              <a:gd name="adj4" fmla="val -574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436032" y="3835420"/>
            <a:ext cx="3719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US" sz="1100" dirty="0">
                <a:solidFill>
                  <a:schemeClr val="bg1"/>
                </a:solidFill>
              </a:rPr>
              <a:t>Conference of Governmental Industrial </a:t>
            </a:r>
            <a:r>
              <a:rPr lang="en-US" sz="1100" dirty="0" smtClean="0">
                <a:solidFill>
                  <a:schemeClr val="bg1"/>
                </a:solidFill>
              </a:rPr>
              <a:t>Hygienists Threshold Limit Value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b="1" dirty="0" smtClean="0"/>
              <a:t>Occupational Exposure Limits</a:t>
            </a:r>
            <a:endParaRPr lang="en-US" b="1" dirty="0"/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3674105" y="6143632"/>
            <a:ext cx="54471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SDS Section 8: Exposure Controls/Personal Protection</a:t>
            </a: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>
            <p:custDataLst>
              <p:tags r:id="rId6"/>
            </p:custDataLst>
          </p:nvPr>
        </p:nvSpPr>
        <p:spPr>
          <a:xfrm>
            <a:off x="11262069" y="6136243"/>
            <a:ext cx="328398" cy="369332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11133267" y="5836754"/>
            <a:ext cx="894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Back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7283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58993" y="2292671"/>
            <a:ext cx="3934058" cy="293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Know how to detect </a:t>
            </a:r>
            <a:r>
              <a:rPr lang="en-US" sz="2200" dirty="0" smtClean="0"/>
              <a:t>their </a:t>
            </a:r>
            <a:r>
              <a:rPr lang="en-US" sz="2200" dirty="0"/>
              <a:t>presence </a:t>
            </a:r>
            <a:r>
              <a:rPr lang="en-US" sz="2200" dirty="0" smtClean="0"/>
              <a:t>and accidental release</a:t>
            </a: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Consider all physical states they may appear in</a:t>
            </a: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Is there </a:t>
            </a:r>
            <a:r>
              <a:rPr lang="en-US" sz="2200" dirty="0" smtClean="0"/>
              <a:t>a recognizable smell? Color?</a:t>
            </a:r>
            <a:endParaRPr lang="en-US" sz="2200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6613536" y="2262547"/>
            <a:ext cx="4216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Know the signs of exposure. Common exposure symptoms include:</a:t>
            </a:r>
            <a:r>
              <a:rPr lang="en-US" sz="2200" dirty="0"/>
              <a:t> </a:t>
            </a:r>
            <a:r>
              <a:rPr lang="en-US" sz="2150" i="1" dirty="0" smtClean="0"/>
              <a:t>eye</a:t>
            </a:r>
            <a:r>
              <a:rPr lang="en-US" sz="2150" i="1" dirty="0"/>
              <a:t>, nose, throat, respiratory </a:t>
            </a:r>
            <a:r>
              <a:rPr lang="en-US" sz="2150" i="1" dirty="0" smtClean="0"/>
              <a:t>or skin irritation, fatigue</a:t>
            </a:r>
            <a:r>
              <a:rPr lang="en-US" sz="2150" i="1" dirty="0"/>
              <a:t>, headache, </a:t>
            </a:r>
            <a:r>
              <a:rPr lang="en-US" sz="2150" i="1" dirty="0" smtClean="0"/>
              <a:t>dizziness, lightheadedness, coughing</a:t>
            </a:r>
            <a:r>
              <a:rPr lang="en-US" sz="2150" i="1" dirty="0"/>
              <a:t>, wheezing, chest tightness, shortness of </a:t>
            </a:r>
            <a:r>
              <a:rPr lang="en-US" sz="2150" i="1" dirty="0" smtClean="0"/>
              <a:t>breath, nausea</a:t>
            </a:r>
            <a:r>
              <a:rPr lang="en-US" sz="2150" i="1" dirty="0"/>
              <a:t>, coughing, </a:t>
            </a:r>
            <a:r>
              <a:rPr lang="en-US" sz="2150" i="1" dirty="0" smtClean="0"/>
              <a:t>vomiting</a:t>
            </a:r>
            <a:endParaRPr lang="en-US" sz="21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 smtClean="0"/>
              <a:t>Detecting Presence &amp; Signs of Exposure</a:t>
            </a:r>
            <a:endParaRPr lang="en-US" b="1" dirty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626983" y="6135603"/>
            <a:ext cx="79830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SDS </a:t>
            </a:r>
            <a:r>
              <a:rPr lang="en-US" b="1" dirty="0"/>
              <a:t>Section 4: First-Aid Measures &amp; Section 9: Physical and Chemical Properties</a:t>
            </a: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21295" y="1696222"/>
            <a:ext cx="4709999" cy="475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For all chemicals you use…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21295" y="5508562"/>
            <a:ext cx="8028903" cy="475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Be aware that some chemicals have DELAYED effects</a:t>
            </a:r>
            <a:endParaRPr lang="en-US" sz="2400" dirty="0"/>
          </a:p>
        </p:txBody>
      </p:sp>
      <p:sp>
        <p:nvSpPr>
          <p:cNvPr id="13" name="Action Button: Back or Previous 12">
            <a:hlinkClick r:id="" action="ppaction://hlinkshowjump?jump=lastslideviewed" highlightClick="1"/>
          </p:cNvPr>
          <p:cNvSpPr/>
          <p:nvPr>
            <p:custDataLst>
              <p:tags r:id="rId7"/>
            </p:custDataLst>
          </p:nvPr>
        </p:nvSpPr>
        <p:spPr>
          <a:xfrm>
            <a:off x="11262069" y="6136243"/>
            <a:ext cx="328398" cy="369332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11133267" y="5836754"/>
            <a:ext cx="894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Back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2361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1816606"/>
            <a:ext cx="7653130" cy="2934299"/>
          </a:xfrm>
        </p:spPr>
        <p:txBody>
          <a:bodyPr>
            <a:noAutofit/>
          </a:bodyPr>
          <a:lstStyle/>
          <a:p>
            <a:r>
              <a:rPr lang="en-US" sz="2400" dirty="0" smtClean="0"/>
              <a:t>Being familiar with the info on the previous slides will better equip you to handle any accidents</a:t>
            </a:r>
          </a:p>
          <a:p>
            <a:r>
              <a:rPr lang="en-US" sz="2400" dirty="0" smtClean="0"/>
              <a:t>Know the location of safety equipment in all areas you use</a:t>
            </a:r>
          </a:p>
          <a:p>
            <a:pPr lvl="1"/>
            <a:r>
              <a:rPr lang="en-US" sz="2200" i="0" dirty="0" smtClean="0"/>
              <a:t>Phones, fire alarms, fire extinguishers</a:t>
            </a:r>
            <a:r>
              <a:rPr lang="en-US" sz="2200" b="1" i="0" dirty="0" smtClean="0"/>
              <a:t>*</a:t>
            </a:r>
            <a:r>
              <a:rPr lang="en-US" sz="2200" i="0" dirty="0" smtClean="0"/>
              <a:t>, eye wash stations, safety showers, spill kits</a:t>
            </a:r>
            <a:r>
              <a:rPr lang="en-US" sz="2200" b="1" i="0" baseline="30000" dirty="0" smtClean="0"/>
              <a:t>¤</a:t>
            </a:r>
            <a:r>
              <a:rPr lang="en-US" sz="2200" i="0" dirty="0" smtClean="0"/>
              <a:t>, first aid kits</a:t>
            </a:r>
          </a:p>
          <a:p>
            <a:pPr marL="0" indent="0">
              <a:buNone/>
            </a:pPr>
            <a:r>
              <a:rPr lang="en-US" sz="2400" dirty="0" smtClean="0"/>
              <a:t>Use your judgment. If you cannot contain a dangerous situation: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CALL 911</a:t>
            </a:r>
            <a:r>
              <a:rPr lang="en-US" sz="3000" dirty="0" smtClean="0"/>
              <a:t> </a:t>
            </a:r>
            <a:r>
              <a:rPr lang="en-US" sz="2500" dirty="0" smtClean="0"/>
              <a:t>and then alert Public Safety</a:t>
            </a: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142590" y="6128282"/>
            <a:ext cx="80592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SDS </a:t>
            </a:r>
            <a:r>
              <a:rPr lang="en-US" b="1" dirty="0"/>
              <a:t>Section 5: Fire-Fighting Measures &amp; Section 6: Accidental Release Measures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71600" y="685800"/>
            <a:ext cx="9601200" cy="814227"/>
          </a:xfrm>
        </p:spPr>
        <p:txBody>
          <a:bodyPr/>
          <a:lstStyle/>
          <a:p>
            <a:r>
              <a:rPr lang="en-US" b="1" dirty="0" smtClean="0"/>
              <a:t>Handling Accidents &amp; Emergencies</a:t>
            </a:r>
            <a:endParaRPr lang="en-US" b="1" dirty="0"/>
          </a:p>
        </p:txBody>
      </p:sp>
      <p:sp>
        <p:nvSpPr>
          <p:cNvPr id="4" name="Bent Arrow 3"/>
          <p:cNvSpPr/>
          <p:nvPr>
            <p:custDataLst>
              <p:tags r:id="rId4"/>
            </p:custDataLst>
          </p:nvPr>
        </p:nvSpPr>
        <p:spPr>
          <a:xfrm>
            <a:off x="7682948" y="303881"/>
            <a:ext cx="556591" cy="381920"/>
          </a:xfrm>
          <a:prstGeom prst="bentArrow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8239539" y="214807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on this later!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9634023" y="2125873"/>
            <a:ext cx="1632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</a:t>
            </a:r>
            <a:r>
              <a:rPr lang="en-US" sz="1500" dirty="0" smtClean="0"/>
              <a:t>Only use a fire extinguisher ON A SMALL FIRE if you have received training</a:t>
            </a:r>
          </a:p>
          <a:p>
            <a:pPr algn="ctr"/>
            <a:endParaRPr lang="en-US" b="1" baseline="30000" dirty="0" smtClean="0"/>
          </a:p>
          <a:p>
            <a:pPr algn="ctr"/>
            <a:r>
              <a:rPr lang="en-US" b="1" baseline="30000" dirty="0" smtClean="0"/>
              <a:t>¤</a:t>
            </a:r>
            <a:r>
              <a:rPr lang="en-US" sz="1500" dirty="0" smtClean="0"/>
              <a:t>Ensure spill kits are stocked with appropriate materials to clean all spills you may encounter</a:t>
            </a:r>
            <a:endParaRPr lang="en-US" sz="1500" dirty="0"/>
          </a:p>
        </p:txBody>
      </p:sp>
      <p:sp>
        <p:nvSpPr>
          <p:cNvPr id="14" name="Round Diagonal Corner Rectangle 13"/>
          <p:cNvSpPr/>
          <p:nvPr>
            <p:custDataLst>
              <p:tags r:id="rId7"/>
            </p:custDataLst>
          </p:nvPr>
        </p:nvSpPr>
        <p:spPr>
          <a:xfrm>
            <a:off x="9634023" y="2125874"/>
            <a:ext cx="1628046" cy="2862322"/>
          </a:xfrm>
          <a:prstGeom prst="round2Diag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634023" y="3448878"/>
            <a:ext cx="162804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0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Franklin Gothic Book&amp;quot; IsBold=&amp;quot;0&amp;quot; IsItalic=&amp;quot;0&amp;quot; IsUnderline=&amp;quot;0&amp;quot; FontSize=&amp;quot;44&amp;quot;/&amp;gt;&amp;lt;Answer FontName=&amp;quot;Franklin Gothic Book&amp;quot; IsBold=&amp;quot;0&amp;quot; IsItalic=&amp;quot;1&amp;quot; IsUnderline=&amp;quot;0&amp;quot; FontSize=&amp;quot;20&amp;quot;/&amp;gt;&amp;lt;Button FontName=&amp;quot;Franklin Gothic Book&amp;quot; IsBold=&amp;quot;0&amp;quot; IsItalic=&amp;quot;0&amp;quot; IsUnderline=&amp;quot;0&amp;quot; FontSize=&amp;quot;14&amp;quot;/&amp;gt;&amp;lt;Message FontName=&amp;quot;Franklin Gothic Book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52&quot;&gt;&lt;property id=&quot;10002&quot; value=&quot;Lab Safety Training Survey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52&quot;/&gt;&lt;property id=&quot;10123&quot; value=&quot;1&quot;/&gt;&lt;property id=&quot;10129&quot; value=&quot;1&quot;/&gt;&lt;property id=&quot;10130&quot; value=&quot;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54&quot;&gt;&lt;object type=&quot;10050&quot; unique_id=&quot;10055&quot;&gt;&lt;property id=&quot;10020&quot; value=&quot;2&quot;/&gt;&lt;property id=&quot;10102&quot; value=&quot;1&quot;/&gt;&lt;property id=&quot;10191&quot; value=&quot;-1&quot;/&gt;&lt;/object&gt;&lt;object type=&quot;10051&quot; unique_id=&quot;10056&quot;&gt;&lt;property id=&quot;10020&quot; value=&quot;2&quot;/&gt;&lt;property id=&quot;10102&quot; value=&quot;1&quot;/&gt;&lt;property id=&quot;10191&quot; value=&quot;-1&quot;/&gt;&lt;/object&gt;&lt;/object&gt;&lt;object type=&quot;10061&quot; unique_id=&quot;10053&quot;/&gt;&lt;/object&gt;&lt;/object&gt;&lt;/object&gt;"/>
  <p:tag name="MMPROD_NEXTUNIQUEID" val="10066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2MDk3NzMiLz4NCgkJPHVpY29sb3IgbmFtZT0idGV4dCIgdmFsdWU9IjB4RkZGRkZGIi8+DQoJCTx1aWNvbG9yIG5hbWU9ImxpZ2h0IiB2YWx1ZT0iMHgxRjY2OEYiLz4NCgkJPHVpY29sb3IgbmFtZT0ic2hhZG93IiB2YWx1ZT0iMHgwMDAwMDAiLz4NCgkJPHVpY29sb3IgbmFtZT0iYmFja2dyb3VuZCIgdmFsdWU9IjB4NDY5QUE5Ii8+DQoJCTx1aWNvbG9yIG5hbWU9Im5vdGVzVGV4dEJhY2tncm91bmQiIHZhbHVlPSIweEZGRkZG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+DQoJCTx1aXJlcGxhY2UgbmFtZT0iYmdpbWFnZSIgdmFsdWU9IiIvPg0KCQk8dWlyZXBsYWNlIG5hbWU9ImluaXRpYWx0YWIiIHZhbHVlPSJvdXRsaW5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1.0&quot;&gt;&lt;object type=&quot;1&quot; unique_id=&quot;10001&quot;&gt;&lt;property id=&quot;20141&quot; value=&quot;lab-safety-training-2016&quot;/&gt;&lt;property id=&quot;206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aboratory Safety Training&amp;quot;&quot;/&gt;&lt;property id=&quot;20307&quot; value=&quot;256&quot;/&gt;&lt;property id=&quot;20309&quot; value=&quot;-1&quot;/&gt;&lt;/object&gt;&lt;object type=&quot;3&quot; unique_id=&quot;10176&quot;&gt;&lt;property id=&quot;20148&quot; value=&quot;5&quot;/&gt;&lt;property id=&quot;20300&quot; value=&quot;Slide 3 - &amp;quot;’s Lab Standard&amp;quot;&quot;/&gt;&lt;property id=&quot;20307&quot; value=&quot;258&quot;/&gt;&lt;property id=&quot;20309&quot; value=&quot;-1&quot;/&gt;&lt;/object&gt;&lt;object type=&quot;3&quot; unique_id=&quot;10385&quot;&gt;&lt;property id=&quot;20148&quot; value=&quot;5&quot;/&gt;&lt;property id=&quot;20300&quot; value=&quot;Slide 25 - &amp;quot;Non-Chemical Hazards&amp;quot;&quot;/&gt;&lt;property id=&quot;20307&quot; value=&quot;263&quot;/&gt;&lt;property id=&quot;20309&quot; value=&quot;-1&quot;/&gt;&lt;/object&gt;&lt;object type=&quot;3&quot; unique_id=&quot;10504&quot;&gt;&lt;property id=&quot;20148&quot; value=&quot;5&quot;/&gt;&lt;property id=&quot;20300&quot; value=&quot;Slide 17 - &amp;quot;Labeling Your Containers&amp;quot;&quot;/&gt;&lt;property id=&quot;20307&quot; value=&quot;266&quot;/&gt;&lt;property id=&quot;20309&quot; value=&quot;-1&quot;/&gt;&lt;/object&gt;&lt;object type=&quot;3&quot; unique_id=&quot;10544&quot;&gt;&lt;property id=&quot;20148&quot; value=&quot;5&quot;/&gt;&lt;property id=&quot;20300&quot; value=&quot;Slide 14 - &amp;quot;Fume Hoods&amp;quot;&quot;/&gt;&lt;property id=&quot;20307&quot; value=&quot;267&quot;/&gt;&lt;property id=&quot;20309&quot; value=&quot;-1&quot;/&gt;&lt;/object&gt;&lt;object type=&quot;3&quot; unique_id=&quot;10615&quot;&gt;&lt;property id=&quot;20148&quot; value=&quot;5&quot;/&gt;&lt;property id=&quot;20300&quot; value=&quot;Slide 21 - &amp;quot;Hazardous Waste Storage&amp;quot;&quot;/&gt;&lt;property id=&quot;20307&quot; value=&quot;268&quot;/&gt;&lt;property id=&quot;20309&quot; value=&quot;-1&quot;/&gt;&lt;/object&gt;&lt;object type=&quot;3&quot; unique_id=&quot;10723&quot;&gt;&lt;property id=&quot;20148&quot; value=&quot;5&quot;/&gt;&lt;property id=&quot;20300&quot; value=&quot;Slide 26 - &amp;quot;Emergency Procedures&amp;quot;&quot;/&gt;&lt;property id=&quot;20307&quot; value=&quot;271&quot;/&gt;&lt;property id=&quot;20309&quot; value=&quot;-1&quot;/&gt;&lt;/object&gt;&lt;object type=&quot;3&quot; unique_id=&quot;10724&quot;&gt;&lt;property id=&quot;20148&quot; value=&quot;5&quot;/&gt;&lt;property id=&quot;20300&quot; value=&quot;Slide 27 - &amp;quot;A Note on Lab Security&amp;amp;#x09;&amp;quot;&quot;/&gt;&lt;property id=&quot;20307&quot; value=&quot;272&quot;/&gt;&lt;property id=&quot;20309&quot; value=&quot;-1&quot;/&gt;&lt;/object&gt;&lt;object type=&quot;3&quot; unique_id=&quot;10725&quot;&gt;&lt;property id=&quot;20148&quot; value=&quot;5&quot;/&gt;&lt;property id=&quot;20300&quot; value=&quot;Slide 31 - &amp;quot;Office of Research Services (ORS) research.depaul.edu&amp;quot;&quot;/&gt;&lt;property id=&quot;20307&quot; value=&quot;273&quot;/&gt;&lt;property id=&quot;20309&quot; value=&quot;-1&quot;/&gt;&lt;/object&gt;&lt;object type=&quot;3&quot; unique_id=&quot;10826&quot;&gt;&lt;property id=&quot;20148&quot; value=&quot;5&quot;/&gt;&lt;property id=&quot;20300&quot; value=&quot;Slide 29 - &amp;quot;Lab Coordinators&amp;quot;&quot;/&gt;&lt;property id=&quot;20307&quot; value=&quot;274&quot;/&gt;&lt;property id=&quot;20309&quot; value=&quot;-1&quot;/&gt;&lt;/object&gt;&lt;object type=&quot;3&quot; unique_id=&quot;10890&quot;&gt;&lt;property id=&quot;20148&quot; value=&quot;5&quot;/&gt;&lt;property id=&quot;20300&quot; value=&quot;Slide 30 - &amp;quot;Environmental Health &amp;amp; Safety ehs.depaul.edu&amp;quot;&quot;/&gt;&lt;property id=&quot;20307&quot; value=&quot;275&quot;/&gt;&lt;property id=&quot;20309&quot; value=&quot;-1&quot;/&gt;&lt;/object&gt;&lt;object type=&quot;3&quot; unique_id=&quot;10957&quot;&gt;&lt;property id=&quot;20148&quot; value=&quot;5&quot;/&gt;&lt;property id=&quot;20300&quot; value=&quot;Slide 32 - &amp;quot;Lab Class Safety Training&amp;quot;&quot;/&gt;&lt;property id=&quot;20307&quot; value=&quot;276&quot;/&gt;&lt;property id=&quot;20309&quot; value=&quot;-1&quot;/&gt;&lt;/object&gt;&lt;object type=&quot;3&quot; unique_id=&quot;12154&quot;&gt;&lt;property id=&quot;20148&quot; value=&quot;5&quot;/&gt;&lt;property id=&quot;20300&quot; value=&quot;Slide 5&quot;/&gt;&lt;property id=&quot;20307&quot; value=&quot;277&quot;/&gt;&lt;property id=&quot;20309&quot; value=&quot;-1&quot;/&gt;&lt;/object&gt;&lt;object type=&quot;3&quot; unique_id=&quot;13681&quot;&gt;&lt;property id=&quot;20148&quot; value=&quot;5&quot;/&gt;&lt;property id=&quot;20300&quot; value=&quot;Slide 18 - &amp;quot;Safe Storage&amp;quot;&quot;/&gt;&lt;property id=&quot;20307&quot; value=&quot;281&quot;/&gt;&lt;property id=&quot;20309&quot; value=&quot;-1&quot;/&gt;&lt;/object&gt;&lt;object type=&quot;3&quot; unique_id=&quot;14704&quot;&gt;&lt;property id=&quot;20148&quot; value=&quot;5&quot;/&gt;&lt;property id=&quot;20300&quot; value=&quot;Slide 10 - &amp;quot;Safety Data Sheets (SDSs) contain all of this information &amp;amp; more!&amp;quot;&quot;/&gt;&lt;property id=&quot;20307&quot; value=&quot;283&quot;/&gt;&lt;property id=&quot;20309&quot; value=&quot;-1&quot;/&gt;&lt;/object&gt;&lt;object type=&quot;3&quot; unique_id=&quot;18648&quot;&gt;&lt;property id=&quot;20148&quot; value=&quot;5&quot;/&gt;&lt;property id=&quot;20300&quot; value=&quot;Slide 11 - &amp;quot;How can you protect yourself and others from hazardous chemicals?&amp;quot;&quot;/&gt;&lt;property id=&quot;20307&quot; value=&quot;287&quot;/&gt;&lt;property id=&quot;20309&quot; value=&quot;-1&quot;/&gt;&lt;/object&gt;&lt;object type=&quot;3&quot; unique_id=&quot;18784&quot;&gt;&lt;property id=&quot;20148&quot; value=&quot;5&quot;/&gt;&lt;property id=&quot;20300&quot; value=&quot;Slide 13 - &amp;quot;Personal Protective Equipment&amp;quot;&quot;/&gt;&lt;property id=&quot;20307&quot; value=&quot;288&quot;/&gt;&lt;property id=&quot;20309&quot; value=&quot;-1&quot;/&gt;&lt;/object&gt;&lt;object type=&quot;3&quot; unique_id=&quot;21490&quot;&gt;&lt;property id=&quot;20148&quot; value=&quot;5&quot;/&gt;&lt;property id=&quot;20300&quot; value=&quot;Slide 12 - &amp;quot;Build Safety In&amp;quot;&quot;/&gt;&lt;property id=&quot;20307&quot; value=&quot;291&quot;/&gt;&lt;property id=&quot;20309&quot; value=&quot;-1&quot;/&gt;&lt;/object&gt;&lt;object type=&quot;3&quot; unique_id=&quot;24772&quot;&gt;&lt;property id=&quot;20148&quot; value=&quot;5&quot;/&gt;&lt;property id=&quot;20300&quot; value=&quot;Slide 6 - &amp;quot;Know the Hazards&amp;quot;&quot;/&gt;&lt;property id=&quot;20307&quot; value=&quot;293&quot;/&gt;&lt;property id=&quot;20309&quot; value=&quot;-1&quot;/&gt;&lt;/object&gt;&lt;object type=&quot;3&quot; unique_id=&quot;28235&quot;&gt;&lt;property id=&quot;20148&quot; value=&quot;5&quot;/&gt;&lt;property id=&quot;20300&quot; value=&quot;Slide 19 - &amp;quot;Waste Stream Overview&amp;quot;&quot;/&gt;&lt;property id=&quot;20307&quot; value=&quot;297&quot;/&gt;&lt;property id=&quot;20309&quot; value=&quot;-1&quot;/&gt;&lt;/object&gt;&lt;object type=&quot;3&quot; unique_id=&quot;29226&quot;&gt;&lt;property id=&quot;20148&quot; value=&quot;5&quot;/&gt;&lt;property id=&quot;20300&quot; value=&quot;Slide 16 - &amp;quot;Understanding Chemical Labels&amp;quot;&quot;/&gt;&lt;property id=&quot;20307&quot; value=&quot;298&quot;/&gt;&lt;property id=&quot;20309&quot; value=&quot;-1&quot;/&gt;&lt;/object&gt;&lt;object type=&quot;3&quot; unique_id=&quot;39842&quot;&gt;&lt;property id=&quot;20148&quot; value=&quot;5&quot;/&gt;&lt;property id=&quot;20300&quot; value=&quot;Slide 7 - &amp;quot;Occupational Exposure Limits&amp;quot;&quot;/&gt;&lt;property id=&quot;20307&quot; value=&quot;305&quot;/&gt;&lt;property id=&quot;20309&quot; value=&quot;-1&quot;/&gt;&lt;/object&gt;&lt;object type=&quot;3&quot; unique_id=&quot;39843&quot;&gt;&lt;property id=&quot;20148&quot; value=&quot;5&quot;/&gt;&lt;property id=&quot;20300&quot; value=&quot;Slide 8 - &amp;quot;Detecting Presence &amp;amp; Signs of Exposure&amp;quot;&quot;/&gt;&lt;property id=&quot;20307&quot; value=&quot;308&quot;/&gt;&lt;property id=&quot;20309&quot; value=&quot;-1&quot;/&gt;&lt;/object&gt;&lt;object type=&quot;3&quot; unique_id=&quot;39844&quot;&gt;&lt;property id=&quot;20148&quot; value=&quot;5&quot;/&gt;&lt;property id=&quot;20300&quot; value=&quot;Slide 9 - &amp;quot;Handling Accidents &amp;amp; Emergencies&amp;quot;&quot;/&gt;&lt;property id=&quot;20307&quot; value=&quot;307&quot;/&gt;&lt;property id=&quot;20309&quot; value=&quot;-1&quot;/&gt;&lt;/object&gt;&lt;object type=&quot;3&quot; unique_id=&quot;52178&quot;&gt;&lt;property id=&quot;20148&quot; value=&quot;5&quot;/&gt;&lt;property id=&quot;20300&quot; value=&quot;Slide 24 - &amp;quot;Tips for Reducing Waste&amp;quot;&quot;/&gt;&lt;property id=&quot;20307&quot; value=&quot;310&quot;/&gt;&lt;property id=&quot;20309&quot; value=&quot;-1&quot;/&gt;&lt;/object&gt;&lt;object type=&quot;3&quot; unique_id=&quot;55948&quot;&gt;&lt;property id=&quot;20148&quot; value=&quot;5&quot;/&gt;&lt;property id=&quot;20300&quot; value=&quot;Slide 4 - &amp;quot;What do you need to know when working with hazardous chemicals?&amp;quot;&quot;/&gt;&lt;property id=&quot;20307&quot; value=&quot;312&quot;/&gt;&lt;property id=&quot;20309&quot; value=&quot;-1&quot;/&gt;&lt;/object&gt;&lt;object type=&quot;3&quot; unique_id=&quot;56169&quot;&gt;&lt;property id=&quot;20148&quot; value=&quot;5&quot;/&gt;&lt;property id=&quot;20300&quot; value=&quot;Slide 28&quot;/&gt;&lt;property id=&quot;20307&quot; value=&quot;313&quot;/&gt;&lt;property id=&quot;20309&quot; value=&quot;-1&quot;/&gt;&lt;/object&gt;&lt;object type=&quot;3&quot; unique_id=&quot;60296&quot;&gt;&lt;property id=&quot;20148&quot; value=&quot;5&quot;/&gt;&lt;property id=&quot;20300&quot; value=&quot;Slide 23 - &amp;quot;Supplies EHS Can Provide&amp;quot;&quot;/&gt;&lt;property id=&quot;20307&quot; value=&quot;314&quot;/&gt;&lt;property id=&quot;20309&quot; value=&quot;-1&quot;/&gt;&lt;/object&gt;&lt;object type=&quot;3&quot; unique_id=&quot;63448&quot;&gt;&lt;property id=&quot;20148&quot; value=&quot;5&quot;/&gt;&lt;property id=&quot;20300&quot; value=&quot;Slide 15&quot;/&gt;&lt;property id=&quot;20307&quot; value=&quot;315&quot;/&gt;&lt;property id=&quot;20309&quot; value=&quot;-1&quot;/&gt;&lt;/object&gt;&lt;object type=&quot;3&quot; unique_id=&quot;64966&quot;&gt;&lt;property id=&quot;20148&quot; value=&quot;5&quot;/&gt;&lt;property id=&quot;20300&quot; value=&quot;Slide 22 - &amp;quot;Hazardous Waste Labeling&amp;quot;&quot;/&gt;&lt;property id=&quot;20307&quot; value=&quot;316&quot;/&gt;&lt;property id=&quot;20309&quot; value=&quot;-1&quot;/&gt;&lt;/object&gt;&lt;object type=&quot;3&quot; unique_id=&quot;65336&quot;&gt;&lt;property id=&quot;20148&quot; value=&quot;5&quot;/&gt;&lt;property id=&quot;20300&quot; value=&quot;Slide 33 - &amp;quot;Lab Safety Resources&amp;quot;&quot;/&gt;&lt;property id=&quot;20307&quot; value=&quot;317&quot;/&gt;&lt;property id=&quot;20309&quot; value=&quot;-1&quot;/&gt;&lt;/object&gt;&lt;object type=&quot;3&quot; unique_id=&quot;67988&quot;&gt;&lt;property id=&quot;20148&quot; value=&quot;5&quot;/&gt;&lt;property id=&quot;20300&quot; value=&quot;Slide 34 - &amp;quot;You’ve completed the training!&amp;quot;&quot;/&gt;&lt;property id=&quot;20307&quot; value=&quot;319&quot;/&gt;&lt;property id=&quot;20309&quot; value=&quot;-1&quot;/&gt;&lt;/object&gt;&lt;object type=&quot;3&quot; unique_id=&quot;72713&quot;&gt;&lt;property id=&quot;20148&quot; value=&quot;5&quot;/&gt;&lt;property id=&quot;20300&quot; value=&quot;Slide 20 - &amp;quot;EHS coordinates periodic pick ups of&amp;quot;&quot;/&gt;&lt;property id=&quot;20307&quot; value=&quot;320&quot;/&gt;&lt;/object&gt;&lt;object type=&quot;3&quot; unique_id=&quot;73363&quot;&gt;&lt;property id=&quot;20148&quot; value=&quot;5&quot;/&gt;&lt;property id=&quot;20300&quot; value=&quot;Slide 2 - &amp;quot;Please view this presentation as a slide show in order for the links to be active.&amp;quot;&quot;/&gt;&lt;property id=&quot;20307&quot; value=&quot;321&quot;/&gt;&lt;/object&gt;&lt;/object&gt;&lt;object type=&quot;4&quot; unique_id=&quot;30829&quot;&gt;&lt;/object&gt;&lt;object type=&quot;10&quot; unique_id=&quot;30830&quot;&gt;&lt;object type=&quot;11&quot; unique_id=&quot;30831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8&quot;/&gt;&lt;lineCharCount val=&quot;67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DD08446-9BF6-4895-834B-6FDC1F998731}_19.png&quot;/&gt;&lt;left val=&quot;59&quot;/&gt;&lt;top val=&quot;133&quot;/&gt;&lt;width val=&quot;834&quot;/&gt;&lt;height val=&quot;353&quot;/&gt;&lt;hasText val=&quot;1&quot;/&gt;&lt;/Image&gt;&lt;/ThreeDShapeInfo&gt;"/>
  <p:tag name="PRESENTER_SHAPETEXTINFO" val="&lt;ShapeTextInfo&gt;&lt;TableIndex row=&quot;-1&quot; col=&quot;-1&quot;&gt;&lt;linesCount val=&quot;11&quot;/&gt;&lt;lineCharCount val=&quot;43&quot;/&gt;&lt;lineCharCount val=&quot;40&quot;/&gt;&lt;lineCharCount val=&quot;42&quot;/&gt;&lt;lineCharCount val=&quot;13&quot;/&gt;&lt;lineCharCount val=&quot;44&quot;/&gt;&lt;lineCharCount val=&quot;42&quot;/&gt;&lt;lineCharCount val=&quot;22&quot;/&gt;&lt;lineCharCount val=&quot;33&quot;/&gt;&lt;lineCharCount val=&quot;40&quot;/&gt;&lt;lineCharCount val=&quot;42&quot;/&gt;&lt;lineCharCount val=&quot;5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35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4136430C-31A9-47F0-8459-1072FFCD4599}_23.png&quot;/&gt;&lt;left val=&quot;641&quot;/&gt;&lt;top val=&quot;102&quot;/&gt;&lt;width val=&quot;242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EF01DC50-A1FA-430A-A3C7-3EA7C8109BA6}_23.png&quot;/&gt;&lt;left val=&quot;101&quot;/&gt;&lt;top val=&quot;181&quot;/&gt;&lt;width val=&quot;197&quot;/&gt;&lt;height val=&quot;298&quot;/&gt;&lt;hasText val=&quot;1&quot;/&gt;&lt;/Image&gt;&lt;/ThreeDShapeInfo&gt;"/>
  <p:tag name="PRESENTER_SHAPETEXTINFO" val="&lt;ShapeTextInfo&gt;&lt;TableIndex row=&quot;-1&quot; col=&quot;-1&quot;&gt;&lt;linesCount val=&quot;17&quot;/&gt;&lt;lineCharCount val=&quot;20&quot;/&gt;&lt;lineCharCount val=&quot;22&quot;/&gt;&lt;lineCharCount val=&quot;24&quot;/&gt;&lt;lineCharCount val=&quot;7&quot;/&gt;&lt;lineCharCount val=&quot;1&quot;/&gt;&lt;lineCharCount val=&quot;17&quot;/&gt;&lt;lineCharCount val=&quot;17&quot;/&gt;&lt;lineCharCount val=&quot;1&quot;/&gt;&lt;lineCharCount val=&quot;23&quot;/&gt;&lt;lineCharCount val=&quot;28&quot;/&gt;&lt;lineCharCount val=&quot;1&quot;/&gt;&lt;lineCharCount val=&quot;16&quot;/&gt;&lt;lineCharCount val=&quot;25&quot;/&gt;&lt;lineCharCount val=&quot;26&quot;/&gt;&lt;lineCharCount val=&quot;26&quot;/&gt;&lt;lineCharCount val=&quot;21&quot;/&gt;&lt;lineCharCount val=&quot;15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88B33C93-C001-4F93-B37A-541C51B3D427}_23.png&quot;/&gt;&lt;left val=&quot;372&quot;/&gt;&lt;top val=&quot;182&quot;/&gt;&lt;width val=&quot;197&quot;/&gt;&lt;height val=&quot;168&quot;/&gt;&lt;hasText val=&quot;1&quot;/&gt;&lt;/Image&gt;&lt;/ThreeDShapeInfo&gt;"/>
  <p:tag name="PRESENTER_SHAPETEXTINFO" val="&lt;ShapeTextInfo&gt;&lt;TableIndex row=&quot;-1&quot; col=&quot;-1&quot;&gt;&lt;linesCount val=&quot;18&quot;/&gt;&lt;lineCharCount val=&quot;21&quot;/&gt;&lt;lineCharCount val=&quot;29&quot;/&gt;&lt;lineCharCount val=&quot;22&quot;/&gt;&lt;lineCharCount val=&quot;17&quot;/&gt;&lt;lineCharCount val=&quot;23&quot;/&gt;&lt;lineCharCount val=&quot;24&quot;/&gt;&lt;lineCharCount val=&quot;24&quot;/&gt;&lt;lineCharCount val=&quot;1&quot;/&gt;&lt;lineCharCount val=&quot;22&quot;/&gt;&lt;lineCharCount val=&quot;21&quot;/&gt;&lt;lineCharCount val=&quot;11&quot;/&gt;&lt;lineCharCount val=&quot;1&quot;/&gt;&lt;lineCharCount val=&quot;24&quot;/&gt;&lt;lineCharCount val=&quot;23&quot;/&gt;&lt;lineCharCount val=&quot;16&quot;/&gt;&lt;lineCharCount val=&quot;1&quot;/&gt;&lt;lineCharCount val=&quot;27&quot;/&gt;&lt;lineCharCount val=&quot;18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779FCDA5-9558-4B02-A85E-387F77C6A151}_23.png&quot;/&gt;&lt;left val=&quot;360&quot;/&gt;&lt;top val=&quot;14&quot;/&gt;&lt;width val=&quot;216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B26A3DCF-6926-4C75-BD06-700BD1535199}_23.png&quot;/&gt;&lt;left val=&quot;363&quot;/&gt;&lt;top val=&quot;115&quot;/&gt;&lt;width val=&quot;21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828DB2B1-86DE-4FE2-9A08-4C90EEC4DC47}_23.png&quot;/&gt;&lt;left val=&quot;93&quot;/&gt;&lt;top val=&quot;114&quot;/&gt;&lt;width val=&quot;206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EF01DC50-A1FA-430A-A3C7-3EA7C8109BA6}_23.png&quot;/&gt;&lt;left val=&quot;101&quot;/&gt;&lt;top val=&quot;181&quot;/&gt;&lt;width val=&quot;197&quot;/&gt;&lt;height val=&quot;298&quot;/&gt;&lt;hasText val=&quot;1&quot;/&gt;&lt;/Image&gt;&lt;/ThreeDShapeInfo&gt;"/>
  <p:tag name="PRESENTER_SHAPETEXTINFO" val="&lt;ShapeTextInfo&gt;&lt;TableIndex row=&quot;-1&quot; col=&quot;-1&quot;&gt;&lt;linesCount val=&quot;9&quot;/&gt;&lt;lineCharCount val=&quot;29&quot;/&gt;&lt;lineCharCount val=&quot;26&quot;/&gt;&lt;lineCharCount val=&quot;28&quot;/&gt;&lt;lineCharCount val=&quot;14&quot;/&gt;&lt;lineCharCount val=&quot;1&quot;/&gt;&lt;lineCharCount val=&quot;25&quot;/&gt;&lt;lineCharCount val=&quot;28&quot;/&gt;&lt;lineCharCount val=&quot;26&quot;/&gt;&lt;lineCharCount val=&quot;1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4136430C-31A9-47F0-8459-1072FFCD4599}_23.png&quot;/&gt;&lt;left val=&quot;641&quot;/&gt;&lt;top val=&quot;102&quot;/&gt;&lt;width val=&quot;242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3B67AA4-1DB7-4F59-BCAB-37848E8CF5DD}_24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0EADEB80-BDCC-405F-A8E7-93D4EA1626C8}_24.png&quot;/&gt;&lt;left val=&quot;57&quot;/&gt;&lt;top val=&quot;135&quot;/&gt;&lt;width val=&quot;837&quot;/&gt;&lt;height val=&quot;291&quot;/&gt;&lt;hasText val=&quot;1&quot;/&gt;&lt;/Image&gt;&lt;/ThreeDShapeInfo&gt;"/>
  <p:tag name="PRESENTER_SHAPETEXTINFO" val="&lt;ShapeTextInfo&gt;&lt;TableIndex row=&quot;-1&quot; col=&quot;-1&quot;&gt;&lt;linesCount val=&quot;10&quot;/&gt;&lt;lineCharCount val=&quot;51&quot;/&gt;&lt;lineCharCount val=&quot;1&quot;/&gt;&lt;lineCharCount val=&quot;64&quot;/&gt;&lt;lineCharCount val=&quot;48&quot;/&gt;&lt;lineCharCount val=&quot;36&quot;/&gt;&lt;lineCharCount val=&quot;64&quot;/&gt;&lt;lineCharCount val=&quot;1&quot;/&gt;&lt;lineCharCount val=&quot;69&quot;/&gt;&lt;lineCharCount val=&quot;28&quot;/&gt;&lt;lineCharCount val=&quot;5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3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8&quot;/&gt;&lt;lineCharCount val=&quot;1&quot;/&gt;&lt;lineCharCount val=&quot;19&quot;/&gt;&lt;lineCharCount val=&quot;1&quot;/&gt;&lt;lineCharCount val=&quot;1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2&quot;/&gt;&lt;lineCharCount val=&quot;51&quot;/&gt;&lt;lineCharCount val=&quot;29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0&quot;/&gt;&lt;lineCharCount val=&quot;48&quot;/&gt;&lt;lineCharCount val=&quot;47&quot;/&gt;&lt;lineCharCount val=&quot;14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6&quot;/&gt;&lt;lineCharCount val=&quot;43&quot;/&gt;&lt;lineCharCount val=&quot;69&quot;/&gt;&lt;lineCharCount val=&quot;8&quot;/&gt;&lt;lineCharCount val=&quot;37&quot;/&gt;&lt;lineCharCount val=&quot;50&quot;/&gt;&lt;lineCharCount val=&quot;65&quot;/&gt;&lt;lineCharCount val=&quot;1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39C609B7-627A-4D58-91ED-DA6E1D9FC898}_26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74C8D49F-4275-4429-B2CF-AF06E05E0A98}_26.png&quot;/&gt;&lt;left val=&quot;55&quot;/&gt;&lt;top val=&quot;135&quot;/&gt;&lt;width val=&quot;846&quot;/&gt;&lt;height val=&quot;351&quot;/&gt;&lt;hasText val=&quot;1&quot;/&gt;&lt;/Image&gt;&lt;/ThreeDShapeInfo&gt;"/>
  <p:tag name="PRESENTER_SHAPETEXTINFO" val="&lt;ShapeTextInfo&gt;&lt;TableIndex row=&quot;-1&quot; col=&quot;-1&quot;&gt;&lt;linesCount val=&quot;8&quot;/&gt;&lt;lineCharCount val=&quot;30&quot;/&gt;&lt;lineCharCount val=&quot;22&quot;/&gt;&lt;lineCharCount val=&quot;30&quot;/&gt;&lt;lineCharCount val=&quot;1&quot;/&gt;&lt;lineCharCount val=&quot;17&quot;/&gt;&lt;lineCharCount val=&quot;21&quot;/&gt;&lt;lineCharCount val=&quot;25&quot;/&gt;&lt;lineCharCount val=&quot;2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3&quot;/&gt;&lt;lineCharCount val=&quot;24&quot;/&gt;&lt;lineCharCount val=&quot;17&quot;/&gt;&lt;lineCharCount val=&quot;23&quot;/&gt;&lt;lineCharCount val=&quot;9&quot;/&gt;&lt;lineCharCount val=&quot;1&quot;/&gt;&lt;lineCharCount val=&quot;22&quot;/&gt;&lt;lineCharCount val=&quot;26&quot;/&gt;&lt;lineCharCount val=&quot;25&quot;/&gt;&lt;lineCharCount val=&quot;1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795CFC53-5C1D-46E0-95E1-C25FC1DF2BD6}_25.png&quot;/&gt;&lt;left val=&quot;63&quot;/&gt;&lt;top val=&quot;137&quot;/&gt;&lt;width val=&quot;830&quot;/&gt;&lt;height val=&quot;366&quot;/&gt;&lt;hasText val=&quot;1&quot;/&gt;&lt;/Image&gt;&lt;/ThreeDShapeInfo&gt;"/>
  <p:tag name="PRESENTER_SHAPETEXTINFO" val="&lt;ShapeTextInfo&gt;&lt;TableIndex row=&quot;-1&quot; col=&quot;-1&quot;&gt;&lt;linesCount val=&quot;11&quot;/&gt;&lt;lineCharCount val=&quot;49&quot;/&gt;&lt;lineCharCount val=&quot;51&quot;/&gt;&lt;lineCharCount val=&quot;60&quot;/&gt;&lt;lineCharCount val=&quot;32&quot;/&gt;&lt;lineCharCount val=&quot;95&quot;/&gt;&lt;lineCharCount val=&quot;7&quot;/&gt;&lt;lineCharCount val=&quot;80&quot;/&gt;&lt;lineCharCount val=&quot;83&quot;/&gt;&lt;lineCharCount val=&quot;25&quot;/&gt;&lt;lineCharCount val=&quot;91&quot;/&gt;&lt;lineCharCount val=&quot;98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3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1&quot;/&gt;&lt;lineCharCount val=&quot;23&quot;/&gt;&lt;lineCharCount val=&quot;9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285BDEF0-3503-4499-A7F7-390DB0207F0D}_28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B70BE3AA-9D8F-43AB-B250-398A63437572}_28.png&quot;/&gt;&lt;left val=&quot;57&quot;/&gt;&lt;top val=&quot;135&quot;/&gt;&lt;width val=&quot;837&quot;/&gt;&lt;height val=&quot;351&quot;/&gt;&lt;hasText val=&quot;1&quot;/&gt;&lt;/Image&gt;&lt;/ThreeDShapeInfo&gt;"/>
  <p:tag name="PRESENTER_SHAPETEXTINFO" val="&lt;ShapeTextInfo&gt;&lt;TableIndex row=&quot;-1&quot; col=&quot;-1&quot;&gt;&lt;linesCount val=&quot;9&quot;/&gt;&lt;lineCharCount val=&quot;30&quot;/&gt;&lt;lineCharCount val=&quot;64&quot;/&gt;&lt;lineCharCount val=&quot;16&quot;/&gt;&lt;lineCharCount val=&quot;1&quot;/&gt;&lt;lineCharCount val=&quot;63&quot;/&gt;&lt;lineCharCount val=&quot;7&quot;/&gt;&lt;lineCharCount val=&quot;1&quot;/&gt;&lt;lineCharCount val=&quot;60&quot;/&gt;&lt;lineCharCount val=&quot;66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21&quot;/&gt;&lt;lineCharCount val=&quot;7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E070345-3CD4-4D14-9433-1C2D18A50327}_30.png&quot;/&gt;&lt;left val=&quot;57&quot;/&gt;&lt;top val=&quot;135&quot;/&gt;&lt;width val=&quot;395&quot;/&gt;&lt;height val=&quot;284&quot;/&gt;&lt;hasText val=&quot;1&quot;/&gt;&lt;/Image&gt;&lt;/ThreeDShapeInfo&gt;"/>
  <p:tag name="PRESENTER_SHAPETEXTINFO" val="&lt;ShapeTextInfo&gt;&lt;TableIndex row=&quot;-1&quot; col=&quot;-1&quot;&gt;&lt;linesCount val=&quot;8&quot;/&gt;&lt;lineCharCount val=&quot;40&quot;/&gt;&lt;lineCharCount val=&quot;44&quot;/&gt;&lt;lineCharCount val=&quot;21&quot;/&gt;&lt;lineCharCount val=&quot;1&quot;/&gt;&lt;lineCharCount val=&quot;45&quot;/&gt;&lt;lineCharCount val=&quot;22&quot;/&gt;&lt;lineCharCount val=&quot;1&quot;/&gt;&lt;lineCharCount val=&quot;35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6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6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6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F1ACF7A9-99FE-4368-BADE-B9C4D710F784}_31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4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6&quot;/&gt;&lt;lineCharCount val=&quot;7&quot;/&gt;&lt;lineCharCount val=&quot;1&quot;/&gt;&lt;lineCharCount val=&quot;27&quot;/&gt;&lt;lineCharCount val=&quot;7&quot;/&gt;&lt;lineCharCount val=&quot;1&quot;/&gt;&lt;lineCharCount val=&quot;38&quot;/&gt;&lt;lineCharCount val=&quot;6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4&quot;/&gt;&lt;lineCharCount val=&quot;27&quot;/&gt;&lt;lineCharCount val=&quot;24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A00F8AEE-EA75-42F1-A350-07D70B7DED94}_32.png&quot;/&gt;&lt;left val=&quot;60&quot;/&gt;&lt;top val=&quot;133&quot;/&gt;&lt;width val=&quot;834&quot;/&gt;&lt;height val=&quot;374&quot;/&gt;&lt;hasText val=&quot;1&quot;/&gt;&lt;/Image&gt;&lt;/ThreeDShapeInfo&gt;"/>
  <p:tag name="PRESENTER_SHAPETEXTINFO" val="&lt;ShapeTextInfo&gt;&lt;TableIndex row=&quot;-1&quot; col=&quot;-1&quot;&gt;&lt;linesCount val=&quot;8&quot;/&gt;&lt;lineCharCount val=&quot;75&quot;/&gt;&lt;lineCharCount val=&quot;21&quot;/&gt;&lt;lineCharCount val=&quot;63&quot;/&gt;&lt;lineCharCount val=&quot;11&quot;/&gt;&lt;lineCharCount val=&quot;1&quot;/&gt;&lt;lineCharCount val=&quot;41&quot;/&gt;&lt;lineCharCount val=&quot;53&quot;/&gt;&lt;lineCharCount val=&quot;7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4&quot;/&gt;&lt;lineCharCount val=&quot;19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F9473DDC-F7A4-4CAC-98FE-95D99738600D}_33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FB43371D-6E2F-473D-90FF-935C6368CD39}_33.png&quot;/&gt;&lt;left val=&quot;57&quot;/&gt;&lt;top val=&quot;132&quot;/&gt;&lt;width val=&quot;837&quot;/&gt;&lt;height val=&quot;354&quot;/&gt;&lt;hasText val=&quot;1&quot;/&gt;&lt;/Image&gt;&lt;/ThreeDShapeInfo&gt;"/>
  <p:tag name="PRESENTER_SHAPETEXTINFO" val="&lt;ShapeTextInfo&gt;&lt;TableIndex row=&quot;-1&quot; col=&quot;-1&quot;&gt;&lt;linesCount val=&quot;12&quot;/&gt;&lt;lineCharCount val=&quot;61&quot;/&gt;&lt;lineCharCount val=&quot;2&quot;/&gt;&lt;lineCharCount val=&quot;1&quot;/&gt;&lt;lineCharCount val=&quot;1&quot;/&gt;&lt;lineCharCount val=&quot;1&quot;/&gt;&lt;lineCharCount val=&quot;1&quot;/&gt;&lt;lineCharCount val=&quot;63&quot;/&gt;&lt;lineCharCount val=&quot;1&quot;/&gt;&lt;lineCharCount val=&quot;74&quot;/&gt;&lt;lineCharCount val=&quot;66&quot;/&gt;&lt;lineCharCount val=&quot;1&quot;/&gt;&lt;lineCharCount val=&quot;6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20&quot;/&gt;&lt;lineCharCount val=&quot;22&quot;/&gt;&lt;lineCharCount val=&quot;35&quot;/&gt;&lt;lineCharCount val=&quot;111&quot;/&gt;&lt;lineCharCount val=&quot;75&quot;/&gt;&lt;lineCharCount val=&quot;22&quot;/&gt;&lt;lineCharCount val=&quot;33&quot;/&gt;&lt;lineCharCount val=&quot;25&quot;/&gt;&lt;lineCharCount val=&quot;23&quot;/&gt;&lt;lineCharCount val=&quot;15&quot;/&gt;&lt;lineCharCount val=&quot;98&quot;/&gt;&lt;lineCharCount val=&quot;24&quot;/&gt;&lt;lineCharCount val=&quot;7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48&quot;/&gt;&lt;lineCharCount val=&quot;2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3&quot;/&gt;&lt;lineCharCount val=&quot;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DDEE7C-51E6-4B3D-81DC-F71675B85033}&quot;/&gt;&lt;isInvalidForFieldText val=&quot;0&quot;/&gt;&lt;Image&gt;&lt;filename val=&quot;C:\Users\KABMA\AppData\Local\Temp\~Ca3514\data\asimages\{B2DDEE7C-51E6-4B3D-81DC-F71675B85033}_1.png&quot;/&gt;&lt;left val=&quot;109&quot;/&gt;&lt;top val=&quot;122&quot;/&gt;&lt;width val=&quot;721&quot;/&gt;&lt;height val=&quot;225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10DDE757-CB9C-4876-91AD-42C1D0748739}_1.png&quot;/&gt;&lt;left val=&quot;318&quot;/&gt;&lt;top val=&quot;360&quot;/&gt;&lt;width val=&quot;289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BB97C6C-215D-4A00-8F2E-525CC1C8A4B2}_3.png&quot;/&gt;&lt;left val=&quot;199&quot;/&gt;&lt;top val=&quot;44&quot;/&gt;&lt;width val=&quot;556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1A65FB-0F32-499E-A657-FF53B93DCA8B}&quot;/&gt;&lt;isInvalidForFieldText val=&quot;0&quot;/&gt;&lt;Image&gt;&lt;filename val=&quot;C:\Users\KABMA\AppData\Local\Temp\~Ca3514\data\asimages\{E11A65FB-0F32-499E-A657-FF53B93DCA8B}_3.png&quot;/&gt;&lt;left val=&quot;57&quot;/&gt;&lt;top val=&quot;192&quot;/&gt;&lt;width val=&quot;837&quot;/&gt;&lt;height val=&quot;297&quot;/&gt;&lt;hasText val=&quot;1&quot;/&gt;&lt;/Image&gt;&lt;/ThreeDShapeInfo&gt;"/>
  <p:tag name="PRESENTER_SHAPETEXTINFO" val="&lt;ShapeTextInfo&gt;&lt;TableIndex row=&quot;-1&quot; col=&quot;-1&quot;&gt;&lt;linesCount val=&quot;8&quot;/&gt;&lt;lineCharCount val=&quot;53&quot;/&gt;&lt;lineCharCount val=&quot;1&quot;/&gt;&lt;lineCharCount val=&quot;48&quot;/&gt;&lt;lineCharCount val=&quot;72&quot;/&gt;&lt;lineCharCount val=&quot;66&quot;/&gt;&lt;lineCharCount val=&quot;1&quot;/&gt;&lt;lineCharCount val=&quot;64&quot;/&gt;&lt;lineCharCount val=&quot;25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1&quot;/&gt;&lt;lineCharCount val=&quot;36&quot;/&gt;&lt;lineCharCount val=&quot;3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18&quot;/&gt;&lt;lineCharCount val=&quot;15&quot;/&gt;&lt;lineCharCount val=&quot;1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AAB3CAF2-32E7-443B-B79F-8C77F3B392E6}_5.png&quot;/&gt;&lt;left val=&quot;74&quot;/&gt;&lt;top val=&quot;57&quot;/&gt;&lt;width val=&quot;785&quot;/&gt;&lt;height val=&quot;429&quot;/&gt;&lt;hasText val=&quot;1&quot;/&gt;&lt;/Image&gt;&lt;/ThreeDShapeInfo&gt;"/>
  <p:tag name="PRESENTER_SHAPETEXTINFO" val="&lt;ShapeTextInfo&gt;&lt;TableIndex row=&quot;-1&quot; col=&quot;-1&quot;&gt;&lt;linesCount val=&quot;7&quot;/&gt;&lt;lineCharCount val=&quot;62&quot;/&gt;&lt;lineCharCount val=&quot;1&quot;/&gt;&lt;lineCharCount val=&quot;30&quot;/&gt;&lt;lineCharCount val=&quot;1&quot;/&gt;&lt;lineCharCount val=&quot;50&quot;/&gt;&lt;lineCharCount val=&quot;1&quot;/&gt;&lt;lineCharCount val=&quot;38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F8C61ACE-7EBB-495E-B5C5-156CEA680A46}_6.png&quot;/&gt;&lt;left val=&quot;55&quot;/&gt;&lt;top val=&quot;135&quot;/&gt;&lt;width val=&quot;841&quot;/&gt;&lt;height val=&quot;281&quot;/&gt;&lt;hasText val=&quot;1&quot;/&gt;&lt;/Image&gt;&lt;/ThreeDShapeInfo&gt;"/>
  <p:tag name="PRESENTER_SHAPETEXTINFO" val="&lt;ShapeTextInfo&gt;&lt;TableIndex row=&quot;-1&quot; col=&quot;-1&quot;&gt;&lt;linesCount val=&quot;9&quot;/&gt;&lt;lineCharCount val=&quot;35&quot;/&gt;&lt;lineCharCount val=&quot;15&quot;/&gt;&lt;lineCharCount val=&quot;79&quot;/&gt;&lt;lineCharCount val=&quot;8&quot;/&gt;&lt;lineCharCount val=&quot;17&quot;/&gt;&lt;lineCharCount val=&quot;77&quot;/&gt;&lt;lineCharCount val=&quot;19&quot;/&gt;&lt;lineCharCount val=&quot;37&quot;/&gt;&lt;lineCharCount val=&quot;3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8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66&quot;/&gt;&lt;lineCharCount val=&quot;16&quot;/&gt;&lt;lineCharCount val=&quot;62&quot;/&gt;&lt;lineCharCount val=&quot;44&quot;/&gt;&lt;lineCharCount val=&quot;1&quot;/&gt;&lt;lineCharCount val=&quot;68&quot;/&gt;&lt;lineCharCount val=&quot;40&quot;/&gt;&lt;lineCharCount val=&quot;5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8&quot;/&gt;&lt;lineCharCount val=&quot;2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E8679BF-627D-4526-A63A-75B82BE27FDE}_8.png&quot;/&gt;&lt;left val=&quot;58&quot;/&gt;&lt;top val=&quot;111&quot;/&gt;&lt;width val=&quot;420&quot;/&gt;&lt;height val=&quot;374&quot;/&gt;&lt;hasText val=&quot;1&quot;/&gt;&lt;/Image&gt;&lt;/ThreeDShapeInfo&gt;"/>
  <p:tag name="PRESENTER_SHAPETEXTINFO" val="&lt;ShapeTextInfo&gt;&lt;TableIndex row=&quot;-1&quot; col=&quot;-1&quot;&gt;&lt;linesCount val=&quot;8&quot;/&gt;&lt;lineCharCount val=&quot;25&quot;/&gt;&lt;lineCharCount val=&quot;24&quot;/&gt;&lt;lineCharCount val=&quot;8&quot;/&gt;&lt;lineCharCount val=&quot;22&quot;/&gt;&lt;lineCharCount val=&quot;23&quot;/&gt;&lt;lineCharCount val=&quot;3&quot;/&gt;&lt;lineCharCount val=&quot;24&quot;/&gt;&lt;lineCharCount val=&quot;1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58DE7CA0-47D8-4C4D-ADE1-B5F10677875E}_8.png&quot;/&gt;&lt;left val=&quot;516&quot;/&gt;&lt;top val=&quot;113&quot;/&gt;&lt;width val=&quot;341&quot;/&gt;&lt;height val=&quot;353&quot;/&gt;&lt;hasText val=&quot;1&quot;/&gt;&lt;/Image&gt;&lt;/ThreeDShapeInfo&gt;"/>
  <p:tag name="PRESENTER_SHAPETEXTINFO" val="&lt;ShapeTextInfo&gt;&lt;TableIndex row=&quot;-1&quot; col=&quot;-1&quot;&gt;&lt;linesCount val=&quot;9&quot;/&gt;&lt;lineCharCount val=&quot;28&quot;/&gt;&lt;lineCharCount val=&quot;25&quot;/&gt;&lt;lineCharCount val=&quot;28&quot;/&gt;&lt;lineCharCount val=&quot;32&quot;/&gt;&lt;lineCharCount val=&quot;30&quot;/&gt;&lt;lineCharCount val=&quot;27&quot;/&gt;&lt;lineCharCount val=&quot;27&quot;/&gt;&lt;lineCharCount val=&quot;29&quot;/&gt;&lt;lineCharCount val=&quot;18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9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E8679BF-627D-4526-A63A-75B82BE27FDE}_8.png&quot;/&gt;&lt;left val=&quot;58&quot;/&gt;&lt;top val=&quot;111&quot;/&gt;&lt;width val=&quot;420&quot;/&gt;&lt;height val=&quot;374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9E8679BF-627D-4526-A63A-75B82BE27FDE}_8.png&quot;/&gt;&lt;left val=&quot;58&quot;/&gt;&lt;top val=&quot;111&quot;/&gt;&lt;width val=&quot;420&quot;/&gt;&lt;height val=&quot;374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7&quot;/&gt;&lt;lineCharCount val=&quot;41&quot;/&gt;&lt;lineCharCount val=&quot;55&quot;/&gt;&lt;lineCharCount val=&quot;4&quot;/&gt;&lt;lineCharCount val=&quot;51&quot;/&gt;&lt;lineCharCount val=&quot;54&quot;/&gt;&lt;lineCharCount val=&quot;53&quot;/&gt;&lt;lineCharCount val=&quot;11&quot;/&gt;&lt;lineCharCount val=&quot;37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7&quot;/&gt;&lt;lineCharCount val=&quot;18&quot;/&gt;&lt;lineCharCount val=&quot;18&quot;/&gt;&lt;lineCharCount val=&quot;14&quot;/&gt;&lt;lineCharCount val=&quot;9&quot;/&gt;&lt;lineCharCount val=&quot;1&quot;/&gt;&lt;lineCharCount val=&quot;19&quot;/&gt;&lt;lineCharCount val=&quot;17&quot;/&gt;&lt;lineCharCount val=&quot;12&quot;/&gt;&lt;lineCharCount val=&quot;19&quot;/&gt;&lt;lineCharCount val=&quot;19&quot;/&gt;&lt;lineCharCount val=&quot;9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B1A153DB-F41B-4F04-A71A-1ADA6AA76B7D}_10.png&quot;/&gt;&lt;left val=&quot;56&quot;/&gt;&lt;top val=&quot;32&quot;/&gt;&lt;width val=&quot;843&quot;/&gt;&lt;height val=&quot;475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6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9&quot;/&gt;&lt;lineCharCount val=&quot;57&quot;/&gt;&lt;lineCharCount val=&quot;56&quot;/&gt;&lt;lineCharCount val=&quot;33&quot;/&gt;&lt;lineCharCount val=&quot;61&quot;/&gt;&lt;lineCharCount val=&quot;6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3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18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20&quot;/&gt;&lt;lineCharCount val=&quot;15&quot;/&gt;&lt;lineCharCount val=&quot;1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0DFB8FE9-42FD-4904-9A9F-D506F7EBB4B7}_12.png&quot;/&gt;&lt;left val=&quot;57&quot;/&gt;&lt;top val=&quot;135&quot;/&gt;&lt;width val=&quot;848&quot;/&gt;&lt;height val=&quot;290&quot;/&gt;&lt;hasText val=&quot;1&quot;/&gt;&lt;/Image&gt;&lt;/ThreeDShapeInfo&gt;"/>
  <p:tag name="PRESENTER_SHAPETEXTINFO" val="&lt;ShapeTextInfo&gt;&lt;TableIndex row=&quot;-1&quot; col=&quot;-1&quot;&gt;&lt;linesCount val=&quot;12&quot;/&gt;&lt;lineCharCount val=&quot;32&quot;/&gt;&lt;lineCharCount val=&quot;30&quot;/&gt;&lt;lineCharCount val=&quot;23&quot;/&gt;&lt;lineCharCount val=&quot;1&quot;/&gt;&lt;lineCharCount val=&quot;28&quot;/&gt;&lt;lineCharCount val=&quot;29&quot;/&gt;&lt;lineCharCount val=&quot;30&quot;/&gt;&lt;lineCharCount val=&quot;7&quot;/&gt;&lt;lineCharCount val=&quot;1&quot;/&gt;&lt;lineCharCount val=&quot;30&quot;/&gt;&lt;lineCharCount val=&quot;33&quot;/&gt;&lt;lineCharCount val=&quot;2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5&quot;/&gt;&lt;lineCharCount val=&quot;26&quot;/&gt;&lt;lineCharCount val=&quot;17&quot;/&gt;&lt;lineCharCount val=&quot;11&quot;/&gt;&lt;lineCharCount val=&quot;20&quot;/&gt;&lt;lineCharCount val=&quot;38&quot;/&gt;&lt;lineCharCount val=&quot;30&quot;/&gt;&lt;lineCharCount val=&quot;44&quot;/&gt;&lt;lineCharCount val=&quot;41&quot;/&gt;&lt;lineCharCount val=&quot;45&quot;/&gt;&lt;lineCharCount val=&quot;23&quot;/&gt;&lt;lineCharCount val=&quot;48&quot;/&gt;&lt;lineCharCount val=&quot;46&quot;/&gt;&lt;lineCharCount val=&quot;1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&quot;/&gt;&lt;lineCharCount val=&quot;11&quot;/&gt;&lt;lineCharCount val=&quot;9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0DFB8FE9-42FD-4904-9A9F-D506F7EBB4B7}_12.png&quot;/&gt;&lt;left val=&quot;57&quot;/&gt;&lt;top val=&quot;135&quot;/&gt;&lt;width val=&quot;848&quot;/&gt;&lt;height val=&quot;290&quot;/&gt;&lt;hasText val=&quot;1&quot;/&gt;&lt;/Image&gt;&lt;/ThreeDShapeInfo&gt;"/>
  <p:tag name="PRESENTER_SHAPETEXTINFO" val="&lt;ShapeTextInfo&gt;&lt;TableIndex row=&quot;-1&quot; col=&quot;-1&quot;&gt;&lt;linesCount val=&quot;20&quot;/&gt;&lt;lineCharCount val=&quot;44&quot;/&gt;&lt;lineCharCount val=&quot;1&quot;/&gt;&lt;lineCharCount val=&quot;47&quot;/&gt;&lt;lineCharCount val=&quot;11&quot;/&gt;&lt;lineCharCount val=&quot;1&quot;/&gt;&lt;lineCharCount val=&quot;44&quot;/&gt;&lt;lineCharCount val=&quot;1&quot;/&gt;&lt;lineCharCount val=&quot;48&quot;/&gt;&lt;lineCharCount val=&quot;9&quot;/&gt;&lt;lineCharCount val=&quot;1&quot;/&gt;&lt;lineCharCount val=&quot;46&quot;/&gt;&lt;lineCharCount val=&quot;1&quot;/&gt;&lt;lineCharCount val=&quot;48&quot;/&gt;&lt;lineCharCount val=&quot;42&quot;/&gt;&lt;lineCharCount val=&quot;21&quot;/&gt;&lt;lineCharCount val=&quot;1&quot;/&gt;&lt;lineCharCount val=&quot;50&quot;/&gt;&lt;lineCharCount val=&quot;1&quot;/&gt;&lt;lineCharCount val=&quot;48&quot;/&gt;&lt;lineCharCount val=&quot;5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2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9&quot;/&gt;&lt;lineCharCount val=&quot;18&quot;/&gt;&lt;lineCharCount val=&quot;12&quot;/&gt;&lt;lineCharCount val=&quot;20&quot;/&gt;&lt;lineCharCount val=&quot;14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ABMA\AppData\Local\Temp\~Ca3514\data\asimages\{DD2DFD36-CF0E-4845-B434-BCA39F403066}_18.png&quot;/&gt;&lt;left val=&quot;54&quot;/&gt;&lt;top val=&quot;121&quot;/&gt;&lt;width val=&quot;474&quot;/&gt;&lt;height val=&quot;362&quot;/&gt;&lt;hasText val=&quot;1&quot;/&gt;&lt;/Image&gt;&lt;/ThreeDShapeInfo&gt;"/>
  <p:tag name="PRESENTER_SHAPETEXTINFO" val="&lt;ShapeTextInfo&gt;&lt;TableIndex row=&quot;-1&quot; col=&quot;-1&quot;&gt;&lt;linesCount val=&quot;7&quot;/&gt;&lt;lineCharCount val=&quot;28&quot;/&gt;&lt;lineCharCount val=&quot;1&quot;/&gt;&lt;lineCharCount val=&quot;46&quot;/&gt;&lt;lineCharCount val=&quot;44&quot;/&gt;&lt;lineCharCount val=&quot;16&quot;/&gt;&lt;lineCharCount val=&quot;40&quot;/&gt;&lt;lineCharCount val=&quot;34&quot;/&gt;&lt;/TableIndex&gt;&lt;/ShapeTextInfo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1CAE6017B344FB3072F820FCF043E" ma:contentTypeVersion="3" ma:contentTypeDescription="Create a new document." ma:contentTypeScope="" ma:versionID="f449d4b132ff6bf317ffcaba187850e3">
  <xsd:schema xmlns:xsd="http://www.w3.org/2001/XMLSchema" xmlns:xs="http://www.w3.org/2001/XMLSchema" xmlns:p="http://schemas.microsoft.com/office/2006/metadata/properties" xmlns:ns1="http://schemas.microsoft.com/sharepoint/v3" xmlns:ns3="6b5c5255-aa12-407b-85a9-fca71d9b7f49" targetNamespace="http://schemas.microsoft.com/office/2006/metadata/properties" ma:root="true" ma:fieldsID="186fe1f5fcab672d3aec65c4f48f85d0" ns1:_="" ns3:_="">
    <xsd:import namespace="http://schemas.microsoft.com/sharepoint/v3"/>
    <xsd:import namespace="6b5c5255-aa12-407b-85a9-fca71d9b7f4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c5255-aa12-407b-85a9-fca71d9b7f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ED800F-6E60-4CDC-82DE-E1C62A95A03F}"/>
</file>

<file path=customXml/itemProps2.xml><?xml version="1.0" encoding="utf-8"?>
<ds:datastoreItem xmlns:ds="http://schemas.openxmlformats.org/officeDocument/2006/customXml" ds:itemID="{4D215B33-B5E1-428D-A0CB-1CDBF25B42BB}"/>
</file>

<file path=customXml/itemProps3.xml><?xml version="1.0" encoding="utf-8"?>
<ds:datastoreItem xmlns:ds="http://schemas.openxmlformats.org/officeDocument/2006/customXml" ds:itemID="{6BEE597F-A2B0-4D81-A9D7-974BC75AC4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6423</TotalTime>
  <Words>2049</Words>
  <Application>Microsoft Office PowerPoint</Application>
  <PresentationFormat>Widescreen</PresentationFormat>
  <Paragraphs>308</Paragraphs>
  <Slides>34</Slides>
  <Notes>21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Franklin Gothic Book</vt:lpstr>
      <vt:lpstr>MV Boli</vt:lpstr>
      <vt:lpstr>Times New Roman</vt:lpstr>
      <vt:lpstr>Wingdings</vt:lpstr>
      <vt:lpstr>Crop</vt:lpstr>
      <vt:lpstr>Acrobat Document</vt:lpstr>
      <vt:lpstr>Laboratory Safety Training</vt:lpstr>
      <vt:lpstr>Please view this presentation as a slide show in order for the links to be active.</vt:lpstr>
      <vt:lpstr>’s Lab Standard</vt:lpstr>
      <vt:lpstr>What do you need to know when working with hazardous chemicals?</vt:lpstr>
      <vt:lpstr>PowerPoint Presentation</vt:lpstr>
      <vt:lpstr>Know the Hazards</vt:lpstr>
      <vt:lpstr>Occupational Exposure Limits</vt:lpstr>
      <vt:lpstr>Detecting Presence &amp; Signs of Exposure</vt:lpstr>
      <vt:lpstr>Handling Accidents &amp; Emergencies</vt:lpstr>
      <vt:lpstr>Safety Data Sheets (SDSs) contain all of this information &amp; more!</vt:lpstr>
      <vt:lpstr>How can you protect yourself and others from hazardous chemicals?</vt:lpstr>
      <vt:lpstr>Build Safety In</vt:lpstr>
      <vt:lpstr>Personal Protective Equipment</vt:lpstr>
      <vt:lpstr>Fume Hoods</vt:lpstr>
      <vt:lpstr>PowerPoint Presentation</vt:lpstr>
      <vt:lpstr>Understanding Chemical Labels</vt:lpstr>
      <vt:lpstr>Labeling Your Containers</vt:lpstr>
      <vt:lpstr>Safe Storage</vt:lpstr>
      <vt:lpstr>Waste Stream Overview</vt:lpstr>
      <vt:lpstr>EHS coordinates periodic pick ups of</vt:lpstr>
      <vt:lpstr>Hazardous Waste Storage</vt:lpstr>
      <vt:lpstr>Hazardous Waste Labeling</vt:lpstr>
      <vt:lpstr>Supplies EHS Can Provide</vt:lpstr>
      <vt:lpstr>Tips for Reducing Waste</vt:lpstr>
      <vt:lpstr>Non-Chemical Hazards</vt:lpstr>
      <vt:lpstr>Emergency Procedures</vt:lpstr>
      <vt:lpstr>A Note on Lab Security </vt:lpstr>
      <vt:lpstr>PowerPoint Presentation</vt:lpstr>
      <vt:lpstr>Lab Coordinators</vt:lpstr>
      <vt:lpstr>Environmental Health &amp; Safety ehs.depaul.edu</vt:lpstr>
      <vt:lpstr>Office of Research Services (ORS) research.depaul.edu</vt:lpstr>
      <vt:lpstr>Lab Class Safety Training</vt:lpstr>
      <vt:lpstr>Lab Safety Resources</vt:lpstr>
      <vt:lpstr>You’ve completed the training!</vt:lpstr>
    </vt:vector>
  </TitlesOfParts>
  <Company>DePaul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Safety Training</dc:title>
  <dc:creator>Abma, Kathleen</dc:creator>
  <cp:lastModifiedBy>Abma, Kathleen</cp:lastModifiedBy>
  <cp:revision>2247</cp:revision>
  <dcterms:created xsi:type="dcterms:W3CDTF">2016-07-28T14:22:15Z</dcterms:created>
  <dcterms:modified xsi:type="dcterms:W3CDTF">2018-02-23T17:33:09Z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0x010100B9C1CAE6017B344FB3072F820FCF043E</vt:lpwstr>
  </property>
</Properties>
</file>