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03.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99.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91.xml" ContentType="application/vnd.openxmlformats-officedocument.presentationml.tags+xml"/>
  <Override PartName="/ppt/tags/tag45.xml" ContentType="application/vnd.openxmlformats-officedocument.presentationml.tags+xml"/>
  <Override PartName="/ppt/tags/tag98.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178.xml" ContentType="application/vnd.openxmlformats-officedocument.presentationml.tags+xml"/>
  <Override PartName="/ppt/tags/tag177.xml" ContentType="application/vnd.openxmlformats-officedocument.presentationml.tags+xml"/>
  <Override PartName="/ppt/tags/tag176.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67.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66.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92.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96.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97.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72.xml" ContentType="application/vnd.openxmlformats-officedocument.presentationml.tags+xml"/>
  <Override PartName="/ppt/tags/tag173.xml" ContentType="application/vnd.openxmlformats-officedocument.presentationml.tags+xml"/>
  <Override PartName="/ppt/tags/tag172.xml" ContentType="application/vnd.openxmlformats-officedocument.presentationml.tags+xml"/>
  <Override PartName="/ppt/tags/tag130.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90.xml" ContentType="application/vnd.openxmlformats-officedocument.presentationml.tags+xml"/>
  <Override PartName="/ppt/tags/tag86.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87.xml" ContentType="application/vnd.openxmlformats-officedocument.presentationml.tags+xml"/>
  <Override PartName="/ppt/tags/tag125.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40.xml" ContentType="application/vnd.openxmlformats-officedocument.presentationml.tags+xml"/>
  <Override PartName="/ppt/tags/tag139.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136.xml" ContentType="application/vnd.openxmlformats-officedocument.presentationml.tags+xml"/>
  <Override PartName="/ppt/tags/tag85.xml" ContentType="application/vnd.openxmlformats-officedocument.presentationml.tags+xml"/>
  <Override PartName="/ppt/tags/tag135.xml" ContentType="application/vnd.openxmlformats-officedocument.presentationml.tags+xml"/>
  <Override PartName="/ppt/tags/tag134.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10.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ppt/tags/tag119.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84.xml" ContentType="application/vnd.openxmlformats-officedocument.presentationml.tags+xml"/>
  <Override PartName="/ppt/tags/tag163.xml" ContentType="application/vnd.openxmlformats-officedocument.presentationml.tags+xml"/>
  <Override PartName="/ppt/tags/tag162.xml" ContentType="application/vnd.openxmlformats-officedocument.presentationml.tags+xml"/>
  <Override PartName="/ppt/tags/tag161.xml" ContentType="application/vnd.openxmlformats-officedocument.presentationml.tags+xml"/>
  <Override PartName="/ppt/tags/tag160.xml" ContentType="application/vnd.openxmlformats-officedocument.presentationml.tags+xml"/>
  <Override PartName="/ppt/tags/tag159.xml" ContentType="application/vnd.openxmlformats-officedocument.presentationml.tags+xml"/>
  <Override PartName="/ppt/tags/tag158.xml" ContentType="application/vnd.openxmlformats-officedocument.presentationml.tags+xml"/>
  <Override PartName="/ppt/tags/tag157.xml" ContentType="application/vnd.openxmlformats-officedocument.presentationml.tags+xml"/>
  <Override PartName="/ppt/tags/tag156.xml" ContentType="application/vnd.openxmlformats-officedocument.presentationml.tags+xml"/>
  <Override PartName="/ppt/tags/tag155.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1.xml" ContentType="application/vnd.openxmlformats-officedocument.presentationml.tags+xml"/>
  <Override PartName="/ppt/tags/tag170.xml" ContentType="application/vnd.openxmlformats-officedocument.presentationml.tags+xml"/>
  <Override PartName="/ppt/tags/tag169.xml" ContentType="application/vnd.openxmlformats-officedocument.presentationml.tags+xml"/>
  <Override PartName="/ppt/tags/tag168.xml" ContentType="application/vnd.openxmlformats-officedocument.presentationml.tags+xml"/>
  <Override PartName="/ppt/tags/tag167.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154.xml" ContentType="application/vnd.openxmlformats-officedocument.presentationml.tags+xml"/>
  <Override PartName="/ppt/tags/tag153.xml" ContentType="application/vnd.openxmlformats-officedocument.presentationml.tags+xml"/>
  <Override PartName="/ppt/tags/tag152.xml" ContentType="application/vnd.openxmlformats-officedocument.presentationml.tags+xml"/>
  <Override PartName="/ppt/tags/tag143.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151.xml" ContentType="application/vnd.openxmlformats-officedocument.presentationml.tags+xml"/>
  <Override PartName="/ppt/tags/tag150.xml" ContentType="application/vnd.openxmlformats-officedocument.presentationml.tags+xml"/>
  <Override PartName="/ppt/tags/tag149.xml" ContentType="application/vnd.openxmlformats-officedocument.presentationml.tags+xml"/>
  <Override PartName="/ppt/tags/tag78.xml" ContentType="application/vnd.openxmlformats-officedocument.presentationml.tags+xml"/>
  <Override PartName="/ppt/tags/tag148.xml" ContentType="application/vnd.openxmlformats-officedocument.presentationml.tags+xml"/>
  <Override PartName="/ppt/tags/tag147.xml" ContentType="application/vnd.openxmlformats-officedocument.presentationml.tags+xml"/>
  <Override PartName="/ppt/tags/tag10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597" r:id="rId1"/>
  </p:sldMasterIdLst>
  <p:notesMasterIdLst>
    <p:notesMasterId r:id="rId38"/>
  </p:notesMasterIdLst>
  <p:sldIdLst>
    <p:sldId id="256" r:id="rId2"/>
    <p:sldId id="321" r:id="rId3"/>
    <p:sldId id="258" r:id="rId4"/>
    <p:sldId id="312" r:id="rId5"/>
    <p:sldId id="277" r:id="rId6"/>
    <p:sldId id="293" r:id="rId7"/>
    <p:sldId id="305" r:id="rId8"/>
    <p:sldId id="308" r:id="rId9"/>
    <p:sldId id="307" r:id="rId10"/>
    <p:sldId id="323" r:id="rId11"/>
    <p:sldId id="283" r:id="rId12"/>
    <p:sldId id="287" r:id="rId13"/>
    <p:sldId id="291" r:id="rId14"/>
    <p:sldId id="288" r:id="rId15"/>
    <p:sldId id="267" r:id="rId16"/>
    <p:sldId id="315" r:id="rId17"/>
    <p:sldId id="298" r:id="rId18"/>
    <p:sldId id="266" r:id="rId19"/>
    <p:sldId id="281" r:id="rId20"/>
    <p:sldId id="325" r:id="rId21"/>
    <p:sldId id="268" r:id="rId22"/>
    <p:sldId id="316" r:id="rId23"/>
    <p:sldId id="314" r:id="rId24"/>
    <p:sldId id="324" r:id="rId25"/>
    <p:sldId id="310" r:id="rId26"/>
    <p:sldId id="263" r:id="rId27"/>
    <p:sldId id="271" r:id="rId28"/>
    <p:sldId id="322" r:id="rId29"/>
    <p:sldId id="272" r:id="rId30"/>
    <p:sldId id="313" r:id="rId31"/>
    <p:sldId id="274" r:id="rId32"/>
    <p:sldId id="275" r:id="rId33"/>
    <p:sldId id="273" r:id="rId34"/>
    <p:sldId id="327" r:id="rId35"/>
    <p:sldId id="317" r:id="rId36"/>
    <p:sldId id="319"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ma, Kathleen" initials="AK" lastIdx="5" clrIdx="0">
    <p:extLst>
      <p:ext uri="{19B8F6BF-5375-455C-9EA6-DF929625EA0E}">
        <p15:presenceInfo xmlns:p15="http://schemas.microsoft.com/office/powerpoint/2012/main" userId="S-1-5-21-145910888-1053231244-2131390739-72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B2B2B2"/>
    <a:srgbClr val="EFEDE3"/>
    <a:srgbClr val="9966FF"/>
    <a:srgbClr val="D13B56"/>
    <a:srgbClr val="656661"/>
    <a:srgbClr val="CA2302"/>
    <a:srgbClr val="C18A8D"/>
    <a:srgbClr val="E28394"/>
    <a:srgbClr val="2D2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5846" autoAdjust="0"/>
  </p:normalViewPr>
  <p:slideViewPr>
    <p:cSldViewPr snapToGrid="0">
      <p:cViewPr varScale="1">
        <p:scale>
          <a:sx n="99" d="100"/>
          <a:sy n="99" d="100"/>
        </p:scale>
        <p:origin x="936" y="7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B4A7F-25EA-4152-BACD-4411F82BD0CB}"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8DA01-DC47-4241-92AB-8CB4C309A8F9}" type="slidenum">
              <a:rPr lang="en-US" smtClean="0"/>
              <a:t>‹#›</a:t>
            </a:fld>
            <a:endParaRPr lang="en-US"/>
          </a:p>
        </p:txBody>
      </p:sp>
    </p:spTree>
    <p:extLst>
      <p:ext uri="{BB962C8B-B14F-4D97-AF65-F5344CB8AC3E}">
        <p14:creationId xmlns:p14="http://schemas.microsoft.com/office/powerpoint/2010/main" val="328293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a:t>
            </a:fld>
            <a:endParaRPr lang="en-US" dirty="0"/>
          </a:p>
        </p:txBody>
      </p:sp>
    </p:spTree>
    <p:extLst>
      <p:ext uri="{BB962C8B-B14F-4D97-AF65-F5344CB8AC3E}">
        <p14:creationId xmlns:p14="http://schemas.microsoft.com/office/powerpoint/2010/main" val="24620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13</a:t>
            </a:fld>
            <a:endParaRPr lang="en-US" dirty="0"/>
          </a:p>
        </p:txBody>
      </p:sp>
    </p:spTree>
    <p:extLst>
      <p:ext uri="{BB962C8B-B14F-4D97-AF65-F5344CB8AC3E}">
        <p14:creationId xmlns:p14="http://schemas.microsoft.com/office/powerpoint/2010/main" val="77170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14</a:t>
            </a:fld>
            <a:endParaRPr lang="en-US" dirty="0"/>
          </a:p>
        </p:txBody>
      </p:sp>
    </p:spTree>
    <p:extLst>
      <p:ext uri="{BB962C8B-B14F-4D97-AF65-F5344CB8AC3E}">
        <p14:creationId xmlns:p14="http://schemas.microsoft.com/office/powerpoint/2010/main" val="399452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15</a:t>
            </a:fld>
            <a:endParaRPr lang="en-US" dirty="0"/>
          </a:p>
        </p:txBody>
      </p:sp>
    </p:spTree>
    <p:extLst>
      <p:ext uri="{BB962C8B-B14F-4D97-AF65-F5344CB8AC3E}">
        <p14:creationId xmlns:p14="http://schemas.microsoft.com/office/powerpoint/2010/main" val="358093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17</a:t>
            </a:fld>
            <a:endParaRPr lang="en-US" dirty="0"/>
          </a:p>
        </p:txBody>
      </p:sp>
    </p:spTree>
    <p:extLst>
      <p:ext uri="{BB962C8B-B14F-4D97-AF65-F5344CB8AC3E}">
        <p14:creationId xmlns:p14="http://schemas.microsoft.com/office/powerpoint/2010/main" val="261476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18</a:t>
            </a:fld>
            <a:endParaRPr lang="en-US" dirty="0"/>
          </a:p>
        </p:txBody>
      </p:sp>
    </p:spTree>
    <p:extLst>
      <p:ext uri="{BB962C8B-B14F-4D97-AF65-F5344CB8AC3E}">
        <p14:creationId xmlns:p14="http://schemas.microsoft.com/office/powerpoint/2010/main" val="265135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19</a:t>
            </a:fld>
            <a:endParaRPr lang="en-US" dirty="0"/>
          </a:p>
        </p:txBody>
      </p:sp>
    </p:spTree>
    <p:extLst>
      <p:ext uri="{BB962C8B-B14F-4D97-AF65-F5344CB8AC3E}">
        <p14:creationId xmlns:p14="http://schemas.microsoft.com/office/powerpoint/2010/main" val="3817609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23</a:t>
            </a:fld>
            <a:endParaRPr lang="en-US"/>
          </a:p>
        </p:txBody>
      </p:sp>
    </p:spTree>
    <p:extLst>
      <p:ext uri="{BB962C8B-B14F-4D97-AF65-F5344CB8AC3E}">
        <p14:creationId xmlns:p14="http://schemas.microsoft.com/office/powerpoint/2010/main" val="2975419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24</a:t>
            </a:fld>
            <a:endParaRPr lang="en-US"/>
          </a:p>
        </p:txBody>
      </p:sp>
    </p:spTree>
    <p:extLst>
      <p:ext uri="{BB962C8B-B14F-4D97-AF65-F5344CB8AC3E}">
        <p14:creationId xmlns:p14="http://schemas.microsoft.com/office/powerpoint/2010/main" val="1881230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27</a:t>
            </a:fld>
            <a:endParaRPr lang="en-US"/>
          </a:p>
        </p:txBody>
      </p:sp>
    </p:spTree>
    <p:extLst>
      <p:ext uri="{BB962C8B-B14F-4D97-AF65-F5344CB8AC3E}">
        <p14:creationId xmlns:p14="http://schemas.microsoft.com/office/powerpoint/2010/main" val="1970606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32</a:t>
            </a:fld>
            <a:endParaRPr lang="en-US"/>
          </a:p>
        </p:txBody>
      </p:sp>
    </p:spTree>
    <p:extLst>
      <p:ext uri="{BB962C8B-B14F-4D97-AF65-F5344CB8AC3E}">
        <p14:creationId xmlns:p14="http://schemas.microsoft.com/office/powerpoint/2010/main" val="162079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a:t>
            </a:fld>
            <a:endParaRPr lang="en-US" dirty="0"/>
          </a:p>
        </p:txBody>
      </p:sp>
    </p:spTree>
    <p:extLst>
      <p:ext uri="{BB962C8B-B14F-4D97-AF65-F5344CB8AC3E}">
        <p14:creationId xmlns:p14="http://schemas.microsoft.com/office/powerpoint/2010/main" val="414504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33</a:t>
            </a:fld>
            <a:endParaRPr lang="en-US"/>
          </a:p>
        </p:txBody>
      </p:sp>
    </p:spTree>
    <p:extLst>
      <p:ext uri="{BB962C8B-B14F-4D97-AF65-F5344CB8AC3E}">
        <p14:creationId xmlns:p14="http://schemas.microsoft.com/office/powerpoint/2010/main" val="1677001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34</a:t>
            </a:fld>
            <a:endParaRPr lang="en-US"/>
          </a:p>
        </p:txBody>
      </p:sp>
    </p:spTree>
    <p:extLst>
      <p:ext uri="{BB962C8B-B14F-4D97-AF65-F5344CB8AC3E}">
        <p14:creationId xmlns:p14="http://schemas.microsoft.com/office/powerpoint/2010/main" val="3861073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35</a:t>
            </a:fld>
            <a:endParaRPr lang="en-US"/>
          </a:p>
        </p:txBody>
      </p:sp>
    </p:spTree>
    <p:extLst>
      <p:ext uri="{BB962C8B-B14F-4D97-AF65-F5344CB8AC3E}">
        <p14:creationId xmlns:p14="http://schemas.microsoft.com/office/powerpoint/2010/main" val="230724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b="0" dirty="0" smtClean="0"/>
          </a:p>
        </p:txBody>
      </p:sp>
      <p:sp>
        <p:nvSpPr>
          <p:cNvPr id="4" name="Slide Number Placeholder 3"/>
          <p:cNvSpPr>
            <a:spLocks noGrp="1"/>
          </p:cNvSpPr>
          <p:nvPr>
            <p:ph type="sldNum" sz="quarter" idx="10"/>
          </p:nvPr>
        </p:nvSpPr>
        <p:spPr/>
        <p:txBody>
          <a:bodyPr/>
          <a:lstStyle/>
          <a:p>
            <a:fld id="{EAA8DA01-DC47-4241-92AB-8CB4C309A8F9}" type="slidenum">
              <a:rPr lang="en-US" smtClean="0"/>
              <a:t>5</a:t>
            </a:fld>
            <a:endParaRPr lang="en-US" dirty="0"/>
          </a:p>
        </p:txBody>
      </p:sp>
    </p:spTree>
    <p:extLst>
      <p:ext uri="{BB962C8B-B14F-4D97-AF65-F5344CB8AC3E}">
        <p14:creationId xmlns:p14="http://schemas.microsoft.com/office/powerpoint/2010/main" val="253104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6</a:t>
            </a:fld>
            <a:endParaRPr lang="en-US" dirty="0"/>
          </a:p>
        </p:txBody>
      </p:sp>
    </p:spTree>
    <p:extLst>
      <p:ext uri="{BB962C8B-B14F-4D97-AF65-F5344CB8AC3E}">
        <p14:creationId xmlns:p14="http://schemas.microsoft.com/office/powerpoint/2010/main" val="218470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7</a:t>
            </a:fld>
            <a:endParaRPr lang="en-US" dirty="0"/>
          </a:p>
        </p:txBody>
      </p:sp>
    </p:spTree>
    <p:extLst>
      <p:ext uri="{BB962C8B-B14F-4D97-AF65-F5344CB8AC3E}">
        <p14:creationId xmlns:p14="http://schemas.microsoft.com/office/powerpoint/2010/main" val="401934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8</a:t>
            </a:fld>
            <a:endParaRPr lang="en-US" dirty="0"/>
          </a:p>
        </p:txBody>
      </p:sp>
    </p:spTree>
    <p:extLst>
      <p:ext uri="{BB962C8B-B14F-4D97-AF65-F5344CB8AC3E}">
        <p14:creationId xmlns:p14="http://schemas.microsoft.com/office/powerpoint/2010/main" val="278865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EAA8DA01-DC47-4241-92AB-8CB4C309A8F9}" type="slidenum">
              <a:rPr lang="en-US" smtClean="0"/>
              <a:t>9</a:t>
            </a:fld>
            <a:endParaRPr lang="en-US" dirty="0"/>
          </a:p>
        </p:txBody>
      </p:sp>
    </p:spTree>
    <p:extLst>
      <p:ext uri="{BB962C8B-B14F-4D97-AF65-F5344CB8AC3E}">
        <p14:creationId xmlns:p14="http://schemas.microsoft.com/office/powerpoint/2010/main" val="381584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11</a:t>
            </a:fld>
            <a:endParaRPr lang="en-US" dirty="0"/>
          </a:p>
        </p:txBody>
      </p:sp>
    </p:spTree>
    <p:extLst>
      <p:ext uri="{BB962C8B-B14F-4D97-AF65-F5344CB8AC3E}">
        <p14:creationId xmlns:p14="http://schemas.microsoft.com/office/powerpoint/2010/main" val="425045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12</a:t>
            </a:fld>
            <a:endParaRPr lang="en-US" dirty="0"/>
          </a:p>
        </p:txBody>
      </p:sp>
    </p:spTree>
    <p:extLst>
      <p:ext uri="{BB962C8B-B14F-4D97-AF65-F5344CB8AC3E}">
        <p14:creationId xmlns:p14="http://schemas.microsoft.com/office/powerpoint/2010/main" val="3073725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custDataLst>
              <p:tags r:id="rId3"/>
            </p:custDataLst>
          </p:nvPr>
        </p:nvSpPr>
        <p:spPr>
          <a:xfrm>
            <a:off x="752858" y="6453386"/>
            <a:ext cx="1607944" cy="404614"/>
          </a:xfrm>
        </p:spPr>
        <p:txBody>
          <a:bodyPr/>
          <a:lstStyle>
            <a:lvl1pPr>
              <a:defRPr baseline="0">
                <a:solidFill>
                  <a:schemeClr val="tx2"/>
                </a:solidFill>
              </a:defRPr>
            </a:lvl1pPr>
          </a:lstStyle>
          <a:p>
            <a:fld id="{C9A1BA21-74FA-4191-9ED9-312F49F6ABD3}" type="datetimeFigureOut">
              <a:rPr lang="en-US" smtClean="0"/>
              <a:t>8/26/2019</a:t>
            </a:fld>
            <a:endParaRPr lang="en-US"/>
          </a:p>
        </p:txBody>
      </p:sp>
      <p:sp>
        <p:nvSpPr>
          <p:cNvPr id="5" name="Footer Placeholder 4"/>
          <p:cNvSpPr>
            <a:spLocks noGrp="1"/>
          </p:cNvSpPr>
          <p:nvPr>
            <p:ph type="ftr" sz="quarter" idx="11"/>
            <p:custDataLst>
              <p:tags r:id="rId4"/>
            </p:custDataLst>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custDataLst>
              <p:tags r:id="rId5"/>
            </p:custDataLst>
          </p:nvPr>
        </p:nvSpPr>
        <p:spPr>
          <a:xfrm>
            <a:off x="9830683" y="6453386"/>
            <a:ext cx="1596292" cy="404614"/>
          </a:xfrm>
        </p:spPr>
        <p:txBody>
          <a:bodyPr/>
          <a:lstStyle>
            <a:lvl1pPr>
              <a:defRPr baseline="0">
                <a:solidFill>
                  <a:schemeClr val="tx2"/>
                </a:solidFill>
              </a:defRPr>
            </a:lvl1pPr>
          </a:lstStyle>
          <a:p>
            <a:fld id="{D9073DCF-CA85-4FBE-96E1-86285D82D1CE}"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custDataLst>
                <p:tags r:id="rId6"/>
              </p:custData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custDataLst>
                <p:tags r:id="rId7"/>
              </p:custData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extLst>
      <p:ext uri="{BB962C8B-B14F-4D97-AF65-F5344CB8AC3E}">
        <p14:creationId xmlns:p14="http://schemas.microsoft.com/office/powerpoint/2010/main" val="159477394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A1BA21-74FA-4191-9ED9-312F49F6ABD3}"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152561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A1BA21-74FA-4191-9ED9-312F49F6ABD3}"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244314663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custDataLst>
              <p:tags r:id="rId3"/>
            </p:custDataLst>
          </p:nvPr>
        </p:nvSpPr>
        <p:spPr/>
        <p:txBody>
          <a:bodyPr/>
          <a:lstStyle/>
          <a:p>
            <a:fld id="{C9A1BA21-74FA-4191-9ED9-312F49F6ABD3}" type="datetimeFigureOut">
              <a:rPr lang="en-US" smtClean="0"/>
              <a:t>8/26/2019</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213298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custDataLst>
              <p:tags r:id="rId2"/>
            </p:custDataLst>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a:xfrm>
            <a:off x="738908" y="6453386"/>
            <a:ext cx="1622409" cy="404614"/>
          </a:xfrm>
        </p:spPr>
        <p:txBody>
          <a:bodyPr/>
          <a:lstStyle>
            <a:lvl1pPr>
              <a:defRPr>
                <a:solidFill>
                  <a:schemeClr val="tx2"/>
                </a:solidFill>
              </a:defRPr>
            </a:lvl1pPr>
          </a:lstStyle>
          <a:p>
            <a:fld id="{C9A1BA21-74FA-4191-9ED9-312F49F6ABD3}" type="datetimeFigureOut">
              <a:rPr lang="en-US" smtClean="0"/>
              <a:t>8/26/2019</a:t>
            </a:fld>
            <a:endParaRPr lang="en-US"/>
          </a:p>
        </p:txBody>
      </p:sp>
      <p:sp>
        <p:nvSpPr>
          <p:cNvPr id="5" name="Footer Placeholder 4"/>
          <p:cNvSpPr>
            <a:spLocks noGrp="1"/>
          </p:cNvSpPr>
          <p:nvPr>
            <p:ph type="ftr" sz="quarter" idx="11"/>
            <p:custDataLst>
              <p:tags r:id="rId4"/>
            </p:custDataLst>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custDataLst>
              <p:tags r:id="rId5"/>
            </p:custDataLst>
          </p:nvPr>
        </p:nvSpPr>
        <p:spPr>
          <a:xfrm>
            <a:off x="9830683" y="6453386"/>
            <a:ext cx="1596292" cy="404614"/>
          </a:xfrm>
        </p:spPr>
        <p:txBody>
          <a:bodyPr/>
          <a:lstStyle>
            <a:lvl1pPr>
              <a:defRPr>
                <a:solidFill>
                  <a:schemeClr val="tx2"/>
                </a:solidFill>
              </a:defRPr>
            </a:lvl1pPr>
          </a:lstStyle>
          <a:p>
            <a:fld id="{D9073DCF-CA85-4FBE-96E1-86285D82D1CE}" type="slidenum">
              <a:rPr lang="en-US" smtClean="0"/>
              <a:t>‹#›</a:t>
            </a:fld>
            <a:endParaRPr lang="en-US"/>
          </a:p>
        </p:txBody>
      </p:sp>
      <p:sp>
        <p:nvSpPr>
          <p:cNvPr id="7" name="Freeform 6" title="Crop Mark"/>
          <p:cNvSpPr/>
          <p:nvPr>
            <p:custDataLst>
              <p:tags r:id="rId6"/>
            </p:custDataLst>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en-US"/>
          </a:p>
        </p:txBody>
      </p:sp>
    </p:spTree>
    <p:extLst>
      <p:ext uri="{BB962C8B-B14F-4D97-AF65-F5344CB8AC3E}">
        <p14:creationId xmlns:p14="http://schemas.microsoft.com/office/powerpoint/2010/main" val="262582777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A1BA21-74FA-4191-9ED9-312F49F6ABD3}"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4435899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A1BA21-74FA-4191-9ED9-312F49F6ABD3}" type="datetimeFigureOut">
              <a:rPr lang="en-US" smtClean="0"/>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7164450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C9A1BA21-74FA-4191-9ED9-312F49F6ABD3}" type="datetimeFigureOut">
              <a:rPr lang="en-US" smtClean="0"/>
              <a:t>8/26/2019</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655085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1BA21-74FA-4191-9ED9-312F49F6ABD3}" type="datetimeFigureOut">
              <a:rPr lang="en-US" smtClean="0"/>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250390661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custDataLst>
              <p:tags r:id="rId1"/>
            </p:custData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custDataLst>
              <p:tags r:id="rId2"/>
            </p:custDataLst>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custDataLst>
              <p:tags r:id="rId3"/>
            </p:custDataLst>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custDataLst>
              <p:tags r:id="rId4"/>
            </p:custDataLst>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custDataLst>
              <p:tags r:id="rId5"/>
            </p:custDataLst>
          </p:nvPr>
        </p:nvSpPr>
        <p:spPr>
          <a:xfrm>
            <a:off x="723900" y="6453386"/>
            <a:ext cx="1204572" cy="404614"/>
          </a:xfrm>
        </p:spPr>
        <p:txBody>
          <a:bodyPr/>
          <a:lstStyle>
            <a:lvl1pPr>
              <a:defRPr>
                <a:solidFill>
                  <a:schemeClr val="tx2"/>
                </a:solidFill>
              </a:defRPr>
            </a:lvl1pPr>
          </a:lstStyle>
          <a:p>
            <a:fld id="{C9A1BA21-74FA-4191-9ED9-312F49F6ABD3}" type="datetimeFigureOut">
              <a:rPr lang="en-US" smtClean="0"/>
              <a:t>8/26/2019</a:t>
            </a:fld>
            <a:endParaRPr lang="en-US"/>
          </a:p>
        </p:txBody>
      </p:sp>
      <p:sp>
        <p:nvSpPr>
          <p:cNvPr id="6" name="Footer Placeholder 5"/>
          <p:cNvSpPr>
            <a:spLocks noGrp="1"/>
          </p:cNvSpPr>
          <p:nvPr>
            <p:ph type="ftr" sz="quarter" idx="11"/>
            <p:custDataLst>
              <p:tags r:id="rId6"/>
            </p:custDataLst>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custDataLst>
              <p:tags r:id="rId7"/>
            </p:custDataLst>
          </p:nvPr>
        </p:nvSpPr>
        <p:spPr>
          <a:xfrm>
            <a:off x="9883140" y="6453386"/>
            <a:ext cx="1596292" cy="404614"/>
          </a:xfrm>
        </p:spPr>
        <p:txBody>
          <a:bodyPr/>
          <a:lstStyle>
            <a:lvl1pPr>
              <a:defRPr>
                <a:solidFill>
                  <a:schemeClr val="tx2"/>
                </a:solidFill>
              </a:defRPr>
            </a:lvl1pPr>
          </a:lstStyle>
          <a:p>
            <a:fld id="{D9073DCF-CA85-4FBE-96E1-86285D82D1CE}" type="slidenum">
              <a:rPr lang="en-US" smtClean="0"/>
              <a:t>‹#›</a:t>
            </a:fld>
            <a:endParaRPr lang="en-US"/>
          </a:p>
        </p:txBody>
      </p:sp>
      <p:sp>
        <p:nvSpPr>
          <p:cNvPr id="9" name="Rectangle 8" title="Divider Bar"/>
          <p:cNvSpPr/>
          <p:nvPr>
            <p:custDataLst>
              <p:tags r:id="rId8"/>
            </p:custData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1338424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9A1BA21-74FA-4191-9ED9-312F49F6ABD3}" type="datetimeFigureOut">
              <a:rPr lang="en-US" smtClean="0"/>
              <a:t>8/26/2019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9073DCF-CA85-4FBE-96E1-86285D82D1C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997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custDataLst>
              <p:tags r:id="rId14"/>
            </p:custDataLst>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custDataLst>
              <p:tags r:id="rId15"/>
            </p:custDataLst>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9A1BA21-74FA-4191-9ED9-312F49F6ABD3}" type="datetimeFigureOut">
              <a:rPr lang="en-US" smtClean="0"/>
              <a:t>8/26/2019</a:t>
            </a:fld>
            <a:endParaRPr lang="en-US"/>
          </a:p>
        </p:txBody>
      </p:sp>
      <p:sp>
        <p:nvSpPr>
          <p:cNvPr id="5" name="Footer Placeholder 4"/>
          <p:cNvSpPr>
            <a:spLocks noGrp="1"/>
          </p:cNvSpPr>
          <p:nvPr>
            <p:ph type="ftr" sz="quarter" idx="3"/>
            <p:custDataLst>
              <p:tags r:id="rId16"/>
            </p:custDataLst>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custDataLst>
              <p:tags r:id="rId17"/>
            </p:custDataLst>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9073DCF-CA85-4FBE-96E1-86285D82D1CE}" type="slidenum">
              <a:rPr lang="en-US" smtClean="0"/>
              <a:t>‹#›</a:t>
            </a:fld>
            <a:endParaRPr lang="en-US"/>
          </a:p>
        </p:txBody>
      </p:sp>
      <p:sp>
        <p:nvSpPr>
          <p:cNvPr id="9" name="Rectangle 8" title="Side bar"/>
          <p:cNvSpPr/>
          <p:nvPr>
            <p:custDataLst>
              <p:tags r:id="rId18"/>
            </p:custData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84781397"/>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Lst>
  <p:timing>
    <p:tnLst>
      <p:par>
        <p:cTn id="1" dur="indefinite" restart="never" nodeType="tmRoot"/>
      </p:par>
    </p:tnLst>
  </p:timing>
  <p:txStyles>
    <p:titleStyle>
      <a:lvl1pPr algn="l" defTabSz="914400" rtl="0" eaLnBrk="1" latinLnBrk="0" hangingPunct="1">
        <a:lnSpc>
          <a:spcPct val="89000"/>
        </a:lnSpc>
        <a:spcBef>
          <a:spcPct val="0"/>
        </a:spcBef>
        <a:buNone/>
        <a:defRPr sz="4400" b="0" i="0" u="none"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1" u="none"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microsoft.com/office/2007/relationships/hdphoto" Target="../media/hdphoto1.wdp"/><Relationship Id="rId5" Type="http://schemas.openxmlformats.org/officeDocument/2006/relationships/tags" Target="../tags/tag79.xml"/><Relationship Id="rId10" Type="http://schemas.openxmlformats.org/officeDocument/2006/relationships/image" Target="../media/image6.png"/><Relationship Id="rId4" Type="http://schemas.openxmlformats.org/officeDocument/2006/relationships/tags" Target="../tags/tag78.xml"/><Relationship Id="rId9"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2.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7.jpg"/><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8.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tags" Target="../tags/tag89.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2.xml"/><Relationship Id="rId7" Type="http://schemas.openxmlformats.org/officeDocument/2006/relationships/hyperlink" Target="https://offices.depaul.edu/environmental-health-and-safety/manuals-procedures/Documents/fume-hoods-manual.pdf" TargetMode="Externa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2.xml"/><Relationship Id="rId11" Type="http://schemas.openxmlformats.org/officeDocument/2006/relationships/image" Target="../media/image11.png"/><Relationship Id="rId5" Type="http://schemas.openxmlformats.org/officeDocument/2006/relationships/slideLayout" Target="../slideLayouts/slideLayout8.xml"/><Relationship Id="rId10" Type="http://schemas.openxmlformats.org/officeDocument/2006/relationships/hyperlink" Target="http://facilityoperations.depaul.edu/" TargetMode="External"/><Relationship Id="rId4" Type="http://schemas.openxmlformats.org/officeDocument/2006/relationships/tags" Target="../tags/tag93.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17.xml.rels><?xml version="1.0" encoding="UTF-8" standalone="yes"?>
<Relationships xmlns="http://schemas.openxmlformats.org/package/2006/relationships"><Relationship Id="rId8" Type="http://schemas.openxmlformats.org/officeDocument/2006/relationships/hyperlink" Target="https://www.osha.gov/dsg/hazcom/global.html" TargetMode="External"/><Relationship Id="rId3" Type="http://schemas.openxmlformats.org/officeDocument/2006/relationships/tags" Target="../tags/tag97.xml"/><Relationship Id="rId7" Type="http://schemas.openxmlformats.org/officeDocument/2006/relationships/image" Target="../media/image12.jp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hyperlink" Target="https://www.osha.gov/Publications/HazComm_QuickCard_Pictogram.html"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3.jp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04.xml"/><Relationship Id="rId7"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10" Type="http://schemas.openxmlformats.org/officeDocument/2006/relationships/image" Target="../media/image14.jpg"/><Relationship Id="rId4" Type="http://schemas.openxmlformats.org/officeDocument/2006/relationships/tags" Target="../tags/tag105.xml"/><Relationship Id="rId9" Type="http://schemas.openxmlformats.org/officeDocument/2006/relationships/hyperlink" Target="https://www.uvm.edu/sites/default/files/UVM-Risk-Management-and-Safety/segregated_chemical_storage.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3" Type="http://schemas.openxmlformats.org/officeDocument/2006/relationships/tags" Target="../tags/tag110.xml"/><Relationship Id="rId21" Type="http://schemas.openxmlformats.org/officeDocument/2006/relationships/hyperlink" Target="https://www.osha.gov/pls/oshaweb/owadisp.show_document?p_id=10051&amp;p_table=STANDARDS" TargetMode="Externa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hyperlink" Target="https://offices.depaul.edu/environmental-health-and-safety/manuals-procedures/Documents/waste-disposal-guide.pdf" TargetMode="Externa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image" Target="../media/image15.jpg"/><Relationship Id="rId10" Type="http://schemas.openxmlformats.org/officeDocument/2006/relationships/tags" Target="../tags/tag117.xml"/><Relationship Id="rId19" Type="http://schemas.openxmlformats.org/officeDocument/2006/relationships/slideLayout" Target="../slideLayouts/slideLayout2.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hyperlink" Target="https://offices.depaul.edu/environmental-health-and-safety/manuals-procedures/Pages/default.aspx"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tags" Target="../tags/tag126.xml"/></Relationships>
</file>

<file path=ppt/slides/_rels/slide22.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16.emf"/><Relationship Id="rId2" Type="http://schemas.openxmlformats.org/officeDocument/2006/relationships/tags" Target="../tags/tag128.xml"/><Relationship Id="rId1" Type="http://schemas.openxmlformats.org/officeDocument/2006/relationships/vmlDrawing" Target="../drawings/vmlDrawing1.vml"/><Relationship Id="rId6" Type="http://schemas.openxmlformats.org/officeDocument/2006/relationships/tags" Target="../tags/tag132.xml"/><Relationship Id="rId11" Type="http://schemas.openxmlformats.org/officeDocument/2006/relationships/oleObject" Target="../embeddings/oleObject1.bin"/><Relationship Id="rId5" Type="http://schemas.openxmlformats.org/officeDocument/2006/relationships/tags" Target="../tags/tag131.xml"/><Relationship Id="rId10" Type="http://schemas.openxmlformats.org/officeDocument/2006/relationships/slideLayout" Target="../slideLayouts/slideLayout2.xml"/><Relationship Id="rId4" Type="http://schemas.openxmlformats.org/officeDocument/2006/relationships/tags" Target="../tags/tag130.xml"/><Relationship Id="rId9" Type="http://schemas.openxmlformats.org/officeDocument/2006/relationships/tags" Target="../tags/tag135.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20.png"/><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image" Target="../media/image19.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image" Target="../media/image18.png"/><Relationship Id="rId5" Type="http://schemas.openxmlformats.org/officeDocument/2006/relationships/tags" Target="../tags/tag140.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139.xml"/><Relationship Id="rId9" Type="http://schemas.openxmlformats.org/officeDocument/2006/relationships/notesSlide" Target="../notesSlides/notesSlide16.xml"/><Relationship Id="rId1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hyperlink" Target="https://vertere.is.depaul.edu/"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47.xml"/><Relationship Id="rId7" Type="http://schemas.openxmlformats.org/officeDocument/2006/relationships/hyperlink" Target="https://offices.depaul.edu/environmental-health-and-safety/manuals-procedures/Documents/compressed-gas-safety-manual.pdf" TargetMode="Externa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hyperlink" Target="https://www.youtube.com/watch?v=q8UiamEWz4Q&amp;index=6&amp;list=PL4qaj9envIYnBaQSPpcOMUqWiQUAgPoMq" TargetMode="External"/><Relationship Id="rId5" Type="http://schemas.openxmlformats.org/officeDocument/2006/relationships/slideLayout" Target="../slideLayouts/slideLayout2.xml"/><Relationship Id="rId4" Type="http://schemas.openxmlformats.org/officeDocument/2006/relationships/tags" Target="../tags/tag148.xml"/></Relationships>
</file>

<file path=ppt/slides/_rels/slide27.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hyperlink" Target="http://resources.depaul.edu/emergency-plan/Trauma/Pages/HazardousChemicalSpill.aspx" TargetMode="Externa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hyperlink" Target="https://offices.depaul.edu/environmental-health-and-safety/manuals-procedures/Documents/chemical-hygiene-plan.pdf" TargetMode="Externa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ffices.depaul.edu/research-services/research-protections/ibc/Pages/policies-and-procedures.aspx" TargetMode="External"/><Relationship Id="rId2" Type="http://schemas.openxmlformats.org/officeDocument/2006/relationships/hyperlink" Target="https://offices.depaul.edu/environmental-health-and-safety/forms/Pages/incident-report.aspx"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hyperlink" Target="https://depaul.hosted.panopto.com/Panopto/Pages/Viewer.aspx?id=13e75a89-2b2c-4446-9325-1201e8cc4e3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offices.depaul.edu/environmental-health-and-safety/manuals-procedures/Documents/chemical-hygiene-plan.pdf" TargetMode="External"/><Relationship Id="rId3" Type="http://schemas.openxmlformats.org/officeDocument/2006/relationships/tags" Target="../tags/tag42.xml"/><Relationship Id="rId7" Type="http://schemas.openxmlformats.org/officeDocument/2006/relationships/notesSlide" Target="../notesSlides/notesSlide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10" Type="http://schemas.openxmlformats.org/officeDocument/2006/relationships/image" Target="../media/image3.jpeg"/><Relationship Id="rId4" Type="http://schemas.openxmlformats.org/officeDocument/2006/relationships/tags" Target="../tags/tag43.xml"/><Relationship Id="rId9" Type="http://schemas.openxmlformats.org/officeDocument/2006/relationships/hyperlink" Target="https://www.osha.gov/pls/oshaweb/owadisp.show_document?p_table=STANDARDS&amp;p_id=10106"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3.xml"/><Relationship Id="rId1" Type="http://schemas.openxmlformats.org/officeDocument/2006/relationships/tags" Target="../tags/tag154.xml"/></Relationships>
</file>

<file path=ppt/slides/_rels/slide31.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slideLayout" Target="../slideLayouts/slideLayout2.xml"/><Relationship Id="rId18" Type="http://schemas.openxmlformats.org/officeDocument/2006/relationships/hyperlink" Target="mailto:CMART107@depaul.edu" TargetMode="Externa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image" Target="../media/image27.png"/><Relationship Id="rId2" Type="http://schemas.openxmlformats.org/officeDocument/2006/relationships/tags" Target="../tags/tag156.xml"/><Relationship Id="rId16" Type="http://schemas.openxmlformats.org/officeDocument/2006/relationships/image" Target="../media/image26.jpeg"/><Relationship Id="rId20" Type="http://schemas.openxmlformats.org/officeDocument/2006/relationships/hyperlink" Target="mailto:MWORKMAN@depaul.edu" TargetMode="Externa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hyperlink" Target="mailto:ehsoffice@depaul.edu" TargetMode="External"/><Relationship Id="rId10" Type="http://schemas.openxmlformats.org/officeDocument/2006/relationships/tags" Target="../tags/tag164.xml"/><Relationship Id="rId19" Type="http://schemas.openxmlformats.org/officeDocument/2006/relationships/hyperlink" Target="mailto:SROCUS@depaul.edu" TargetMode="Externa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image" Target="../media/image25.jpe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9.png"/><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image" Target="../media/image28.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hyperlink" Target="mailto:ehsoffice@depaul.edu" TargetMode="External"/><Relationship Id="rId5" Type="http://schemas.openxmlformats.org/officeDocument/2006/relationships/tags" Target="../tags/tag171.xml"/><Relationship Id="rId10" Type="http://schemas.openxmlformats.org/officeDocument/2006/relationships/hyperlink" Target="https://offices.depaul.edu/environmental-health-and-safety/Pages/default.aspx" TargetMode="External"/><Relationship Id="rId4" Type="http://schemas.openxmlformats.org/officeDocument/2006/relationships/tags" Target="../tags/tag170.xml"/><Relationship Id="rId9"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hyperlink" Target="https://offices.depaul.edu/ors/Pages/default.aspx" TargetMode="External"/><Relationship Id="rId4"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3" Type="http://schemas.openxmlformats.org/officeDocument/2006/relationships/hyperlink" Target="https://offices.depaul.edu/environmental-health-and-safety/safety-training/Pages/lab-safety-training.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noreply@depaul.edu"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lhsfna.org/index.cfm/lifelines/december-2013/are-oshas-pels-safe-osha-says-no/" TargetMode="External"/><Relationship Id="rId13" Type="http://schemas.openxmlformats.org/officeDocument/2006/relationships/hyperlink" Target="https://www.uvm.edu/sites/default/files/UVM-Risk-Management-and-Safety/segregated_chemical_storage.pdf" TargetMode="External"/><Relationship Id="rId18" Type="http://schemas.openxmlformats.org/officeDocument/2006/relationships/hyperlink" Target="https://depaul.hosted.panopto.com/Panopto/Pages/Viewer.aspx?id=13e75a89-2b2c-4446-9325-1201e8cc4e39" TargetMode="External"/><Relationship Id="rId3" Type="http://schemas.openxmlformats.org/officeDocument/2006/relationships/tags" Target="../tags/tag178.xml"/><Relationship Id="rId21" Type="http://schemas.openxmlformats.org/officeDocument/2006/relationships/hyperlink" Target="https://offices.depaul.edu/ors/Pages/default.aspx" TargetMode="External"/><Relationship Id="rId7" Type="http://schemas.openxmlformats.org/officeDocument/2006/relationships/hyperlink" Target="https://www.osha.gov/dsg/annotated-pels/" TargetMode="External"/><Relationship Id="rId12" Type="http://schemas.openxmlformats.org/officeDocument/2006/relationships/hyperlink" Target="https://www.osha.gov/Publications/HazComm_QuickCard_Pictogram.html" TargetMode="External"/><Relationship Id="rId17" Type="http://schemas.openxmlformats.org/officeDocument/2006/relationships/hyperlink" Target="http://illinoispoisoncenter.org/" TargetMode="External"/><Relationship Id="rId2" Type="http://schemas.openxmlformats.org/officeDocument/2006/relationships/tags" Target="../tags/tag177.xml"/><Relationship Id="rId16" Type="http://schemas.openxmlformats.org/officeDocument/2006/relationships/hyperlink" Target="http://resources.depaul.edu/emergency-plan/Trauma/Pages/HazardousChemicalSpill.aspx" TargetMode="External"/><Relationship Id="rId20" Type="http://schemas.openxmlformats.org/officeDocument/2006/relationships/hyperlink" Target="https://offices.depaul.edu/environmental-health-and-safety/Pages/default.aspx" TargetMode="External"/><Relationship Id="rId1" Type="http://schemas.openxmlformats.org/officeDocument/2006/relationships/tags" Target="../tags/tag176.xml"/><Relationship Id="rId6" Type="http://schemas.openxmlformats.org/officeDocument/2006/relationships/hyperlink" Target="https://www.osha.gov/pls/oshaweb/owadisp.show_document?p_table=STANDARDS&amp;p_id=10106" TargetMode="External"/><Relationship Id="rId11" Type="http://schemas.openxmlformats.org/officeDocument/2006/relationships/hyperlink" Target="https://www.osha.gov/dsg/hazcom/global.html" TargetMode="External"/><Relationship Id="rId5" Type="http://schemas.openxmlformats.org/officeDocument/2006/relationships/notesSlide" Target="../notesSlides/notesSlide22.xml"/><Relationship Id="rId15" Type="http://schemas.openxmlformats.org/officeDocument/2006/relationships/hyperlink" Target="https://vertere.is.depaul.edu/" TargetMode="External"/><Relationship Id="rId10" Type="http://schemas.openxmlformats.org/officeDocument/2006/relationships/hyperlink" Target="https://offices.depaul.edu/environmental-health-and-safety/forms/Pages/incident-report.aspx" TargetMode="External"/><Relationship Id="rId19" Type="http://schemas.openxmlformats.org/officeDocument/2006/relationships/hyperlink" Target="http://libguides.depaul.edu/c.php?g=253449&amp;p=2462041" TargetMode="External"/><Relationship Id="rId4" Type="http://schemas.openxmlformats.org/officeDocument/2006/relationships/slideLayout" Target="../slideLayouts/slideLayout2.xml"/><Relationship Id="rId9" Type="http://schemas.openxmlformats.org/officeDocument/2006/relationships/hyperlink" Target="https://offices.depaul.edu/environmental-health-and-safety/manuals-procedures/Pages/default.aspx" TargetMode="External"/><Relationship Id="rId14" Type="http://schemas.openxmlformats.org/officeDocument/2006/relationships/hyperlink" Target="https://www.osha.gov/pls/oshaweb/owadisp.show_document?p_id=10051&amp;p_table=STANDARDS" TargetMode="External"/><Relationship Id="rId22" Type="http://schemas.openxmlformats.org/officeDocument/2006/relationships/hyperlink" Target="https://offices.depaul.edu/environmental-health-and-safety/safety-training/Pages/lab-safety-training.aspx"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hyperlink" Target="https://docs.google.com/document/d/1vzTI01DDKW_llvLesFSleaf522bvSeNExydY-d4rA5c/edit?usp=shar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slide" Target="slide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slide" Target="slide7.xml"/><Relationship Id="rId4" Type="http://schemas.openxmlformats.org/officeDocument/2006/relationships/notesSlide" Target="../notesSlides/notesSlide3.xml"/><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hyperlink" Target="mailto:ehsoffice@depaul.edu" TargetMode="External"/><Relationship Id="rId5" Type="http://schemas.openxmlformats.org/officeDocument/2006/relationships/tags" Target="../tags/tag57.xml"/><Relationship Id="rId10" Type="http://schemas.openxmlformats.org/officeDocument/2006/relationships/hyperlink" Target="https://www.osha.gov/dsg/annotated-pels/" TargetMode="External"/><Relationship Id="rId4" Type="http://schemas.openxmlformats.org/officeDocument/2006/relationships/tags" Target="../tags/tag56.xml"/><Relationship Id="rId9"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notesSlide" Target="../notesSlides/notesSlide6.xml"/><Relationship Id="rId4" Type="http://schemas.openxmlformats.org/officeDocument/2006/relationships/tags" Target="../tags/tag63.xml"/><Relationship Id="rId9"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384661" y="2123485"/>
            <a:ext cx="9144000" cy="1749872"/>
          </a:xfrm>
        </p:spPr>
        <p:txBody>
          <a:bodyPr/>
          <a:lstStyle/>
          <a:p>
            <a:r>
              <a:rPr lang="en-US" sz="5500" b="1" cap="none" dirty="0" smtClean="0"/>
              <a:t>Laboratory Safety Training</a:t>
            </a:r>
            <a:endParaRPr lang="en-US" sz="5500" b="1" cap="none" dirty="0"/>
          </a:p>
        </p:txBody>
      </p:sp>
      <p:sp>
        <p:nvSpPr>
          <p:cNvPr id="3" name="Subtitle 2"/>
          <p:cNvSpPr>
            <a:spLocks noGrp="1"/>
          </p:cNvSpPr>
          <p:nvPr>
            <p:ph type="subTitle" idx="1"/>
            <p:custDataLst>
              <p:tags r:id="rId2"/>
            </p:custDataLst>
          </p:nvPr>
        </p:nvSpPr>
        <p:spPr>
          <a:xfrm>
            <a:off x="1418810" y="5498236"/>
            <a:ext cx="5647912" cy="805205"/>
          </a:xfrm>
        </p:spPr>
        <p:txBody>
          <a:bodyPr>
            <a:noAutofit/>
          </a:bodyPr>
          <a:lstStyle/>
          <a:p>
            <a:r>
              <a:rPr lang="en-US" sz="4200" b="1" dirty="0" smtClean="0">
                <a:solidFill>
                  <a:srgbClr val="0070C0"/>
                </a:solidFill>
              </a:rPr>
              <a:t>Autumn Quarter </a:t>
            </a:r>
            <a:r>
              <a:rPr lang="en-US" sz="4200" b="1" dirty="0" smtClean="0">
                <a:solidFill>
                  <a:srgbClr val="0070C0"/>
                </a:solidFill>
              </a:rPr>
              <a:t>2019</a:t>
            </a:r>
            <a:endParaRPr lang="en-US" sz="4200" b="1" dirty="0">
              <a:solidFill>
                <a:srgbClr val="0070C0"/>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0142" y="486616"/>
            <a:ext cx="5261653" cy="898916"/>
          </a:xfrm>
          <a:prstGeom prst="rect">
            <a:avLst/>
          </a:prstGeom>
        </p:spPr>
      </p:pic>
    </p:spTree>
    <p:extLst>
      <p:ext uri="{BB962C8B-B14F-4D97-AF65-F5344CB8AC3E}">
        <p14:creationId xmlns:p14="http://schemas.microsoft.com/office/powerpoint/2010/main" val="1164923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417" y="755379"/>
            <a:ext cx="9601200" cy="5208104"/>
          </a:xfrm>
        </p:spPr>
        <p:txBody>
          <a:bodyPr>
            <a:normAutofit/>
          </a:bodyPr>
          <a:lstStyle/>
          <a:p>
            <a:pPr algn="ctr"/>
            <a:r>
              <a:rPr lang="en-US" b="1" dirty="0" smtClean="0"/>
              <a:t>PLEASE NOTE:</a:t>
            </a:r>
            <a:r>
              <a:rPr lang="en-US" dirty="0" smtClean="0"/>
              <a:t/>
            </a:r>
            <a:br>
              <a:rPr lang="en-US" dirty="0" smtClean="0"/>
            </a:br>
            <a:r>
              <a:rPr lang="en-US" dirty="0"/>
              <a:t/>
            </a:r>
            <a:br>
              <a:rPr lang="en-US" dirty="0"/>
            </a:br>
            <a:r>
              <a:rPr lang="en-US" sz="4200" dirty="0" smtClean="0"/>
              <a:t>All campus phones are able to dial 911 directly. </a:t>
            </a:r>
            <a:r>
              <a:rPr lang="en-US" dirty="0" smtClean="0"/>
              <a:t/>
            </a:r>
            <a:br>
              <a:rPr lang="en-US" dirty="0" smtClean="0"/>
            </a:br>
            <a:r>
              <a:rPr lang="en-US" sz="2500" dirty="0" smtClean="0">
                <a:solidFill>
                  <a:srgbClr val="EFEDE3"/>
                </a:solidFill>
              </a:rPr>
              <a:t>-</a:t>
            </a:r>
            <a:r>
              <a:rPr lang="en-US" dirty="0"/>
              <a:t/>
            </a:r>
            <a:br>
              <a:rPr lang="en-US" dirty="0"/>
            </a:br>
            <a:r>
              <a:rPr lang="en-US" sz="3200" dirty="0" smtClean="0"/>
              <a:t>It is not necessary to include an extra 9</a:t>
            </a:r>
            <a:br>
              <a:rPr lang="en-US" sz="3200" dirty="0" smtClean="0"/>
            </a:br>
            <a:r>
              <a:rPr lang="en-US" sz="3200" dirty="0" smtClean="0"/>
              <a:t>(but the call will still go through if you do).</a:t>
            </a:r>
            <a:endParaRPr lang="en-US" sz="3200" dirty="0"/>
          </a:p>
        </p:txBody>
      </p:sp>
      <p:sp>
        <p:nvSpPr>
          <p:cNvPr id="4" name="Rectangle 3"/>
          <p:cNvSpPr/>
          <p:nvPr/>
        </p:nvSpPr>
        <p:spPr>
          <a:xfrm>
            <a:off x="5229250" y="4984980"/>
            <a:ext cx="194553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9-911</a:t>
            </a:r>
            <a:endParaRPr lang="en-US" sz="5400" dirty="0">
              <a:ln w="0"/>
              <a:effectLst>
                <a:outerShdw blurRad="38100" dist="19050" dir="2700000" algn="tl" rotWithShape="0">
                  <a:schemeClr val="dk1">
                    <a:alpha val="40000"/>
                  </a:schemeClr>
                </a:outerShdw>
              </a:effectLst>
            </a:endParaRPr>
          </a:p>
        </p:txBody>
      </p:sp>
      <p:sp>
        <p:nvSpPr>
          <p:cNvPr id="10" name="Oval 9"/>
          <p:cNvSpPr/>
          <p:nvPr/>
        </p:nvSpPr>
        <p:spPr>
          <a:xfrm>
            <a:off x="5229250" y="4611758"/>
            <a:ext cx="1945533" cy="186855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a:stCxn id="10" idx="1"/>
            <a:endCxn id="10" idx="5"/>
          </p:cNvCxnSpPr>
          <p:nvPr/>
        </p:nvCxnSpPr>
        <p:spPr>
          <a:xfrm>
            <a:off x="5514167" y="4885402"/>
            <a:ext cx="1375699" cy="132126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284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a:xfrm>
            <a:off x="1577196" y="3393855"/>
            <a:ext cx="9955658" cy="692497"/>
          </a:xfrm>
          <a:prstGeom prst="rect">
            <a:avLst/>
          </a:prstGeom>
          <a:noFill/>
        </p:spPr>
        <p:txBody>
          <a:bodyPr wrap="square">
            <a:spAutoFit/>
          </a:bodyPr>
          <a:lstStyle/>
          <a:p>
            <a:pPr algn="ctr"/>
            <a:r>
              <a:rPr lang="en-US" sz="3900" dirty="0" smtClean="0"/>
              <a:t>How does your lab organize SDSs?</a:t>
            </a:r>
          </a:p>
        </p:txBody>
      </p:sp>
      <p:sp>
        <p:nvSpPr>
          <p:cNvPr id="2" name="Chevron 1"/>
          <p:cNvSpPr/>
          <p:nvPr>
            <p:custDataLst>
              <p:tags r:id="rId2"/>
            </p:custDataLst>
          </p:nvPr>
        </p:nvSpPr>
        <p:spPr>
          <a:xfrm>
            <a:off x="2446752" y="3567820"/>
            <a:ext cx="380143" cy="380144"/>
          </a:xfrm>
          <a:prstGeom prst="chevron">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hevron 4"/>
          <p:cNvSpPr/>
          <p:nvPr>
            <p:custDataLst>
              <p:tags r:id="rId3"/>
            </p:custDataLst>
          </p:nvPr>
        </p:nvSpPr>
        <p:spPr>
          <a:xfrm>
            <a:off x="2256680" y="3567820"/>
            <a:ext cx="380143" cy="380144"/>
          </a:xfrm>
          <a:prstGeom prst="chevro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p:cNvSpPr/>
          <p:nvPr>
            <p:custDataLst>
              <p:tags r:id="rId4"/>
            </p:custDataLst>
          </p:nvPr>
        </p:nvSpPr>
        <p:spPr>
          <a:xfrm>
            <a:off x="3458819" y="5248888"/>
            <a:ext cx="5953540" cy="600164"/>
          </a:xfrm>
          <a:prstGeom prst="rect">
            <a:avLst/>
          </a:prstGeom>
        </p:spPr>
        <p:txBody>
          <a:bodyPr wrap="square">
            <a:spAutoFit/>
          </a:bodyPr>
          <a:lstStyle/>
          <a:p>
            <a:pPr algn="ctr"/>
            <a:r>
              <a:rPr lang="en-US" sz="1650" dirty="0" smtClean="0"/>
              <a:t>A back up system must be in place in the event of power outages, equipment failure, etc.</a:t>
            </a:r>
          </a:p>
        </p:txBody>
      </p:sp>
      <p:sp>
        <p:nvSpPr>
          <p:cNvPr id="15" name="Title 14"/>
          <p:cNvSpPr>
            <a:spLocks noGrp="1"/>
          </p:cNvSpPr>
          <p:nvPr>
            <p:ph type="title"/>
            <p:custDataLst>
              <p:tags r:id="rId5"/>
            </p:custDataLst>
          </p:nvPr>
        </p:nvSpPr>
        <p:spPr>
          <a:xfrm>
            <a:off x="1634989" y="638808"/>
            <a:ext cx="9601200" cy="1452350"/>
          </a:xfrm>
        </p:spPr>
        <p:txBody>
          <a:bodyPr>
            <a:normAutofit/>
          </a:bodyPr>
          <a:lstStyle/>
          <a:p>
            <a:pPr algn="ctr"/>
            <a:r>
              <a:rPr lang="en-US" sz="5000" b="1" dirty="0" smtClean="0"/>
              <a:t>Safety Data Sheets (SDSs)</a:t>
            </a:r>
            <a:r>
              <a:rPr lang="en-US" b="1" dirty="0"/>
              <a:t/>
            </a:r>
            <a:br>
              <a:rPr lang="en-US" b="1" dirty="0"/>
            </a:br>
            <a:r>
              <a:rPr lang="en-US" sz="3500" dirty="0" smtClean="0"/>
              <a:t>contain all of this information &amp; more!</a:t>
            </a:r>
            <a:endParaRPr lang="en-US" sz="3500" b="1" dirty="0"/>
          </a:p>
        </p:txBody>
      </p:sp>
      <p:pic>
        <p:nvPicPr>
          <p:cNvPr id="17" name="Picture 16"/>
          <p:cNvPicPr>
            <a:picLocks noChangeAspect="1"/>
          </p:cNvPicPr>
          <p:nvPr/>
        </p:nvPicPr>
        <p:blipFill>
          <a:blip r:embed="rId10" cstate="print">
            <a:extLst>
              <a:ext uri="{BEBA8EAE-BF5A-486C-A8C5-ECC9F3942E4B}">
                <a14:imgProps xmlns:a14="http://schemas.microsoft.com/office/drawing/2010/main">
                  <a14:imgLayer r:embed="rId11">
                    <a14:imgEffect>
                      <a14:artisticMarker/>
                    </a14:imgEffect>
                  </a14:imgLayer>
                </a14:imgProps>
              </a:ext>
              <a:ext uri="{28A0092B-C50C-407E-A947-70E740481C1C}">
                <a14:useLocalDpi xmlns:a14="http://schemas.microsoft.com/office/drawing/2010/main" val="0"/>
              </a:ext>
            </a:extLst>
          </a:blip>
          <a:stretch>
            <a:fillRect/>
          </a:stretch>
        </p:blipFill>
        <p:spPr>
          <a:xfrm rot="20993621">
            <a:off x="8833164" y="4338513"/>
            <a:ext cx="1237900" cy="1237900"/>
          </a:xfrm>
          <a:prstGeom prst="rect">
            <a:avLst/>
          </a:prstGeom>
        </p:spPr>
      </p:pic>
      <p:sp>
        <p:nvSpPr>
          <p:cNvPr id="19" name="Round Single Corner Rectangle 18"/>
          <p:cNvSpPr/>
          <p:nvPr>
            <p:custDataLst>
              <p:tags r:id="rId6"/>
            </p:custDataLst>
          </p:nvPr>
        </p:nvSpPr>
        <p:spPr>
          <a:xfrm>
            <a:off x="3379307" y="5219072"/>
            <a:ext cx="6072808" cy="703189"/>
          </a:xfrm>
          <a:prstGeom prst="round1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custDataLst>
              <p:tags r:id="rId7"/>
            </p:custDataLst>
          </p:nvPr>
        </p:nvSpPr>
        <p:spPr>
          <a:xfrm>
            <a:off x="3249421" y="4666034"/>
            <a:ext cx="5727786" cy="523220"/>
          </a:xfrm>
          <a:prstGeom prst="rect">
            <a:avLst/>
          </a:prstGeom>
        </p:spPr>
        <p:txBody>
          <a:bodyPr wrap="none">
            <a:spAutoFit/>
          </a:bodyPr>
          <a:lstStyle/>
          <a:p>
            <a:pPr algn="ctr"/>
            <a:r>
              <a:rPr lang="en-US" sz="2800" b="1" dirty="0"/>
              <a:t>If SDSs are accessed electronically…</a:t>
            </a:r>
            <a:endParaRPr lang="en-US" sz="2800" dirty="0"/>
          </a:p>
        </p:txBody>
      </p:sp>
      <p:sp>
        <p:nvSpPr>
          <p:cNvPr id="6" name="Rectangle 5"/>
          <p:cNvSpPr/>
          <p:nvPr/>
        </p:nvSpPr>
        <p:spPr>
          <a:xfrm>
            <a:off x="2636823" y="2120974"/>
            <a:ext cx="7595425" cy="830997"/>
          </a:xfrm>
          <a:prstGeom prst="rect">
            <a:avLst/>
          </a:prstGeom>
        </p:spPr>
        <p:txBody>
          <a:bodyPr wrap="square">
            <a:spAutoFit/>
          </a:bodyPr>
          <a:lstStyle/>
          <a:p>
            <a:pPr algn="ctr"/>
            <a:r>
              <a:rPr lang="en-US" sz="2400" dirty="0" smtClean="0"/>
              <a:t>SDSs received with shipments of hazardous chemicals must be retained and readily accessible to employees</a:t>
            </a:r>
            <a:endParaRPr lang="en-US" sz="2400" b="1" i="1" dirty="0"/>
          </a:p>
        </p:txBody>
      </p:sp>
    </p:spTree>
    <p:extLst>
      <p:ext uri="{BB962C8B-B14F-4D97-AF65-F5344CB8AC3E}">
        <p14:creationId xmlns:p14="http://schemas.microsoft.com/office/powerpoint/2010/main" val="3281298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765728" y="1088643"/>
            <a:ext cx="7276988" cy="3756532"/>
          </a:xfrm>
        </p:spPr>
        <p:txBody>
          <a:bodyPr>
            <a:normAutofit/>
          </a:bodyPr>
          <a:lstStyle/>
          <a:p>
            <a:r>
              <a:rPr lang="en-US" sz="6000" cap="none" dirty="0">
                <a:latin typeface="Franklin Gothic Book" panose="020B0503020102020204" pitchFamily="34" charset="0"/>
              </a:rPr>
              <a:t>How can you protect yourself and others from hazardous chemicals?</a:t>
            </a:r>
            <a:endParaRPr lang="en-US" sz="6000" dirty="0"/>
          </a:p>
        </p:txBody>
      </p:sp>
      <p:pic>
        <p:nvPicPr>
          <p:cNvPr id="5" name="Picture 4"/>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6" name="Picture 5"/>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pic>
        <p:nvPicPr>
          <p:cNvPr id="7" name="Picture 6"/>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Tree>
    <p:extLst>
      <p:ext uri="{BB962C8B-B14F-4D97-AF65-F5344CB8AC3E}">
        <p14:creationId xmlns:p14="http://schemas.microsoft.com/office/powerpoint/2010/main" val="121575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custDataLst>
              <p:tags r:id="rId1"/>
            </p:custDataLst>
          </p:nvPr>
        </p:nvSpPr>
        <p:spPr>
          <a:xfrm>
            <a:off x="92467" y="0"/>
            <a:ext cx="5085708" cy="685800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custDataLst>
              <p:tags r:id="rId2"/>
            </p:custDataLst>
          </p:nvPr>
        </p:nvSpPr>
        <p:spPr>
          <a:xfrm>
            <a:off x="682804" y="1133523"/>
            <a:ext cx="4259066" cy="2157884"/>
          </a:xfrm>
        </p:spPr>
        <p:txBody>
          <a:bodyPr/>
          <a:lstStyle/>
          <a:p>
            <a:r>
              <a:rPr lang="en-US" b="1" dirty="0" smtClean="0">
                <a:solidFill>
                  <a:schemeClr val="tx1"/>
                </a:solidFill>
              </a:rPr>
              <a:t>Build Safety In</a:t>
            </a:r>
            <a:endParaRPr lang="en-US" b="1" dirty="0">
              <a:solidFill>
                <a:schemeClr val="tx1"/>
              </a:solidFill>
            </a:endParaRPr>
          </a:p>
        </p:txBody>
      </p:sp>
      <p:sp>
        <p:nvSpPr>
          <p:cNvPr id="3" name="Content Placeholder 2"/>
          <p:cNvSpPr>
            <a:spLocks noGrp="1"/>
          </p:cNvSpPr>
          <p:nvPr>
            <p:ph idx="1"/>
            <p:custDataLst>
              <p:tags r:id="rId3"/>
            </p:custDataLst>
          </p:nvPr>
        </p:nvSpPr>
        <p:spPr>
          <a:xfrm>
            <a:off x="6088953" y="874643"/>
            <a:ext cx="5698856" cy="5337313"/>
          </a:xfrm>
        </p:spPr>
        <p:txBody>
          <a:bodyPr>
            <a:noAutofit/>
          </a:bodyPr>
          <a:lstStyle/>
          <a:p>
            <a:r>
              <a:rPr lang="en-US" sz="2700" dirty="0" smtClean="0"/>
              <a:t>Health and safety risks must be evaluated </a:t>
            </a:r>
            <a:r>
              <a:rPr lang="en-US" sz="2700" b="1" dirty="0" smtClean="0"/>
              <a:t>BEFORE</a:t>
            </a:r>
            <a:r>
              <a:rPr lang="en-US" sz="2700" dirty="0" smtClean="0"/>
              <a:t> starting new experiments/procedures</a:t>
            </a:r>
          </a:p>
          <a:p>
            <a:endParaRPr lang="en-US" sz="2700" dirty="0" smtClean="0"/>
          </a:p>
          <a:p>
            <a:r>
              <a:rPr lang="en-US" sz="2700" dirty="0"/>
              <a:t>Methods to prevent </a:t>
            </a:r>
            <a:r>
              <a:rPr lang="en-US" sz="2700" dirty="0" smtClean="0"/>
              <a:t>chemical exposure must be included in standard operating procedures</a:t>
            </a:r>
          </a:p>
          <a:p>
            <a:endParaRPr lang="en-US" sz="2700" dirty="0" smtClean="0"/>
          </a:p>
          <a:p>
            <a:r>
              <a:rPr lang="en-US" sz="2700" dirty="0" smtClean="0"/>
              <a:t>Everyone who works in the lab must be aware of the hazards and how to protect themselves</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890" y="2371072"/>
            <a:ext cx="4412980" cy="2805894"/>
          </a:xfrm>
          <a:prstGeom prst="rect">
            <a:avLst/>
          </a:prstGeom>
        </p:spPr>
      </p:pic>
    </p:spTree>
    <p:extLst>
      <p:ext uri="{BB962C8B-B14F-4D97-AF65-F5344CB8AC3E}">
        <p14:creationId xmlns:p14="http://schemas.microsoft.com/office/powerpoint/2010/main" val="3611372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custDataLst>
              <p:tags r:id="rId1"/>
            </p:custDataLst>
          </p:nvPr>
        </p:nvSpPr>
        <p:spPr>
          <a:xfrm>
            <a:off x="92467" y="0"/>
            <a:ext cx="5085708" cy="685800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custDataLst>
              <p:tags r:id="rId2"/>
            </p:custDataLst>
          </p:nvPr>
        </p:nvSpPr>
        <p:spPr>
          <a:xfrm>
            <a:off x="5838085" y="397565"/>
            <a:ext cx="6133672" cy="5516218"/>
          </a:xfrm>
        </p:spPr>
        <p:txBody>
          <a:bodyPr>
            <a:noAutofit/>
          </a:bodyPr>
          <a:lstStyle/>
          <a:p>
            <a:r>
              <a:rPr lang="en-US" sz="2200" dirty="0" smtClean="0"/>
              <a:t>Appropriate lab attire: </a:t>
            </a:r>
          </a:p>
          <a:p>
            <a:pPr lvl="1"/>
            <a:r>
              <a:rPr lang="en-US" sz="2100" i="0" dirty="0" smtClean="0"/>
              <a:t>Long sleeves &amp; long pants</a:t>
            </a:r>
          </a:p>
          <a:p>
            <a:pPr lvl="1"/>
            <a:r>
              <a:rPr lang="en-US" sz="2100" i="0" dirty="0" smtClean="0"/>
              <a:t>Closed-toe shoes</a:t>
            </a:r>
          </a:p>
          <a:p>
            <a:pPr lvl="1"/>
            <a:r>
              <a:rPr lang="en-US" sz="2100" i="0" dirty="0" smtClean="0"/>
              <a:t>No jewelry</a:t>
            </a:r>
          </a:p>
          <a:p>
            <a:pPr lvl="1"/>
            <a:r>
              <a:rPr lang="en-US" sz="2100" i="0" dirty="0" smtClean="0"/>
              <a:t>Pull long hair back</a:t>
            </a:r>
          </a:p>
          <a:p>
            <a:r>
              <a:rPr lang="en-US" sz="2200" dirty="0" smtClean="0"/>
              <a:t>Safety goggles and nitrile gloves are appropriate for most lab work</a:t>
            </a:r>
          </a:p>
          <a:p>
            <a:r>
              <a:rPr lang="en-US" sz="2200" dirty="0" smtClean="0"/>
              <a:t>Some chemicals require the use of different PPE – use what is recommended on SDSs</a:t>
            </a:r>
          </a:p>
          <a:p>
            <a:r>
              <a:rPr lang="en-US" sz="2200" dirty="0" smtClean="0"/>
              <a:t>Do not touch doorknobs or leave the lab with contaminated gloves on</a:t>
            </a:r>
          </a:p>
          <a:p>
            <a:r>
              <a:rPr lang="en-US" sz="2200" dirty="0" smtClean="0"/>
              <a:t>Do not wear synthetic fibers (polyester, nylon, etc.) when working with flammable materials – wear cotton</a:t>
            </a:r>
          </a:p>
        </p:txBody>
      </p:sp>
      <p:pic>
        <p:nvPicPr>
          <p:cNvPr id="4" name="Picture 2" descr="C:\Users\GCHAGARE\Desktop\p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148" y="3359650"/>
            <a:ext cx="4836345" cy="170430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4"/>
          <p:cNvSpPr>
            <a:spLocks noGrp="1"/>
          </p:cNvSpPr>
          <p:nvPr>
            <p:ph type="title"/>
            <p:custDataLst>
              <p:tags r:id="rId3"/>
            </p:custDataLst>
          </p:nvPr>
        </p:nvSpPr>
        <p:spPr>
          <a:xfrm>
            <a:off x="1209578" y="974498"/>
            <a:ext cx="3064248" cy="1967486"/>
          </a:xfrm>
        </p:spPr>
        <p:txBody>
          <a:bodyPr/>
          <a:lstStyle/>
          <a:p>
            <a:r>
              <a:rPr lang="en-US" b="1" dirty="0" smtClean="0">
                <a:solidFill>
                  <a:srgbClr val="9966FF"/>
                </a:solidFill>
              </a:rPr>
              <a:t>P</a:t>
            </a:r>
            <a:r>
              <a:rPr lang="en-US" b="1" dirty="0" smtClean="0">
                <a:solidFill>
                  <a:schemeClr val="tx1"/>
                </a:solidFill>
              </a:rPr>
              <a:t>ersonal </a:t>
            </a:r>
            <a:r>
              <a:rPr lang="en-US" b="1" dirty="0" smtClean="0">
                <a:solidFill>
                  <a:srgbClr val="9966FF"/>
                </a:solidFill>
              </a:rPr>
              <a:t>P</a:t>
            </a:r>
            <a:r>
              <a:rPr lang="en-US" b="1" dirty="0" smtClean="0">
                <a:solidFill>
                  <a:schemeClr val="tx1"/>
                </a:solidFill>
              </a:rPr>
              <a:t>rotective </a:t>
            </a:r>
            <a:r>
              <a:rPr lang="en-US" b="1" dirty="0" smtClean="0">
                <a:solidFill>
                  <a:srgbClr val="9966FF"/>
                </a:solidFill>
              </a:rPr>
              <a:t>E</a:t>
            </a:r>
            <a:r>
              <a:rPr lang="en-US" b="1" dirty="0" smtClean="0">
                <a:solidFill>
                  <a:schemeClr val="tx1"/>
                </a:solidFill>
              </a:rPr>
              <a:t>quipment</a:t>
            </a:r>
            <a:endParaRPr lang="en-US" b="1" dirty="0">
              <a:solidFill>
                <a:schemeClr val="tx1"/>
              </a:solidFill>
            </a:endParaRPr>
          </a:p>
        </p:txBody>
      </p:sp>
      <p:sp>
        <p:nvSpPr>
          <p:cNvPr id="3" name="Rectangle 2"/>
          <p:cNvSpPr/>
          <p:nvPr>
            <p:custDataLst>
              <p:tags r:id="rId4"/>
            </p:custDataLst>
          </p:nvPr>
        </p:nvSpPr>
        <p:spPr>
          <a:xfrm>
            <a:off x="6278381" y="6082187"/>
            <a:ext cx="5447132" cy="369332"/>
          </a:xfrm>
          <a:prstGeom prst="rect">
            <a:avLst/>
          </a:prstGeom>
          <a:ln>
            <a:solidFill>
              <a:srgbClr val="9966FF"/>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a:t>SDS Section 8: Exposure Controls/Personal Protection</a:t>
            </a:r>
          </a:p>
        </p:txBody>
      </p:sp>
    </p:spTree>
    <p:extLst>
      <p:ext uri="{BB962C8B-B14F-4D97-AF65-F5344CB8AC3E}">
        <p14:creationId xmlns:p14="http://schemas.microsoft.com/office/powerpoint/2010/main" val="39116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custDataLst>
              <p:tags r:id="rId1"/>
            </p:custDataLst>
          </p:nvPr>
        </p:nvSpPr>
        <p:spPr>
          <a:xfrm>
            <a:off x="92467" y="0"/>
            <a:ext cx="5085708" cy="685800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r="4650"/>
          <a:stretch/>
        </p:blipFill>
        <p:spPr>
          <a:xfrm>
            <a:off x="92467" y="1952987"/>
            <a:ext cx="5085707" cy="3209915"/>
          </a:xfrm>
          <a:prstGeom prst="rect">
            <a:avLst/>
          </a:prstGeom>
          <a:noFill/>
          <a:ln>
            <a:noFill/>
          </a:ln>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t="29902"/>
          <a:stretch/>
        </p:blipFill>
        <p:spPr>
          <a:xfrm>
            <a:off x="1372481" y="3615166"/>
            <a:ext cx="618223" cy="609643"/>
          </a:xfrm>
          <a:prstGeom prst="rect">
            <a:avLst/>
          </a:prstGeom>
        </p:spPr>
      </p:pic>
      <p:sp>
        <p:nvSpPr>
          <p:cNvPr id="16" name="Content Placeholder 2"/>
          <p:cNvSpPr txBox="1">
            <a:spLocks/>
          </p:cNvSpPr>
          <p:nvPr>
            <p:custDataLst>
              <p:tags r:id="rId2"/>
            </p:custDataLst>
          </p:nvPr>
        </p:nvSpPr>
        <p:spPr>
          <a:xfrm>
            <a:off x="5835283" y="295292"/>
            <a:ext cx="5958951" cy="6425913"/>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100" dirty="0" smtClean="0">
                <a:solidFill>
                  <a:schemeClr val="tx1"/>
                </a:solidFill>
              </a:rPr>
              <a:t>Use to contain procedures whenever feasible</a:t>
            </a:r>
          </a:p>
          <a:p>
            <a:endParaRPr lang="en-US" sz="200" dirty="0" smtClean="0">
              <a:solidFill>
                <a:schemeClr val="tx1"/>
              </a:solidFill>
            </a:endParaRPr>
          </a:p>
          <a:p>
            <a:r>
              <a:rPr lang="en-US" sz="2100" dirty="0" smtClean="0">
                <a:solidFill>
                  <a:schemeClr val="tx1"/>
                </a:solidFill>
              </a:rPr>
              <a:t>All materials should be 6 inches back from the sash plane</a:t>
            </a:r>
          </a:p>
          <a:p>
            <a:endParaRPr lang="en-US" sz="200" dirty="0" smtClean="0">
              <a:solidFill>
                <a:schemeClr val="tx1"/>
              </a:solidFill>
            </a:endParaRPr>
          </a:p>
          <a:p>
            <a:r>
              <a:rPr lang="en-US" sz="2100" dirty="0" smtClean="0">
                <a:solidFill>
                  <a:schemeClr val="tx1"/>
                </a:solidFill>
              </a:rPr>
              <a:t>Keep sash completely closed when not in use</a:t>
            </a:r>
          </a:p>
          <a:p>
            <a:endParaRPr lang="en-US" sz="200" dirty="0" smtClean="0">
              <a:solidFill>
                <a:schemeClr val="tx1"/>
              </a:solidFill>
            </a:endParaRPr>
          </a:p>
          <a:p>
            <a:r>
              <a:rPr lang="en-US" sz="2100" dirty="0" smtClean="0">
                <a:solidFill>
                  <a:schemeClr val="tx1"/>
                </a:solidFill>
              </a:rPr>
              <a:t>Only work with the sash at the suggested height or lower</a:t>
            </a:r>
          </a:p>
          <a:p>
            <a:endParaRPr lang="en-US" sz="200" dirty="0" smtClean="0">
              <a:solidFill>
                <a:schemeClr val="tx1"/>
              </a:solidFill>
            </a:endParaRPr>
          </a:p>
          <a:p>
            <a:r>
              <a:rPr lang="en-US" sz="2100" dirty="0" smtClean="0">
                <a:solidFill>
                  <a:schemeClr val="tx1"/>
                </a:solidFill>
              </a:rPr>
              <a:t>All containers must be closed when not in use</a:t>
            </a:r>
          </a:p>
          <a:p>
            <a:endParaRPr lang="en-US" sz="200" dirty="0" smtClean="0">
              <a:solidFill>
                <a:schemeClr val="tx1"/>
              </a:solidFill>
            </a:endParaRPr>
          </a:p>
          <a:p>
            <a:r>
              <a:rPr lang="en-US" sz="2100" dirty="0" smtClean="0">
                <a:solidFill>
                  <a:schemeClr val="tx1"/>
                </a:solidFill>
              </a:rPr>
              <a:t>Do not use for excessive storage – this affects airflow and reduces the hood’s ability to perform its function</a:t>
            </a:r>
          </a:p>
          <a:p>
            <a:endParaRPr lang="en-US" sz="200" dirty="0" smtClean="0">
              <a:solidFill>
                <a:schemeClr val="tx1"/>
              </a:solidFill>
            </a:endParaRPr>
          </a:p>
          <a:p>
            <a:r>
              <a:rPr lang="en-US" sz="2100" dirty="0" smtClean="0">
                <a:solidFill>
                  <a:schemeClr val="tx1"/>
                </a:solidFill>
              </a:rPr>
              <a:t>All hoods are certified annually by a contractor </a:t>
            </a:r>
          </a:p>
          <a:p>
            <a:endParaRPr lang="en-US" sz="200" dirty="0" smtClean="0">
              <a:solidFill>
                <a:schemeClr val="tx1"/>
              </a:solidFill>
            </a:endParaRPr>
          </a:p>
          <a:p>
            <a:r>
              <a:rPr lang="en-US" sz="2100" dirty="0" smtClean="0">
                <a:solidFill>
                  <a:schemeClr val="tx1"/>
                </a:solidFill>
              </a:rPr>
              <a:t>If you suspect a hood is malfunctioning, remove it from service and report to </a:t>
            </a:r>
            <a:r>
              <a:rPr lang="en-US" sz="2100" dirty="0" smtClean="0">
                <a:solidFill>
                  <a:schemeClr val="tx1"/>
                </a:solidFill>
                <a:hlinkClick r:id="rId10"/>
              </a:rPr>
              <a:t>Facility Operations </a:t>
            </a:r>
            <a:endParaRPr lang="en-US" sz="2100" dirty="0" smtClean="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3110209">
            <a:off x="549197" y="3902015"/>
            <a:ext cx="603624" cy="645587"/>
          </a:xfrm>
          <a:prstGeom prst="rect">
            <a:avLst/>
          </a:prstGeom>
        </p:spPr>
      </p:pic>
      <p:sp>
        <p:nvSpPr>
          <p:cNvPr id="2" name="Title 1"/>
          <p:cNvSpPr>
            <a:spLocks noGrp="1"/>
          </p:cNvSpPr>
          <p:nvPr>
            <p:ph type="title"/>
            <p:custDataLst>
              <p:tags r:id="rId3"/>
            </p:custDataLst>
          </p:nvPr>
        </p:nvSpPr>
        <p:spPr>
          <a:xfrm>
            <a:off x="950399" y="1014894"/>
            <a:ext cx="3512270" cy="642161"/>
          </a:xfrm>
        </p:spPr>
        <p:txBody>
          <a:bodyPr/>
          <a:lstStyle/>
          <a:p>
            <a:r>
              <a:rPr lang="en-US" b="1" dirty="0" smtClean="0"/>
              <a:t>Fume Hoods</a:t>
            </a:r>
            <a:endParaRPr lang="en-US" b="1" dirty="0"/>
          </a:p>
        </p:txBody>
      </p:sp>
      <p:sp>
        <p:nvSpPr>
          <p:cNvPr id="5" name="Rectangle 4"/>
          <p:cNvSpPr/>
          <p:nvPr>
            <p:custDataLst>
              <p:tags r:id="rId4"/>
            </p:custDataLst>
          </p:nvPr>
        </p:nvSpPr>
        <p:spPr>
          <a:xfrm>
            <a:off x="1288158" y="5223824"/>
            <a:ext cx="2729209" cy="646331"/>
          </a:xfrm>
          <a:prstGeom prst="rect">
            <a:avLst/>
          </a:prstGeom>
        </p:spPr>
        <p:txBody>
          <a:bodyPr wrap="none">
            <a:spAutoFit/>
          </a:bodyPr>
          <a:lstStyle/>
          <a:p>
            <a:r>
              <a:rPr lang="en-US" dirty="0" smtClean="0"/>
              <a:t>Click the hood to view the </a:t>
            </a:r>
          </a:p>
          <a:p>
            <a:r>
              <a:rPr lang="en-US" dirty="0" smtClean="0"/>
              <a:t>EHS Fume Hoods Manual</a:t>
            </a:r>
            <a:endParaRPr lang="en-US" dirty="0"/>
          </a:p>
        </p:txBody>
      </p:sp>
    </p:spTree>
    <p:extLst>
      <p:ext uri="{BB962C8B-B14F-4D97-AF65-F5344CB8AC3E}">
        <p14:creationId xmlns:p14="http://schemas.microsoft.com/office/powerpoint/2010/main" val="1170812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12" name="Picture 11"/>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pic>
        <p:nvPicPr>
          <p:cNvPr id="13" name="Picture 12"/>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
        <p:nvSpPr>
          <p:cNvPr id="16" name="Title 3"/>
          <p:cNvSpPr txBox="1">
            <a:spLocks/>
          </p:cNvSpPr>
          <p:nvPr>
            <p:custDataLst>
              <p:tags r:id="rId1"/>
            </p:custDataLst>
          </p:nvPr>
        </p:nvSpPr>
        <p:spPr>
          <a:xfrm>
            <a:off x="2765728" y="1033672"/>
            <a:ext cx="7276988" cy="1942946"/>
          </a:xfrm>
          <a:prstGeom prst="rect">
            <a:avLst/>
          </a:prstGeom>
        </p:spPr>
        <p:txBody>
          <a:bodyPr vert="horz" lIns="91440" tIns="45720" rIns="91440" bIns="45720" rtlCol="0" anchor="b">
            <a:normAutofit fontScale="97500"/>
          </a:bodyPr>
          <a:lstStyle>
            <a:lvl1pPr algn="r" defTabSz="914400" rtl="0" eaLnBrk="1" latinLnBrk="0" hangingPunct="1">
              <a:lnSpc>
                <a:spcPct val="89000"/>
              </a:lnSpc>
              <a:spcBef>
                <a:spcPct val="0"/>
              </a:spcBef>
              <a:buNone/>
              <a:defRPr sz="7200" b="0" i="0" u="none" kern="1200" cap="all" baseline="0">
                <a:solidFill>
                  <a:schemeClr val="tx2"/>
                </a:solidFill>
                <a:latin typeface="+mj-lt"/>
                <a:ea typeface="+mj-ea"/>
                <a:cs typeface="+mj-cs"/>
              </a:defRPr>
            </a:lvl1pPr>
          </a:lstStyle>
          <a:p>
            <a:r>
              <a:rPr lang="en-US" sz="6200" cap="none" dirty="0" smtClean="0">
                <a:latin typeface="Franklin Gothic Book" panose="020B0503020102020204" pitchFamily="34" charset="0"/>
              </a:rPr>
              <a:t>Lab Safety 101:</a:t>
            </a:r>
          </a:p>
          <a:p>
            <a:r>
              <a:rPr lang="en-US" sz="4300" cap="none" dirty="0" smtClean="0">
                <a:latin typeface="Franklin Gothic Book" panose="020B0503020102020204" pitchFamily="34" charset="0"/>
              </a:rPr>
              <a:t>A review of the basics</a:t>
            </a:r>
            <a:endParaRPr lang="en-US" sz="4300" dirty="0"/>
          </a:p>
        </p:txBody>
      </p:sp>
    </p:spTree>
    <p:extLst>
      <p:ext uri="{BB962C8B-B14F-4D97-AF65-F5344CB8AC3E}">
        <p14:creationId xmlns:p14="http://schemas.microsoft.com/office/powerpoint/2010/main" val="1327302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2794" y="2034873"/>
            <a:ext cx="8427377" cy="4392995"/>
          </a:xfrm>
          <a:prstGeom prst="rect">
            <a:avLst/>
          </a:prstGeom>
        </p:spPr>
      </p:pic>
      <p:sp>
        <p:nvSpPr>
          <p:cNvPr id="13" name="TextBox 12"/>
          <p:cNvSpPr txBox="1"/>
          <p:nvPr>
            <p:custDataLst>
              <p:tags r:id="rId1"/>
            </p:custDataLst>
          </p:nvPr>
        </p:nvSpPr>
        <p:spPr>
          <a:xfrm>
            <a:off x="1432794" y="1377379"/>
            <a:ext cx="8575910" cy="369332"/>
          </a:xfrm>
          <a:prstGeom prst="rect">
            <a:avLst/>
          </a:prstGeom>
          <a:noFill/>
        </p:spPr>
        <p:txBody>
          <a:bodyPr wrap="square" rtlCol="0">
            <a:spAutoFit/>
          </a:bodyPr>
          <a:lstStyle/>
          <a:p>
            <a:r>
              <a:rPr lang="en-US" dirty="0" smtClean="0"/>
              <a:t>6 required sections for </a:t>
            </a:r>
            <a:r>
              <a:rPr lang="en-US" dirty="0" smtClean="0">
                <a:hlinkClick r:id="rId8"/>
              </a:rPr>
              <a:t>GHS compliant</a:t>
            </a:r>
            <a:r>
              <a:rPr lang="en-US" dirty="0" smtClean="0"/>
              <a:t> manufacturer labels</a:t>
            </a:r>
            <a:endParaRPr lang="en-US" dirty="0"/>
          </a:p>
        </p:txBody>
      </p:sp>
      <p:sp>
        <p:nvSpPr>
          <p:cNvPr id="14" name="Down Arrow 13"/>
          <p:cNvSpPr/>
          <p:nvPr>
            <p:custDataLst>
              <p:tags r:id="rId2"/>
            </p:custDataLst>
          </p:nvPr>
        </p:nvSpPr>
        <p:spPr>
          <a:xfrm>
            <a:off x="1914902" y="1762608"/>
            <a:ext cx="349321" cy="54453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3"/>
            </p:custDataLst>
          </p:nvPr>
        </p:nvSpPr>
        <p:spPr/>
        <p:txBody>
          <a:bodyPr/>
          <a:lstStyle/>
          <a:p>
            <a:r>
              <a:rPr lang="en-US" b="1" dirty="0" smtClean="0"/>
              <a:t>Understanding Chemical Labels</a:t>
            </a:r>
            <a:endParaRPr lang="en-US" b="1" dirty="0"/>
          </a:p>
        </p:txBody>
      </p:sp>
      <p:sp>
        <p:nvSpPr>
          <p:cNvPr id="3" name="Rectangle 2"/>
          <p:cNvSpPr/>
          <p:nvPr/>
        </p:nvSpPr>
        <p:spPr>
          <a:xfrm>
            <a:off x="10008704" y="4504689"/>
            <a:ext cx="1742194" cy="1200329"/>
          </a:xfrm>
          <a:prstGeom prst="rect">
            <a:avLst/>
          </a:prstGeom>
        </p:spPr>
        <p:txBody>
          <a:bodyPr wrap="square">
            <a:spAutoFit/>
          </a:bodyPr>
          <a:lstStyle/>
          <a:p>
            <a:pPr algn="ctr"/>
            <a:r>
              <a:rPr lang="en-US" dirty="0" smtClean="0"/>
              <a:t>Click the label to learn the meaning of each pictogram.</a:t>
            </a:r>
            <a:endParaRPr lang="en-US" dirty="0"/>
          </a:p>
        </p:txBody>
      </p:sp>
    </p:spTree>
    <p:extLst>
      <p:ext uri="{BB962C8B-B14F-4D97-AF65-F5344CB8AC3E}">
        <p14:creationId xmlns:p14="http://schemas.microsoft.com/office/powerpoint/2010/main" val="3799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1"/>
            </p:custDataLst>
          </p:nvPr>
        </p:nvSpPr>
        <p:spPr>
          <a:xfrm>
            <a:off x="1371600" y="1725544"/>
            <a:ext cx="7072604" cy="3292621"/>
          </a:xfrm>
        </p:spPr>
        <p:txBody>
          <a:bodyPr>
            <a:normAutofit/>
          </a:bodyPr>
          <a:lstStyle/>
          <a:p>
            <a:pPr marL="0" indent="0">
              <a:buNone/>
            </a:pPr>
            <a:r>
              <a:rPr lang="en-US" sz="2600" dirty="0" smtClean="0">
                <a:solidFill>
                  <a:schemeClr val="tx1"/>
                </a:solidFill>
              </a:rPr>
              <a:t>When you create containers </a:t>
            </a:r>
            <a:r>
              <a:rPr lang="en-US" sz="1800" dirty="0" smtClean="0">
                <a:solidFill>
                  <a:schemeClr val="tx1"/>
                </a:solidFill>
              </a:rPr>
              <a:t>(“secondary containers”) </a:t>
            </a:r>
            <a:r>
              <a:rPr lang="en-US" sz="2600" dirty="0" smtClean="0">
                <a:solidFill>
                  <a:schemeClr val="tx1"/>
                </a:solidFill>
              </a:rPr>
              <a:t>…</a:t>
            </a:r>
          </a:p>
          <a:p>
            <a:pPr marL="0" indent="0">
              <a:buNone/>
            </a:pPr>
            <a:endParaRPr lang="en-US" sz="1500" dirty="0" smtClean="0">
              <a:solidFill>
                <a:schemeClr val="tx1"/>
              </a:solidFill>
            </a:endParaRPr>
          </a:p>
          <a:p>
            <a:pPr marL="0" indent="0">
              <a:buNone/>
            </a:pPr>
            <a:r>
              <a:rPr lang="en-US" sz="2400" u="sng" dirty="0" smtClean="0">
                <a:solidFill>
                  <a:schemeClr val="tx1"/>
                </a:solidFill>
              </a:rPr>
              <a:t>You only have to label them with the </a:t>
            </a:r>
            <a:r>
              <a:rPr lang="en-US" sz="2400" b="1" u="sng" dirty="0" smtClean="0">
                <a:solidFill>
                  <a:schemeClr val="tx1"/>
                </a:solidFill>
              </a:rPr>
              <a:t>CONTENTS</a:t>
            </a:r>
          </a:p>
          <a:p>
            <a:r>
              <a:rPr lang="en-US" sz="2400" i="0" dirty="0" smtClean="0">
                <a:solidFill>
                  <a:schemeClr val="tx1"/>
                </a:solidFill>
              </a:rPr>
              <a:t>Even water + other non-hazardous substances must be labeled</a:t>
            </a:r>
          </a:p>
          <a:p>
            <a:r>
              <a:rPr lang="en-US" sz="2400" i="0" dirty="0" smtClean="0">
                <a:solidFill>
                  <a:schemeClr val="tx1"/>
                </a:solidFill>
              </a:rPr>
              <a:t>It may be helpful to include additional information, but it’s not required</a:t>
            </a:r>
          </a:p>
        </p:txBody>
      </p:sp>
      <p:sp>
        <p:nvSpPr>
          <p:cNvPr id="3" name="Title 2"/>
          <p:cNvSpPr>
            <a:spLocks noGrp="1"/>
          </p:cNvSpPr>
          <p:nvPr>
            <p:ph type="title"/>
            <p:custDataLst>
              <p:tags r:id="rId2"/>
            </p:custDataLst>
          </p:nvPr>
        </p:nvSpPr>
        <p:spPr>
          <a:xfrm>
            <a:off x="1371600" y="685800"/>
            <a:ext cx="9601200" cy="958065"/>
          </a:xfrm>
        </p:spPr>
        <p:txBody>
          <a:bodyPr/>
          <a:lstStyle/>
          <a:p>
            <a:r>
              <a:rPr lang="en-US" b="1" dirty="0" smtClean="0"/>
              <a:t>Labeling Your Containers</a:t>
            </a:r>
            <a:endParaRPr lang="en-US" b="1" dirty="0"/>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7065" t="6484" b="8449"/>
          <a:stretch/>
        </p:blipFill>
        <p:spPr>
          <a:xfrm>
            <a:off x="8639338" y="1273995"/>
            <a:ext cx="2729541" cy="3121677"/>
          </a:xfrm>
          <a:prstGeom prst="rect">
            <a:avLst/>
          </a:prstGeom>
        </p:spPr>
      </p:pic>
      <p:sp>
        <p:nvSpPr>
          <p:cNvPr id="6" name="Rectangle 5"/>
          <p:cNvSpPr/>
          <p:nvPr>
            <p:custDataLst>
              <p:tags r:id="rId3"/>
            </p:custDataLst>
          </p:nvPr>
        </p:nvSpPr>
        <p:spPr>
          <a:xfrm>
            <a:off x="1742323" y="4855180"/>
            <a:ext cx="10087665" cy="830997"/>
          </a:xfrm>
          <a:prstGeom prst="rect">
            <a:avLst/>
          </a:prstGeom>
        </p:spPr>
        <p:txBody>
          <a:bodyPr wrap="square" anchor="ctr">
            <a:spAutoFit/>
          </a:bodyPr>
          <a:lstStyle/>
          <a:p>
            <a:pPr>
              <a:buSzPct val="140000"/>
            </a:pPr>
            <a:r>
              <a:rPr lang="en-US" sz="2400" dirty="0"/>
              <a:t>If bottles are too small for a label, letters/numbers that reference a </a:t>
            </a:r>
            <a:r>
              <a:rPr lang="en-US" sz="2400" dirty="0" smtClean="0"/>
              <a:t>log is acceptable as long as everyone </a:t>
            </a:r>
            <a:r>
              <a:rPr lang="en-US" sz="2400" dirty="0"/>
              <a:t>in </a:t>
            </a:r>
            <a:r>
              <a:rPr lang="en-US" sz="2400" dirty="0" smtClean="0"/>
              <a:t>the </a:t>
            </a:r>
            <a:r>
              <a:rPr lang="en-US" sz="2400" dirty="0"/>
              <a:t>lab is aware of this practice</a:t>
            </a:r>
          </a:p>
        </p:txBody>
      </p:sp>
      <p:sp>
        <p:nvSpPr>
          <p:cNvPr id="9" name="Rectangle 8"/>
          <p:cNvSpPr/>
          <p:nvPr>
            <p:custDataLst>
              <p:tags r:id="rId4"/>
            </p:custDataLst>
          </p:nvPr>
        </p:nvSpPr>
        <p:spPr bwMode="auto">
          <a:xfrm>
            <a:off x="1485524" y="5040211"/>
            <a:ext cx="142875" cy="142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1033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1371600" y="1629260"/>
            <a:ext cx="5526157" cy="3893234"/>
          </a:xfrm>
        </p:spPr>
        <p:txBody>
          <a:bodyPr>
            <a:noAutofit/>
          </a:bodyPr>
          <a:lstStyle/>
          <a:p>
            <a:r>
              <a:rPr lang="en-US" sz="2150" dirty="0" smtClean="0"/>
              <a:t>It is much safer to segregate chemicals by hazard rather than alphabetically</a:t>
            </a:r>
            <a:endParaRPr lang="en-US" sz="2150" dirty="0"/>
          </a:p>
          <a:p>
            <a:r>
              <a:rPr lang="en-US" sz="2150" dirty="0"/>
              <a:t>Use </a:t>
            </a:r>
            <a:r>
              <a:rPr lang="en-US" sz="2150" dirty="0" smtClean="0"/>
              <a:t>any special </a:t>
            </a:r>
            <a:r>
              <a:rPr lang="en-US" sz="2150" dirty="0"/>
              <a:t>cabinets </a:t>
            </a:r>
            <a:r>
              <a:rPr lang="en-US" sz="2150" dirty="0" smtClean="0"/>
              <a:t>you have as they are intended</a:t>
            </a:r>
            <a:endParaRPr lang="en-US" sz="2150" dirty="0"/>
          </a:p>
          <a:p>
            <a:r>
              <a:rPr lang="en-US" sz="2150" dirty="0" smtClean="0"/>
              <a:t>It is a good practice to store all chemical containers in cabinets rather than on the lab bench or in hoods</a:t>
            </a:r>
          </a:p>
          <a:p>
            <a:r>
              <a:rPr lang="en-US" sz="2150" dirty="0" smtClean="0"/>
              <a:t>Wash </a:t>
            </a:r>
            <a:r>
              <a:rPr lang="en-US" sz="2150" dirty="0"/>
              <a:t>and dry </a:t>
            </a:r>
            <a:r>
              <a:rPr lang="en-US" sz="2150" dirty="0" smtClean="0"/>
              <a:t>glassware/equipment after use and promptly </a:t>
            </a:r>
            <a:r>
              <a:rPr lang="en-US" sz="2150" dirty="0"/>
              <a:t>return to </a:t>
            </a:r>
            <a:r>
              <a:rPr lang="en-US" sz="2150" dirty="0" smtClean="0"/>
              <a:t>storage – do not let items build up in sinks</a:t>
            </a:r>
          </a:p>
        </p:txBody>
      </p:sp>
      <p:sp>
        <p:nvSpPr>
          <p:cNvPr id="2" name="Title 1"/>
          <p:cNvSpPr>
            <a:spLocks noGrp="1"/>
          </p:cNvSpPr>
          <p:nvPr>
            <p:ph type="title"/>
            <p:custDataLst>
              <p:tags r:id="rId2"/>
            </p:custDataLst>
          </p:nvPr>
        </p:nvSpPr>
        <p:spPr>
          <a:xfrm>
            <a:off x="1371600" y="685800"/>
            <a:ext cx="9601200" cy="773130"/>
          </a:xfrm>
        </p:spPr>
        <p:txBody>
          <a:bodyPr/>
          <a:lstStyle/>
          <a:p>
            <a:r>
              <a:rPr lang="en-US" b="1" dirty="0" smtClean="0"/>
              <a:t>Safe Storage</a:t>
            </a:r>
            <a:endParaRPr lang="en-US" b="1" dirty="0"/>
          </a:p>
        </p:txBody>
      </p:sp>
      <p:pic>
        <p:nvPicPr>
          <p:cNvPr id="4" name="Picture 3">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81087" y="446019"/>
            <a:ext cx="4734193" cy="5970673"/>
          </a:xfrm>
          <a:prstGeom prst="rect">
            <a:avLst/>
          </a:prstGeom>
        </p:spPr>
      </p:pic>
      <p:sp>
        <p:nvSpPr>
          <p:cNvPr id="5" name="Rectangle 4"/>
          <p:cNvSpPr/>
          <p:nvPr>
            <p:custDataLst>
              <p:tags r:id="rId3"/>
            </p:custDataLst>
          </p:nvPr>
        </p:nvSpPr>
        <p:spPr>
          <a:xfrm>
            <a:off x="8804953" y="5959011"/>
            <a:ext cx="1345914" cy="380144"/>
          </a:xfrm>
          <a:prstGeom prst="rect">
            <a:avLst/>
          </a:prstGeom>
          <a:solidFill>
            <a:srgbClr val="2D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custDataLst>
              <p:tags r:id="rId4"/>
            </p:custDataLst>
          </p:nvPr>
        </p:nvSpPr>
        <p:spPr>
          <a:xfrm>
            <a:off x="10407721" y="5944081"/>
            <a:ext cx="1263722" cy="380144"/>
          </a:xfrm>
          <a:prstGeom prst="rect">
            <a:avLst/>
          </a:prstGeom>
          <a:solidFill>
            <a:srgbClr val="2D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custDataLst>
              <p:tags r:id="rId5"/>
            </p:custDataLst>
          </p:nvPr>
        </p:nvSpPr>
        <p:spPr>
          <a:xfrm>
            <a:off x="7191910" y="5959011"/>
            <a:ext cx="1469205" cy="380144"/>
          </a:xfrm>
          <a:prstGeom prst="rect">
            <a:avLst/>
          </a:prstGeom>
          <a:solidFill>
            <a:srgbClr val="2D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custDataLst>
              <p:tags r:id="rId6"/>
            </p:custDataLst>
          </p:nvPr>
        </p:nvSpPr>
        <p:spPr>
          <a:xfrm>
            <a:off x="956613" y="5710649"/>
            <a:ext cx="6030595" cy="64633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a:t>Click the image to view details </a:t>
            </a:r>
            <a:r>
              <a:rPr lang="en-US" b="1" dirty="0" smtClean="0"/>
              <a:t>on suggested storage groups (Source</a:t>
            </a:r>
            <a:r>
              <a:rPr lang="en-US" b="1" dirty="0"/>
              <a:t>: The University of Vermont)</a:t>
            </a:r>
          </a:p>
        </p:txBody>
      </p:sp>
    </p:spTree>
    <p:extLst>
      <p:ext uri="{BB962C8B-B14F-4D97-AF65-F5344CB8AC3E}">
        <p14:creationId xmlns:p14="http://schemas.microsoft.com/office/powerpoint/2010/main" val="1807217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08418"/>
            <a:ext cx="9601200" cy="1485900"/>
          </a:xfrm>
        </p:spPr>
        <p:txBody>
          <a:bodyPr/>
          <a:lstStyle/>
          <a:p>
            <a:pPr algn="ctr"/>
            <a:r>
              <a:rPr lang="en-US" b="1" dirty="0" smtClean="0"/>
              <a:t>Please view this presentation as a slide show in order for the links to be active.</a:t>
            </a:r>
            <a:endParaRPr lang="en-US" b="1" dirty="0"/>
          </a:p>
        </p:txBody>
      </p:sp>
      <p:sp>
        <p:nvSpPr>
          <p:cNvPr id="3" name="Content Placeholder 2"/>
          <p:cNvSpPr>
            <a:spLocks noGrp="1"/>
          </p:cNvSpPr>
          <p:nvPr>
            <p:ph idx="1"/>
          </p:nvPr>
        </p:nvSpPr>
        <p:spPr>
          <a:xfrm>
            <a:off x="1371600" y="2594318"/>
            <a:ext cx="9601200" cy="1311965"/>
          </a:xfrm>
        </p:spPr>
        <p:txBody>
          <a:bodyPr>
            <a:normAutofit/>
          </a:bodyPr>
          <a:lstStyle/>
          <a:p>
            <a:pPr marL="0" indent="0" algn="ctr">
              <a:buNone/>
            </a:pPr>
            <a:r>
              <a:rPr lang="en-US" sz="4000" dirty="0" smtClean="0"/>
              <a:t>Navigate to the slide show tab at the top, then select “From current slide.”</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179" y="4137859"/>
            <a:ext cx="9205291" cy="1254324"/>
          </a:xfrm>
          <a:prstGeom prst="rect">
            <a:avLst/>
          </a:prstGeom>
        </p:spPr>
      </p:pic>
    </p:spTree>
    <p:extLst>
      <p:ext uri="{BB962C8B-B14F-4D97-AF65-F5344CB8AC3E}">
        <p14:creationId xmlns:p14="http://schemas.microsoft.com/office/powerpoint/2010/main" val="2645417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FEDE3"/>
        </a:solidFill>
        <a:effectLst/>
      </p:bgPr>
    </p:bg>
    <p:spTree>
      <p:nvGrpSpPr>
        <p:cNvPr id="1" name=""/>
        <p:cNvGrpSpPr/>
        <p:nvPr/>
      </p:nvGrpSpPr>
      <p:grpSpPr>
        <a:xfrm>
          <a:off x="0" y="0"/>
          <a:ext cx="0" cy="0"/>
          <a:chOff x="0" y="0"/>
          <a:chExt cx="0" cy="0"/>
        </a:xfrm>
      </p:grpSpPr>
      <p:sp>
        <p:nvSpPr>
          <p:cNvPr id="5" name="Rounded Rectangle 4"/>
          <p:cNvSpPr/>
          <p:nvPr>
            <p:custDataLst>
              <p:tags r:id="rId1"/>
            </p:custDataLst>
          </p:nvPr>
        </p:nvSpPr>
        <p:spPr bwMode="auto">
          <a:xfrm>
            <a:off x="4411581" y="297424"/>
            <a:ext cx="2987746" cy="437520"/>
          </a:xfrm>
          <a:prstGeom prst="roundRect">
            <a:avLst/>
          </a:prstGeom>
          <a:solidFill>
            <a:srgbClr val="00339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anklin Gothic Book" panose="020B0503020102020204" pitchFamily="34" charset="0"/>
              <a:cs typeface="Times New Roman" pitchFamily="18" charset="0"/>
            </a:endParaRPr>
          </a:p>
        </p:txBody>
      </p:sp>
      <p:sp>
        <p:nvSpPr>
          <p:cNvPr id="6" name="TextBox 5"/>
          <p:cNvSpPr txBox="1"/>
          <p:nvPr>
            <p:custDataLst>
              <p:tags r:id="rId2"/>
            </p:custDataLst>
          </p:nvPr>
        </p:nvSpPr>
        <p:spPr>
          <a:xfrm>
            <a:off x="4434201" y="266065"/>
            <a:ext cx="2829848" cy="446276"/>
          </a:xfrm>
          <a:prstGeom prst="rect">
            <a:avLst/>
          </a:prstGeom>
          <a:noFill/>
        </p:spPr>
        <p:txBody>
          <a:bodyPr wrap="square" rtlCol="0">
            <a:spAutoFit/>
          </a:bodyPr>
          <a:lstStyle/>
          <a:p>
            <a:pPr algn="ctr"/>
            <a:r>
              <a:rPr lang="en-US" sz="2300" b="1" dirty="0" smtClean="0">
                <a:solidFill>
                  <a:schemeClr val="bg1"/>
                </a:solidFill>
                <a:latin typeface="Franklin Gothic Book" panose="020B0503020102020204" pitchFamily="34" charset="0"/>
              </a:rPr>
              <a:t>Laboratory waste</a:t>
            </a:r>
            <a:endParaRPr lang="en-US" sz="2300" b="1" dirty="0">
              <a:solidFill>
                <a:schemeClr val="bg1"/>
              </a:solidFill>
              <a:latin typeface="Franklin Gothic Book" panose="020B0503020102020204" pitchFamily="34" charset="0"/>
            </a:endParaRPr>
          </a:p>
        </p:txBody>
      </p:sp>
      <p:cxnSp>
        <p:nvCxnSpPr>
          <p:cNvPr id="7" name="Straight Connector 6"/>
          <p:cNvCxnSpPr/>
          <p:nvPr/>
        </p:nvCxnSpPr>
        <p:spPr>
          <a:xfrm>
            <a:off x="5940417" y="712341"/>
            <a:ext cx="0" cy="302727"/>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457220" y="1023318"/>
            <a:ext cx="9221965" cy="8898"/>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custDataLst>
              <p:tags r:id="rId3"/>
            </p:custDataLst>
          </p:nvPr>
        </p:nvSpPr>
        <p:spPr bwMode="auto">
          <a:xfrm>
            <a:off x="335748" y="1335670"/>
            <a:ext cx="2473861" cy="423640"/>
          </a:xfrm>
          <a:prstGeom prst="roundRect">
            <a:avLst/>
          </a:prstGeom>
          <a:solidFill>
            <a:srgbClr val="00B05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anklin Gothic Book" panose="020B0503020102020204" pitchFamily="34" charset="0"/>
              <a:cs typeface="Times New Roman" pitchFamily="18" charset="0"/>
            </a:endParaRPr>
          </a:p>
        </p:txBody>
      </p:sp>
      <p:sp>
        <p:nvSpPr>
          <p:cNvPr id="10" name="TextBox 9"/>
          <p:cNvSpPr txBox="1"/>
          <p:nvPr>
            <p:custDataLst>
              <p:tags r:id="rId4"/>
            </p:custDataLst>
          </p:nvPr>
        </p:nvSpPr>
        <p:spPr>
          <a:xfrm>
            <a:off x="276104" y="1316899"/>
            <a:ext cx="2533505"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Hazardous waste</a:t>
            </a:r>
            <a:endParaRPr lang="en-US" sz="2200" b="1" dirty="0">
              <a:solidFill>
                <a:schemeClr val="bg1"/>
              </a:solidFill>
              <a:latin typeface="Franklin Gothic Book" panose="020B0503020102020204" pitchFamily="34" charset="0"/>
            </a:endParaRPr>
          </a:p>
        </p:txBody>
      </p:sp>
      <p:cxnSp>
        <p:nvCxnSpPr>
          <p:cNvPr id="12" name="Straight Connector 11"/>
          <p:cNvCxnSpPr/>
          <p:nvPr/>
        </p:nvCxnSpPr>
        <p:spPr>
          <a:xfrm>
            <a:off x="1486094" y="1032943"/>
            <a:ext cx="0" cy="302727"/>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custDataLst>
              <p:tags r:id="rId5"/>
            </p:custDataLst>
          </p:nvPr>
        </p:nvSpPr>
        <p:spPr bwMode="auto">
          <a:xfrm>
            <a:off x="9412940" y="1334513"/>
            <a:ext cx="2608139" cy="413273"/>
          </a:xfrm>
          <a:prstGeom prst="roundRec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anklin Gothic Book" panose="020B0503020102020204" pitchFamily="34" charset="0"/>
              <a:cs typeface="Times New Roman" pitchFamily="18" charset="0"/>
            </a:endParaRPr>
          </a:p>
        </p:txBody>
      </p:sp>
      <p:sp>
        <p:nvSpPr>
          <p:cNvPr id="14" name="TextBox 13"/>
          <p:cNvSpPr txBox="1"/>
          <p:nvPr>
            <p:custDataLst>
              <p:tags r:id="rId6"/>
            </p:custDataLst>
          </p:nvPr>
        </p:nvSpPr>
        <p:spPr>
          <a:xfrm>
            <a:off x="9508676" y="1316899"/>
            <a:ext cx="2406616"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Regular trash</a:t>
            </a:r>
            <a:endParaRPr lang="en-US" sz="2200" b="1" dirty="0">
              <a:solidFill>
                <a:schemeClr val="bg1"/>
              </a:solidFill>
              <a:latin typeface="Franklin Gothic Book" panose="020B0503020102020204" pitchFamily="34" charset="0"/>
            </a:endParaRPr>
          </a:p>
        </p:txBody>
      </p:sp>
      <p:sp>
        <p:nvSpPr>
          <p:cNvPr id="16" name="Rounded Rectangle 15"/>
          <p:cNvSpPr/>
          <p:nvPr>
            <p:custDataLst>
              <p:tags r:id="rId7"/>
            </p:custDataLst>
          </p:nvPr>
        </p:nvSpPr>
        <p:spPr bwMode="auto">
          <a:xfrm>
            <a:off x="6018862" y="1337922"/>
            <a:ext cx="2873466" cy="402038"/>
          </a:xfrm>
          <a:prstGeom prst="roundRect">
            <a:avLst/>
          </a:prstGeom>
          <a:solidFill>
            <a:srgbClr val="C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anklin Gothic Book" panose="020B0503020102020204" pitchFamily="34" charset="0"/>
              <a:cs typeface="Times New Roman" pitchFamily="18" charset="0"/>
            </a:endParaRPr>
          </a:p>
        </p:txBody>
      </p:sp>
      <p:sp>
        <p:nvSpPr>
          <p:cNvPr id="17" name="TextBox 16"/>
          <p:cNvSpPr txBox="1"/>
          <p:nvPr>
            <p:custDataLst>
              <p:tags r:id="rId8"/>
            </p:custDataLst>
          </p:nvPr>
        </p:nvSpPr>
        <p:spPr>
          <a:xfrm>
            <a:off x="5996540" y="1310179"/>
            <a:ext cx="3004937"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Biohazardous waste</a:t>
            </a:r>
            <a:endParaRPr lang="en-US" sz="2200" b="1" dirty="0">
              <a:solidFill>
                <a:schemeClr val="bg1"/>
              </a:solidFill>
              <a:latin typeface="Franklin Gothic Book" panose="020B0503020102020204" pitchFamily="34" charset="0"/>
            </a:endParaRPr>
          </a:p>
        </p:txBody>
      </p:sp>
      <p:cxnSp>
        <p:nvCxnSpPr>
          <p:cNvPr id="18" name="Straight Connector 17"/>
          <p:cNvCxnSpPr/>
          <p:nvPr/>
        </p:nvCxnSpPr>
        <p:spPr>
          <a:xfrm>
            <a:off x="4383864" y="1032943"/>
            <a:ext cx="0" cy="302727"/>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15788" y="1032943"/>
            <a:ext cx="0" cy="302727"/>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custDataLst>
              <p:tags r:id="rId9"/>
            </p:custDataLst>
          </p:nvPr>
        </p:nvSpPr>
        <p:spPr bwMode="auto">
          <a:xfrm>
            <a:off x="3188433" y="1339483"/>
            <a:ext cx="2390862" cy="402038"/>
          </a:xfrm>
          <a:prstGeom prst="roundRect">
            <a:avLst/>
          </a:prstGeom>
          <a:solidFill>
            <a:srgbClr val="99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anklin Gothic Book" panose="020B0503020102020204" pitchFamily="34" charset="0"/>
              <a:cs typeface="Times New Roman" pitchFamily="18" charset="0"/>
            </a:endParaRPr>
          </a:p>
        </p:txBody>
      </p:sp>
      <p:sp>
        <p:nvSpPr>
          <p:cNvPr id="24" name="TextBox 23"/>
          <p:cNvSpPr txBox="1"/>
          <p:nvPr>
            <p:custDataLst>
              <p:tags r:id="rId10"/>
            </p:custDataLst>
          </p:nvPr>
        </p:nvSpPr>
        <p:spPr>
          <a:xfrm>
            <a:off x="2861508" y="1297368"/>
            <a:ext cx="3004937"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Radioactive waste</a:t>
            </a:r>
            <a:endParaRPr lang="en-US" sz="2200" b="1" dirty="0">
              <a:solidFill>
                <a:schemeClr val="bg1"/>
              </a:solidFill>
              <a:latin typeface="Franklin Gothic Book" panose="020B0503020102020204" pitchFamily="34" charset="0"/>
            </a:endParaRPr>
          </a:p>
        </p:txBody>
      </p:sp>
      <p:cxnSp>
        <p:nvCxnSpPr>
          <p:cNvPr id="26" name="Straight Connector 25"/>
          <p:cNvCxnSpPr/>
          <p:nvPr/>
        </p:nvCxnSpPr>
        <p:spPr>
          <a:xfrm>
            <a:off x="10679185" y="1032943"/>
            <a:ext cx="0" cy="302727"/>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11"/>
            </p:custDataLst>
          </p:nvPr>
        </p:nvSpPr>
        <p:spPr>
          <a:xfrm>
            <a:off x="325751" y="1955682"/>
            <a:ext cx="2463905" cy="4524315"/>
          </a:xfrm>
          <a:prstGeom prst="rect">
            <a:avLst/>
          </a:prstGeom>
          <a:noFill/>
        </p:spPr>
        <p:txBody>
          <a:bodyPr wrap="square" rtlCol="0">
            <a:spAutoFit/>
          </a:bodyPr>
          <a:lstStyle/>
          <a:p>
            <a:pPr algn="ctr"/>
            <a:r>
              <a:rPr lang="en-US" sz="1600" dirty="0" smtClean="0">
                <a:latin typeface="Franklin Gothic Book" panose="020B0503020102020204" pitchFamily="34" charset="0"/>
              </a:rPr>
              <a:t>Most of the chemical waste generated in labs is considered “hazardous waste” according to federal and state regulations.</a:t>
            </a:r>
          </a:p>
          <a:p>
            <a:pPr algn="ctr"/>
            <a:endParaRPr lang="en-US" sz="1600" b="1" dirty="0" smtClean="0">
              <a:latin typeface="Franklin Gothic Book" panose="020B0503020102020204" pitchFamily="34" charset="0"/>
            </a:endParaRPr>
          </a:p>
          <a:p>
            <a:pPr algn="ctr"/>
            <a:r>
              <a:rPr lang="en-US" sz="1600" b="1" dirty="0" smtClean="0">
                <a:latin typeface="Franklin Gothic Book" panose="020B0503020102020204" pitchFamily="34" charset="0"/>
              </a:rPr>
              <a:t>Empty containers </a:t>
            </a:r>
            <a:r>
              <a:rPr lang="en-US" sz="1600" dirty="0" smtClean="0">
                <a:latin typeface="Franklin Gothic Book" panose="020B0503020102020204" pitchFamily="34" charset="0"/>
              </a:rPr>
              <a:t>can be put in recycling or trash UNLESS they contained a P-listed waste (see Appendix A of the </a:t>
            </a:r>
            <a:r>
              <a:rPr lang="en-US" sz="1600" dirty="0" smtClean="0">
                <a:latin typeface="Franklin Gothic Book" panose="020B0503020102020204" pitchFamily="34" charset="0"/>
                <a:hlinkClick r:id="rId20"/>
              </a:rPr>
              <a:t>Waste Disposal Guide</a:t>
            </a:r>
            <a:r>
              <a:rPr lang="en-US" sz="1600" dirty="0" smtClean="0">
                <a:latin typeface="Franklin Gothic Book" panose="020B0503020102020204" pitchFamily="34" charset="0"/>
              </a:rPr>
              <a:t> for the list). </a:t>
            </a:r>
          </a:p>
          <a:p>
            <a:pPr algn="ctr"/>
            <a:endParaRPr lang="en-US" sz="1600" dirty="0">
              <a:latin typeface="Franklin Gothic Book" panose="020B0503020102020204" pitchFamily="34" charset="0"/>
            </a:endParaRPr>
          </a:p>
          <a:p>
            <a:pPr algn="ctr"/>
            <a:r>
              <a:rPr lang="en-US" sz="1600" dirty="0" smtClean="0">
                <a:latin typeface="Franklin Gothic Book" panose="020B0503020102020204" pitchFamily="34" charset="0"/>
              </a:rPr>
              <a:t>Consult EHS for P-listed waste disposal procedures.</a:t>
            </a:r>
            <a:endParaRPr lang="en-US" sz="1600" dirty="0">
              <a:latin typeface="Franklin Gothic Book" panose="020B0503020102020204" pitchFamily="34" charset="0"/>
            </a:endParaRPr>
          </a:p>
        </p:txBody>
      </p:sp>
      <p:sp>
        <p:nvSpPr>
          <p:cNvPr id="30" name="Rounded Rectangle 29"/>
          <p:cNvSpPr/>
          <p:nvPr>
            <p:custDataLst>
              <p:tags r:id="rId12"/>
            </p:custDataLst>
          </p:nvPr>
        </p:nvSpPr>
        <p:spPr>
          <a:xfrm>
            <a:off x="360353" y="1778081"/>
            <a:ext cx="2454545" cy="48600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13"/>
            </p:custDataLst>
          </p:nvPr>
        </p:nvSpPr>
        <p:spPr>
          <a:xfrm>
            <a:off x="3192117" y="1955682"/>
            <a:ext cx="2343718" cy="1569660"/>
          </a:xfrm>
          <a:prstGeom prst="rect">
            <a:avLst/>
          </a:prstGeom>
        </p:spPr>
        <p:txBody>
          <a:bodyPr wrap="square">
            <a:spAutoFit/>
          </a:bodyPr>
          <a:lstStyle/>
          <a:p>
            <a:pPr algn="ctr"/>
            <a:r>
              <a:rPr lang="en-US" sz="1600" dirty="0" smtClean="0">
                <a:latin typeface="Franklin Gothic Book" panose="020B0503020102020204" pitchFamily="34" charset="0"/>
              </a:rPr>
              <a:t>Please contact EHS when radioactive materials are purchased </a:t>
            </a:r>
            <a:r>
              <a:rPr lang="en-US" sz="1600" b="1" dirty="0" smtClean="0">
                <a:latin typeface="Franklin Gothic Book" panose="020B0503020102020204" pitchFamily="34" charset="0"/>
              </a:rPr>
              <a:t>AND</a:t>
            </a:r>
          </a:p>
          <a:p>
            <a:pPr algn="ctr"/>
            <a:r>
              <a:rPr lang="en-US" sz="1600" b="1" i="1" dirty="0" smtClean="0">
                <a:latin typeface="Franklin Gothic Book" panose="020B0503020102020204" pitchFamily="34" charset="0"/>
              </a:rPr>
              <a:t> </a:t>
            </a:r>
            <a:r>
              <a:rPr lang="en-US" sz="1600" dirty="0" smtClean="0">
                <a:latin typeface="Franklin Gothic Book" panose="020B0503020102020204" pitchFamily="34" charset="0"/>
              </a:rPr>
              <a:t>when they are ready for disposal.</a:t>
            </a:r>
            <a:endParaRPr lang="en-US" sz="1600" dirty="0">
              <a:latin typeface="Franklin Gothic Book" panose="020B0503020102020204" pitchFamily="34" charset="0"/>
            </a:endParaRPr>
          </a:p>
        </p:txBody>
      </p:sp>
      <p:sp>
        <p:nvSpPr>
          <p:cNvPr id="34" name="Rounded Rectangle 33"/>
          <p:cNvSpPr/>
          <p:nvPr>
            <p:custDataLst>
              <p:tags r:id="rId14"/>
            </p:custDataLst>
          </p:nvPr>
        </p:nvSpPr>
        <p:spPr>
          <a:xfrm>
            <a:off x="3188434" y="1778081"/>
            <a:ext cx="2390862" cy="1982156"/>
          </a:xfrm>
          <a:prstGeom prst="roundRect">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custDataLst>
              <p:tags r:id="rId15"/>
            </p:custDataLst>
          </p:nvPr>
        </p:nvSpPr>
        <p:spPr>
          <a:xfrm>
            <a:off x="5970095" y="1778081"/>
            <a:ext cx="2895788" cy="48600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custDataLst>
              <p:tags r:id="rId16"/>
            </p:custDataLst>
          </p:nvPr>
        </p:nvSpPr>
        <p:spPr>
          <a:xfrm>
            <a:off x="6009531" y="1941094"/>
            <a:ext cx="2845296" cy="5016758"/>
          </a:xfrm>
          <a:prstGeom prst="rect">
            <a:avLst/>
          </a:prstGeom>
          <a:noFill/>
        </p:spPr>
        <p:txBody>
          <a:bodyPr wrap="square" rtlCol="0">
            <a:spAutoFit/>
          </a:bodyPr>
          <a:lstStyle/>
          <a:p>
            <a:pPr algn="ctr"/>
            <a:r>
              <a:rPr lang="en-US" sz="1600" dirty="0" smtClean="0"/>
              <a:t>Includes all items considered “regulated waste” by </a:t>
            </a:r>
            <a:r>
              <a:rPr lang="en-US" sz="1600" dirty="0" smtClean="0">
                <a:hlinkClick r:id="rId21"/>
              </a:rPr>
              <a:t>OSHA’s </a:t>
            </a:r>
            <a:r>
              <a:rPr lang="en-US" sz="1600" dirty="0" err="1" smtClean="0">
                <a:hlinkClick r:id="rId21"/>
              </a:rPr>
              <a:t>Bloodborne</a:t>
            </a:r>
            <a:r>
              <a:rPr lang="en-US" sz="1600" dirty="0" smtClean="0">
                <a:hlinkClick r:id="rId21"/>
              </a:rPr>
              <a:t> Pathogens Standard</a:t>
            </a:r>
            <a:r>
              <a:rPr lang="en-US" sz="1600" dirty="0" smtClean="0"/>
              <a:t> and “potentially infectious medical waste” by the Illinois EPA. See </a:t>
            </a:r>
            <a:r>
              <a:rPr lang="en-US" sz="1600" dirty="0" smtClean="0">
                <a:hlinkClick r:id="rId22"/>
              </a:rPr>
              <a:t>DePaul’s Exposure Control Plan</a:t>
            </a:r>
            <a:r>
              <a:rPr lang="en-US" sz="1600" dirty="0"/>
              <a:t> </a:t>
            </a:r>
            <a:r>
              <a:rPr lang="en-US" sz="1600" dirty="0" smtClean="0"/>
              <a:t>for more information.</a:t>
            </a:r>
          </a:p>
          <a:p>
            <a:pPr algn="ctr"/>
            <a:endParaRPr lang="en-US" sz="1600" dirty="0" smtClean="0">
              <a:latin typeface="Franklin Gothic Book" panose="020B0503020102020204" pitchFamily="34" charset="0"/>
            </a:endParaRPr>
          </a:p>
          <a:p>
            <a:pPr algn="ctr"/>
            <a:r>
              <a:rPr lang="en-US" sz="1600" dirty="0" smtClean="0">
                <a:latin typeface="Franklin Gothic Book" panose="020B0503020102020204" pitchFamily="34" charset="0"/>
              </a:rPr>
              <a:t>Place in red containers labeled with the biohazard symbol and word “Biohazard”:</a:t>
            </a:r>
          </a:p>
          <a:p>
            <a:pPr algn="ctr"/>
            <a:endParaRPr lang="en-US" sz="1600" dirty="0">
              <a:latin typeface="Franklin Gothic Book" panose="020B0503020102020204" pitchFamily="34" charset="0"/>
            </a:endParaRPr>
          </a:p>
          <a:p>
            <a:pPr algn="ctr"/>
            <a:endParaRPr lang="en-US" sz="1600" dirty="0" smtClean="0">
              <a:latin typeface="Franklin Gothic Book" panose="020B0503020102020204" pitchFamily="34" charset="0"/>
            </a:endParaRPr>
          </a:p>
          <a:p>
            <a:pPr algn="ctr"/>
            <a:endParaRPr lang="en-US" sz="1600" dirty="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1600" dirty="0" smtClean="0">
                <a:latin typeface="Franklin Gothic Book" panose="020B0503020102020204" pitchFamily="34" charset="0"/>
              </a:rPr>
              <a:t>Use sharps containers for any objects that could puncture a bag.</a:t>
            </a:r>
          </a:p>
          <a:p>
            <a:endParaRPr lang="en-US" sz="1600" dirty="0" smtClean="0">
              <a:latin typeface="Franklin Gothic Book" panose="020B0503020102020204" pitchFamily="34" charset="0"/>
            </a:endParaRPr>
          </a:p>
        </p:txBody>
      </p:sp>
      <p:sp>
        <p:nvSpPr>
          <p:cNvPr id="37" name="TextBox 36"/>
          <p:cNvSpPr txBox="1"/>
          <p:nvPr>
            <p:custDataLst>
              <p:tags r:id="rId17"/>
            </p:custDataLst>
          </p:nvPr>
        </p:nvSpPr>
        <p:spPr>
          <a:xfrm>
            <a:off x="9460504" y="1931764"/>
            <a:ext cx="2560575" cy="4770537"/>
          </a:xfrm>
          <a:prstGeom prst="rect">
            <a:avLst/>
          </a:prstGeom>
          <a:noFill/>
        </p:spPr>
        <p:txBody>
          <a:bodyPr wrap="square" rtlCol="0">
            <a:spAutoFit/>
          </a:bodyPr>
          <a:lstStyle/>
          <a:p>
            <a:pPr algn="ctr"/>
            <a:r>
              <a:rPr lang="en-US" sz="1600" dirty="0" smtClean="0">
                <a:latin typeface="Franklin Gothic Book" panose="020B0503020102020204" pitchFamily="34" charset="0"/>
              </a:rPr>
              <a:t>Clean broken glass must be placed in designated boxes to protect custodial workers. </a:t>
            </a:r>
          </a:p>
          <a:p>
            <a:pPr algn="ctr"/>
            <a:endParaRPr lang="en-US" sz="1600" dirty="0">
              <a:solidFill>
                <a:schemeClr val="tx2"/>
              </a:solidFill>
              <a:latin typeface="Franklin Gothic Book" panose="020B0503020102020204" pitchFamily="34" charset="0"/>
            </a:endParaRPr>
          </a:p>
          <a:p>
            <a:pPr algn="ctr"/>
            <a:r>
              <a:rPr lang="en-US" sz="1600" dirty="0" smtClean="0">
                <a:solidFill>
                  <a:schemeClr val="tx2"/>
                </a:solidFill>
                <a:latin typeface="Franklin Gothic Book" panose="020B0503020102020204" pitchFamily="34" charset="0"/>
              </a:rPr>
              <a:t>These boxes may be placed in any </a:t>
            </a:r>
            <a:r>
              <a:rPr lang="en-US" sz="1600" b="1" dirty="0" smtClean="0">
                <a:solidFill>
                  <a:schemeClr val="tx2"/>
                </a:solidFill>
                <a:latin typeface="Franklin Gothic Book" panose="020B0503020102020204" pitchFamily="34" charset="0"/>
              </a:rPr>
              <a:t>non-recycling dumpster </a:t>
            </a:r>
            <a:r>
              <a:rPr lang="en-US" sz="1600" dirty="0" smtClean="0">
                <a:solidFill>
                  <a:schemeClr val="tx2"/>
                </a:solidFill>
                <a:latin typeface="Franklin Gothic Book" panose="020B0503020102020204" pitchFamily="34" charset="0"/>
              </a:rPr>
              <a:t>when full.</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If you need help transferring them to a dumpster, please make a work order (janitorial) and leave them inside the lab for pick up.</a:t>
            </a:r>
          </a:p>
          <a:p>
            <a:pPr algn="ctr"/>
            <a:endParaRPr lang="en-US" sz="1600" dirty="0">
              <a:latin typeface="Franklin Gothic Book" panose="020B0503020102020204" pitchFamily="34" charset="0"/>
            </a:endParaRPr>
          </a:p>
          <a:p>
            <a:pPr algn="ctr"/>
            <a:r>
              <a:rPr lang="en-US" sz="1600" b="1" dirty="0" smtClean="0">
                <a:latin typeface="Franklin Gothic Book" panose="020B0503020102020204" pitchFamily="34" charset="0"/>
              </a:rPr>
              <a:t>Uncontaminated</a:t>
            </a:r>
            <a:r>
              <a:rPr lang="en-US" sz="1600" dirty="0" smtClean="0">
                <a:latin typeface="Franklin Gothic Book" panose="020B0503020102020204" pitchFamily="34" charset="0"/>
              </a:rPr>
              <a:t> lab </a:t>
            </a:r>
            <a:r>
              <a:rPr lang="en-US" sz="1600" dirty="0">
                <a:latin typeface="Franklin Gothic Book" panose="020B0503020102020204" pitchFamily="34" charset="0"/>
              </a:rPr>
              <a:t>debris (gloves, towels, plastic, rags, etc.) </a:t>
            </a:r>
            <a:r>
              <a:rPr lang="en-US" sz="1600" dirty="0" smtClean="0">
                <a:latin typeface="Franklin Gothic Book" panose="020B0503020102020204" pitchFamily="34" charset="0"/>
              </a:rPr>
              <a:t>can </a:t>
            </a:r>
            <a:r>
              <a:rPr lang="en-US" sz="1600" dirty="0">
                <a:latin typeface="Franklin Gothic Book" panose="020B0503020102020204" pitchFamily="34" charset="0"/>
              </a:rPr>
              <a:t>be disposed of </a:t>
            </a:r>
            <a:r>
              <a:rPr lang="en-US" sz="1600" dirty="0" smtClean="0">
                <a:latin typeface="Franklin Gothic Book" panose="020B0503020102020204" pitchFamily="34" charset="0"/>
              </a:rPr>
              <a:t>as regular trash.</a:t>
            </a:r>
            <a:endParaRPr lang="en-US" sz="1600" dirty="0">
              <a:latin typeface="Franklin Gothic Book" panose="020B0503020102020204" pitchFamily="34" charset="0"/>
            </a:endParaRPr>
          </a:p>
          <a:p>
            <a:pPr algn="ctr"/>
            <a:endParaRPr lang="en-US" sz="1600" dirty="0" smtClean="0">
              <a:latin typeface="Franklin Gothic Book" panose="020B0503020102020204" pitchFamily="34" charset="0"/>
            </a:endParaRPr>
          </a:p>
        </p:txBody>
      </p:sp>
      <p:sp>
        <p:nvSpPr>
          <p:cNvPr id="38" name="Rounded Rectangle 37"/>
          <p:cNvSpPr/>
          <p:nvPr>
            <p:custDataLst>
              <p:tags r:id="rId18"/>
            </p:custDataLst>
          </p:nvPr>
        </p:nvSpPr>
        <p:spPr>
          <a:xfrm>
            <a:off x="9406826" y="1778081"/>
            <a:ext cx="2614254" cy="486004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55319" y="4941687"/>
            <a:ext cx="888015" cy="666011"/>
          </a:xfrm>
          <a:prstGeom prst="rect">
            <a:avLst/>
          </a:prstGeom>
        </p:spPr>
      </p:pic>
    </p:spTree>
    <p:extLst>
      <p:ext uri="{BB962C8B-B14F-4D97-AF65-F5344CB8AC3E}">
        <p14:creationId xmlns:p14="http://schemas.microsoft.com/office/powerpoint/2010/main" val="390420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7">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9601200" cy="755374"/>
          </a:xfrm>
        </p:spPr>
        <p:txBody>
          <a:bodyPr/>
          <a:lstStyle/>
          <a:p>
            <a:r>
              <a:rPr lang="en-US" b="1" dirty="0" smtClean="0"/>
              <a:t>Hazardous Waste Storage</a:t>
            </a:r>
            <a:endParaRPr lang="en-US" b="1" dirty="0"/>
          </a:p>
        </p:txBody>
      </p:sp>
      <p:sp>
        <p:nvSpPr>
          <p:cNvPr id="3" name="Content Placeholder 2"/>
          <p:cNvSpPr>
            <a:spLocks noGrp="1"/>
          </p:cNvSpPr>
          <p:nvPr>
            <p:ph idx="1"/>
            <p:custDataLst>
              <p:tags r:id="rId2"/>
            </p:custDataLst>
          </p:nvPr>
        </p:nvSpPr>
        <p:spPr>
          <a:xfrm>
            <a:off x="1451114" y="1836254"/>
            <a:ext cx="9998765" cy="4405520"/>
          </a:xfrm>
        </p:spPr>
        <p:txBody>
          <a:bodyPr>
            <a:noAutofit/>
          </a:bodyPr>
          <a:lstStyle/>
          <a:p>
            <a:r>
              <a:rPr lang="en-US" sz="2400" dirty="0" smtClean="0"/>
              <a:t>Most chemical waste you generate = hazardous waste</a:t>
            </a:r>
          </a:p>
          <a:p>
            <a:endParaRPr lang="en-US" sz="500" dirty="0" smtClean="0"/>
          </a:p>
          <a:p>
            <a:r>
              <a:rPr lang="en-US" sz="2400" dirty="0" smtClean="0"/>
              <a:t>You are allowed to store up to 55 gallons of hazardous waste in your lab</a:t>
            </a:r>
          </a:p>
          <a:p>
            <a:pPr lvl="1"/>
            <a:r>
              <a:rPr lang="en-US" sz="2200" i="0" dirty="0" smtClean="0"/>
              <a:t>This is called a </a:t>
            </a:r>
            <a:r>
              <a:rPr lang="en-US" sz="2200" b="1" i="0" dirty="0" smtClean="0"/>
              <a:t>Satellite Accumulation Area</a:t>
            </a:r>
          </a:p>
          <a:p>
            <a:pPr lvl="1"/>
            <a:r>
              <a:rPr lang="en-US" sz="2200" i="0" dirty="0" smtClean="0"/>
              <a:t>Can accumulate as long as necessary</a:t>
            </a:r>
          </a:p>
          <a:p>
            <a:pPr lvl="1"/>
            <a:r>
              <a:rPr lang="en-US" sz="2200" i="0" dirty="0" smtClean="0"/>
              <a:t>Keep waste clearly separated from materials in use</a:t>
            </a:r>
          </a:p>
          <a:p>
            <a:pPr lvl="1"/>
            <a:endParaRPr lang="en-US" sz="500" i="0" dirty="0" smtClean="0"/>
          </a:p>
          <a:p>
            <a:r>
              <a:rPr lang="en-US" sz="2400" dirty="0" smtClean="0"/>
              <a:t>Take care not to create unknown waste which can be very expensive to characterize and dispose of</a:t>
            </a:r>
          </a:p>
          <a:p>
            <a:pPr lvl="1"/>
            <a:r>
              <a:rPr lang="en-US" sz="2200" i="0" dirty="0" smtClean="0"/>
              <a:t>Ensure labels do not degrade due to chemical splatter</a:t>
            </a:r>
          </a:p>
          <a:p>
            <a:pPr lvl="1"/>
            <a:r>
              <a:rPr lang="en-US" sz="2200" i="0" dirty="0" smtClean="0"/>
              <a:t>Label secondary and waste containers immediately</a:t>
            </a:r>
          </a:p>
        </p:txBody>
      </p:sp>
    </p:spTree>
    <p:extLst>
      <p:ext uri="{BB962C8B-B14F-4D97-AF65-F5344CB8AC3E}">
        <p14:creationId xmlns:p14="http://schemas.microsoft.com/office/powerpoint/2010/main" val="4155245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t>Hazardous Waste Labeling</a:t>
            </a:r>
            <a:endParaRPr lang="en-US" b="1" dirty="0"/>
          </a:p>
        </p:txBody>
      </p:sp>
      <p:sp>
        <p:nvSpPr>
          <p:cNvPr id="3" name="Content Placeholder 2"/>
          <p:cNvSpPr>
            <a:spLocks noGrp="1"/>
          </p:cNvSpPr>
          <p:nvPr>
            <p:ph idx="1"/>
            <p:custDataLst>
              <p:tags r:id="rId3"/>
            </p:custDataLst>
          </p:nvPr>
        </p:nvSpPr>
        <p:spPr>
          <a:xfrm>
            <a:off x="1441174" y="1798848"/>
            <a:ext cx="9601200" cy="496956"/>
          </a:xfrm>
        </p:spPr>
        <p:txBody>
          <a:bodyPr>
            <a:normAutofit/>
          </a:bodyPr>
          <a:lstStyle/>
          <a:p>
            <a:r>
              <a:rPr lang="en-US" sz="2400" dirty="0" smtClean="0"/>
              <a:t>Please label waste generated in your lab with the following:</a:t>
            </a:r>
          </a:p>
        </p:txBody>
      </p:sp>
      <p:sp>
        <p:nvSpPr>
          <p:cNvPr id="4" name="Rectangle 3"/>
          <p:cNvSpPr/>
          <p:nvPr>
            <p:custDataLst>
              <p:tags r:id="rId4"/>
            </p:custDataLst>
          </p:nvPr>
        </p:nvSpPr>
        <p:spPr>
          <a:xfrm>
            <a:off x="2166730" y="2738393"/>
            <a:ext cx="5062330" cy="1938992"/>
          </a:xfrm>
          <a:prstGeom prst="rect">
            <a:avLst/>
          </a:prstGeom>
        </p:spPr>
        <p:txBody>
          <a:bodyPr wrap="square">
            <a:spAutoFit/>
          </a:bodyPr>
          <a:lstStyle/>
          <a:p>
            <a:r>
              <a:rPr lang="en-US" sz="2500" b="1" dirty="0" smtClean="0"/>
              <a:t>The </a:t>
            </a:r>
            <a:r>
              <a:rPr lang="en-US" sz="2500" b="1" dirty="0"/>
              <a:t>words “Hazardous Waste</a:t>
            </a:r>
            <a:r>
              <a:rPr lang="en-US" sz="2500" b="1" dirty="0" smtClean="0"/>
              <a:t>”</a:t>
            </a:r>
          </a:p>
          <a:p>
            <a:endParaRPr lang="en-US" sz="1000" b="1" dirty="0"/>
          </a:p>
          <a:p>
            <a:r>
              <a:rPr lang="en-US" sz="2500" b="1" dirty="0" smtClean="0"/>
              <a:t>Generator Name/Lab</a:t>
            </a:r>
          </a:p>
          <a:p>
            <a:endParaRPr lang="en-US" sz="1000" b="1" dirty="0"/>
          </a:p>
          <a:p>
            <a:r>
              <a:rPr lang="en-US" sz="2500" b="1" dirty="0" smtClean="0"/>
              <a:t>All contents (can list the % of each if possible)</a:t>
            </a:r>
          </a:p>
        </p:txBody>
      </p:sp>
      <p:graphicFrame>
        <p:nvGraphicFramePr>
          <p:cNvPr id="5" name="Object 4"/>
          <p:cNvGraphicFramePr>
            <a:graphicFrameLocks noChangeAspect="1"/>
          </p:cNvGraphicFramePr>
          <p:nvPr>
            <p:extLst>
              <p:ext uri="{D42A27DB-BD31-4B8C-83A1-F6EECF244321}">
                <p14:modId xmlns:p14="http://schemas.microsoft.com/office/powerpoint/2010/main" val="3523265305"/>
              </p:ext>
            </p:extLst>
          </p:nvPr>
        </p:nvGraphicFramePr>
        <p:xfrm>
          <a:off x="8650356" y="2382908"/>
          <a:ext cx="2458637" cy="3870404"/>
        </p:xfrm>
        <a:graphic>
          <a:graphicData uri="http://schemas.openxmlformats.org/presentationml/2006/ole">
            <mc:AlternateContent xmlns:mc="http://schemas.openxmlformats.org/markup-compatibility/2006">
              <mc:Choice xmlns:v="urn:schemas-microsoft-com:vml" Requires="v">
                <p:oleObj spid="_x0000_s3207" name="Acrobat Document" r:id="rId11" imgW="2124055" imgH="3343140" progId="Acrobat.Document.DC">
                  <p:embed/>
                </p:oleObj>
              </mc:Choice>
              <mc:Fallback>
                <p:oleObj name="Acrobat Document" r:id="rId11" imgW="2124055" imgH="3343140" progId="Acrobat.Document.DC">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50356" y="2382908"/>
                        <a:ext cx="2458637" cy="3870404"/>
                      </a:xfrm>
                      <a:prstGeom prst="rect">
                        <a:avLst/>
                      </a:prstGeom>
                      <a:noFill/>
                      <a:ln>
                        <a:noFill/>
                      </a:ln>
                    </p:spPr>
                  </p:pic>
                </p:oleObj>
              </mc:Fallback>
            </mc:AlternateContent>
          </a:graphicData>
        </a:graphic>
      </p:graphicFrame>
      <p:sp>
        <p:nvSpPr>
          <p:cNvPr id="6" name="Content Placeholder 2"/>
          <p:cNvSpPr txBox="1">
            <a:spLocks/>
          </p:cNvSpPr>
          <p:nvPr>
            <p:custDataLst>
              <p:tags r:id="rId5"/>
            </p:custDataLst>
          </p:nvPr>
        </p:nvSpPr>
        <p:spPr>
          <a:xfrm>
            <a:off x="1406236" y="5195349"/>
            <a:ext cx="7026965" cy="905414"/>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1" u="none"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US" sz="2400" dirty="0" smtClean="0">
                <a:solidFill>
                  <a:schemeClr val="tx1"/>
                </a:solidFill>
              </a:rPr>
              <a:t>EHS can provide you with labels or you may create your own.</a:t>
            </a:r>
          </a:p>
        </p:txBody>
      </p:sp>
      <p:sp>
        <p:nvSpPr>
          <p:cNvPr id="7" name="Rounded Rectangle 6"/>
          <p:cNvSpPr/>
          <p:nvPr>
            <p:custDataLst>
              <p:tags r:id="rId6"/>
            </p:custDataLst>
          </p:nvPr>
        </p:nvSpPr>
        <p:spPr>
          <a:xfrm>
            <a:off x="2047461" y="2663107"/>
            <a:ext cx="5181599" cy="2150199"/>
          </a:xfrm>
          <a:prstGeom prst="roundRect">
            <a:avLst/>
          </a:prstGeom>
          <a:noFill/>
          <a:ln>
            <a:solidFill>
              <a:srgbClr val="CA2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7"/>
            </p:custDataLst>
          </p:nvPr>
        </p:nvSpPr>
        <p:spPr>
          <a:xfrm>
            <a:off x="10451306" y="5995988"/>
            <a:ext cx="440532"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custDataLst>
              <p:tags r:id="rId8"/>
            </p:custDataLst>
          </p:nvPr>
        </p:nvSpPr>
        <p:spPr>
          <a:xfrm>
            <a:off x="10378678" y="5947412"/>
            <a:ext cx="585787" cy="246221"/>
          </a:xfrm>
          <a:prstGeom prst="rect">
            <a:avLst/>
          </a:prstGeom>
          <a:noFill/>
        </p:spPr>
        <p:txBody>
          <a:bodyPr wrap="square" rtlCol="0">
            <a:spAutoFit/>
          </a:bodyPr>
          <a:lstStyle/>
          <a:p>
            <a:r>
              <a:rPr lang="en-US" sz="1000" dirty="0" smtClean="0">
                <a:latin typeface="Calibri" panose="020F0502020204030204" pitchFamily="34" charset="0"/>
              </a:rPr>
              <a:t>5-8985</a:t>
            </a:r>
            <a:endParaRPr lang="en-US" sz="1000" dirty="0">
              <a:latin typeface="Calibri" panose="020F0502020204030204" pitchFamily="34" charset="0"/>
            </a:endParaRPr>
          </a:p>
        </p:txBody>
      </p:sp>
      <p:sp>
        <p:nvSpPr>
          <p:cNvPr id="10" name="TextBox 9"/>
          <p:cNvSpPr txBox="1"/>
          <p:nvPr>
            <p:custDataLst>
              <p:tags r:id="rId9"/>
            </p:custDataLst>
          </p:nvPr>
        </p:nvSpPr>
        <p:spPr>
          <a:xfrm>
            <a:off x="8640930" y="2392335"/>
            <a:ext cx="2458636" cy="369332"/>
          </a:xfrm>
          <a:prstGeom prst="rect">
            <a:avLst/>
          </a:prstGeom>
          <a:solidFill>
            <a:schemeClr val="bg1"/>
          </a:solidFill>
        </p:spPr>
        <p:txBody>
          <a:bodyPr wrap="square" rtlCol="0">
            <a:spAutoFit/>
          </a:bodyPr>
          <a:lstStyle/>
          <a:p>
            <a:r>
              <a:rPr lang="en-US" b="1" dirty="0" smtClean="0">
                <a:solidFill>
                  <a:srgbClr val="FF0000"/>
                </a:solidFill>
                <a:latin typeface="Calibri" panose="020F0502020204030204" pitchFamily="34" charset="0"/>
              </a:rPr>
              <a:t>      Hazardous Waste</a:t>
            </a:r>
            <a:endParaRPr lang="en-US"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173829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71518" y="3957280"/>
            <a:ext cx="2675881" cy="2675881"/>
          </a:xfrm>
          <a:prstGeom prst="rect">
            <a:avLst/>
          </a:prstGeom>
        </p:spPr>
      </p:pic>
      <p:pic>
        <p:nvPicPr>
          <p:cNvPr id="14" name="Picture 4" descr="C:\Users\GCHAGARE\Desktop\30ga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0688" y="3978935"/>
            <a:ext cx="2833036" cy="25355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GCHAGARE\Desktop\55ga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67716" y="3358661"/>
            <a:ext cx="2603873" cy="34957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custDataLst>
              <p:tags r:id="rId1"/>
            </p:custDataLst>
          </p:nvPr>
        </p:nvSpPr>
        <p:spPr>
          <a:xfrm>
            <a:off x="4927896" y="3625095"/>
            <a:ext cx="1219200" cy="400110"/>
          </a:xfrm>
          <a:prstGeom prst="rect">
            <a:avLst/>
          </a:prstGeom>
          <a:noFill/>
        </p:spPr>
        <p:txBody>
          <a:bodyPr wrap="square" rtlCol="0">
            <a:spAutoFit/>
          </a:bodyPr>
          <a:lstStyle/>
          <a:p>
            <a:pPr algn="ctr"/>
            <a:r>
              <a:rPr lang="en-US" sz="2000" b="1" dirty="0" smtClean="0"/>
              <a:t>15 gal</a:t>
            </a:r>
            <a:endParaRPr lang="en-US" sz="2000" b="1" dirty="0"/>
          </a:p>
        </p:txBody>
      </p:sp>
      <p:sp>
        <p:nvSpPr>
          <p:cNvPr id="18" name="TextBox 17"/>
          <p:cNvSpPr txBox="1"/>
          <p:nvPr>
            <p:custDataLst>
              <p:tags r:id="rId2"/>
            </p:custDataLst>
          </p:nvPr>
        </p:nvSpPr>
        <p:spPr>
          <a:xfrm>
            <a:off x="7049873" y="3468743"/>
            <a:ext cx="1219200" cy="400110"/>
          </a:xfrm>
          <a:prstGeom prst="rect">
            <a:avLst/>
          </a:prstGeom>
          <a:noFill/>
        </p:spPr>
        <p:txBody>
          <a:bodyPr wrap="square" rtlCol="0">
            <a:spAutoFit/>
          </a:bodyPr>
          <a:lstStyle/>
          <a:p>
            <a:pPr algn="ctr"/>
            <a:r>
              <a:rPr lang="en-US" sz="2000" b="1" dirty="0" smtClean="0"/>
              <a:t>30 gal</a:t>
            </a:r>
            <a:endParaRPr lang="en-US" sz="2000" b="1" dirty="0"/>
          </a:p>
        </p:txBody>
      </p:sp>
      <p:sp>
        <p:nvSpPr>
          <p:cNvPr id="19" name="TextBox 18"/>
          <p:cNvSpPr txBox="1"/>
          <p:nvPr>
            <p:custDataLst>
              <p:tags r:id="rId3"/>
            </p:custDataLst>
          </p:nvPr>
        </p:nvSpPr>
        <p:spPr>
          <a:xfrm>
            <a:off x="9360052" y="3224985"/>
            <a:ext cx="1219200" cy="400110"/>
          </a:xfrm>
          <a:prstGeom prst="rect">
            <a:avLst/>
          </a:prstGeom>
          <a:noFill/>
        </p:spPr>
        <p:txBody>
          <a:bodyPr wrap="square" rtlCol="0">
            <a:spAutoFit/>
          </a:bodyPr>
          <a:lstStyle/>
          <a:p>
            <a:pPr algn="ctr"/>
            <a:r>
              <a:rPr lang="en-US" sz="2000" b="1" dirty="0" smtClean="0"/>
              <a:t>55 gal</a:t>
            </a:r>
            <a:endParaRPr lang="en-US" sz="2000" b="1" dirty="0"/>
          </a:p>
        </p:txBody>
      </p:sp>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5941" y="1427852"/>
            <a:ext cx="2404370" cy="2752706"/>
          </a:xfrm>
          <a:prstGeom prst="rect">
            <a:avLst/>
          </a:prstGeom>
        </p:spPr>
      </p:pic>
      <p:sp>
        <p:nvSpPr>
          <p:cNvPr id="25" name="TextBox 24"/>
          <p:cNvSpPr txBox="1"/>
          <p:nvPr>
            <p:custDataLst>
              <p:tags r:id="rId4"/>
            </p:custDataLst>
          </p:nvPr>
        </p:nvSpPr>
        <p:spPr>
          <a:xfrm>
            <a:off x="3214458" y="2529243"/>
            <a:ext cx="2088781" cy="400110"/>
          </a:xfrm>
          <a:prstGeom prst="rect">
            <a:avLst/>
          </a:prstGeom>
          <a:noFill/>
        </p:spPr>
        <p:txBody>
          <a:bodyPr wrap="square" rtlCol="0">
            <a:spAutoFit/>
          </a:bodyPr>
          <a:lstStyle/>
          <a:p>
            <a:r>
              <a:rPr lang="en-US" sz="2000" b="1" dirty="0" smtClean="0"/>
              <a:t>43 gal “bio bins”</a:t>
            </a:r>
            <a:endParaRPr lang="en-US" sz="2000" b="1" dirty="0"/>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14458" y="4759645"/>
            <a:ext cx="1193529" cy="1792085"/>
          </a:xfrm>
          <a:prstGeom prst="rect">
            <a:avLst/>
          </a:prstGeom>
        </p:spPr>
      </p:pic>
      <p:sp>
        <p:nvSpPr>
          <p:cNvPr id="16" name="TextBox 15"/>
          <p:cNvSpPr txBox="1"/>
          <p:nvPr>
            <p:custDataLst>
              <p:tags r:id="rId5"/>
            </p:custDataLst>
          </p:nvPr>
        </p:nvSpPr>
        <p:spPr>
          <a:xfrm>
            <a:off x="1800080" y="4387029"/>
            <a:ext cx="3073022" cy="400110"/>
          </a:xfrm>
          <a:prstGeom prst="rect">
            <a:avLst/>
          </a:prstGeom>
          <a:noFill/>
        </p:spPr>
        <p:txBody>
          <a:bodyPr wrap="square" rtlCol="0">
            <a:spAutoFit/>
          </a:bodyPr>
          <a:lstStyle/>
          <a:p>
            <a:r>
              <a:rPr lang="en-US" sz="2000" b="1" dirty="0" smtClean="0"/>
              <a:t>5 gal buckets &amp; “carboys”</a:t>
            </a:r>
            <a:endParaRPr lang="en-US" sz="2000" b="1" dirty="0"/>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00080" y="4813149"/>
            <a:ext cx="1747347" cy="1738581"/>
          </a:xfrm>
          <a:prstGeom prst="rect">
            <a:avLst/>
          </a:prstGeom>
        </p:spPr>
      </p:pic>
      <p:sp>
        <p:nvSpPr>
          <p:cNvPr id="6" name="Title 5"/>
          <p:cNvSpPr>
            <a:spLocks noGrp="1"/>
          </p:cNvSpPr>
          <p:nvPr>
            <p:ph type="title"/>
            <p:custDataLst>
              <p:tags r:id="rId6"/>
            </p:custDataLst>
          </p:nvPr>
        </p:nvSpPr>
        <p:spPr>
          <a:xfrm>
            <a:off x="1371600" y="685800"/>
            <a:ext cx="9601200" cy="739520"/>
          </a:xfrm>
        </p:spPr>
        <p:txBody>
          <a:bodyPr/>
          <a:lstStyle/>
          <a:p>
            <a:r>
              <a:rPr lang="en-US" b="1" dirty="0" smtClean="0"/>
              <a:t>Supplies EHS Can Provide</a:t>
            </a:r>
            <a:endParaRPr lang="en-US" b="1" dirty="0"/>
          </a:p>
        </p:txBody>
      </p:sp>
      <p:sp>
        <p:nvSpPr>
          <p:cNvPr id="7" name="TextBox 6"/>
          <p:cNvSpPr txBox="1"/>
          <p:nvPr>
            <p:custDataLst>
              <p:tags r:id="rId7"/>
            </p:custDataLst>
          </p:nvPr>
        </p:nvSpPr>
        <p:spPr>
          <a:xfrm>
            <a:off x="5420220" y="1664809"/>
            <a:ext cx="6297298" cy="1015663"/>
          </a:xfrm>
          <a:prstGeom prst="rect">
            <a:avLst/>
          </a:prstGeom>
          <a:noFill/>
        </p:spPr>
        <p:txBody>
          <a:bodyPr wrap="square" rtlCol="0">
            <a:spAutoFit/>
          </a:bodyPr>
          <a:lstStyle/>
          <a:p>
            <a:pPr algn="ctr"/>
            <a:r>
              <a:rPr lang="en-US" sz="2000" dirty="0" smtClean="0"/>
              <a:t>All containers (except bio bins) can be open top (entire lid removable) or closed top (small opening), and translucent or opaque plastic</a:t>
            </a:r>
          </a:p>
        </p:txBody>
      </p:sp>
    </p:spTree>
    <p:extLst>
      <p:ext uri="{BB962C8B-B14F-4D97-AF65-F5344CB8AC3E}">
        <p14:creationId xmlns:p14="http://schemas.microsoft.com/office/powerpoint/2010/main" val="18838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 Bins</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561" y="4201703"/>
            <a:ext cx="2025273" cy="2318687"/>
          </a:xfrm>
          <a:prstGeom prst="rect">
            <a:avLst/>
          </a:prstGeom>
        </p:spPr>
      </p:pic>
      <p:sp>
        <p:nvSpPr>
          <p:cNvPr id="5" name="Content Placeholder 4"/>
          <p:cNvSpPr>
            <a:spLocks noGrp="1"/>
          </p:cNvSpPr>
          <p:nvPr>
            <p:ph idx="1"/>
          </p:nvPr>
        </p:nvSpPr>
        <p:spPr>
          <a:xfrm>
            <a:off x="1371600" y="2003192"/>
            <a:ext cx="10092088" cy="3768291"/>
          </a:xfrm>
        </p:spPr>
        <p:txBody>
          <a:bodyPr>
            <a:normAutofit/>
          </a:bodyPr>
          <a:lstStyle/>
          <a:p>
            <a:pPr marL="0" indent="0">
              <a:buNone/>
            </a:pPr>
            <a:r>
              <a:rPr lang="en-US" sz="2600" dirty="0"/>
              <a:t>Each bio bin comes with a liner. Place all waste inside this liner and make sure it does not slip down</a:t>
            </a:r>
            <a:r>
              <a:rPr lang="en-US" sz="2600" dirty="0" smtClean="0"/>
              <a:t>. It must be tied shut before the bin is transported off-site.</a:t>
            </a:r>
          </a:p>
          <a:p>
            <a:pPr marL="0" indent="0">
              <a:buNone/>
            </a:pPr>
            <a:endParaRPr lang="en-US" sz="1000" dirty="0" smtClean="0"/>
          </a:p>
          <a:p>
            <a:pPr marL="0" indent="0">
              <a:buNone/>
            </a:pPr>
            <a:r>
              <a:rPr lang="en-US" sz="2600" dirty="0" smtClean="0"/>
              <a:t>Sharps and anything that could puncture the liner must be put in a hard-walled container prior to placement in a bio bin.</a:t>
            </a:r>
          </a:p>
          <a:p>
            <a:pPr marL="0" indent="0">
              <a:buNone/>
            </a:pPr>
            <a:endParaRPr lang="en-US" sz="1000" dirty="0" smtClean="0"/>
          </a:p>
          <a:p>
            <a:pPr marL="0" indent="0">
              <a:buNone/>
            </a:pPr>
            <a:r>
              <a:rPr lang="en-US" sz="2600" dirty="0" smtClean="0"/>
              <a:t>When </a:t>
            </a:r>
            <a:r>
              <a:rPr lang="en-US" sz="2600" dirty="0"/>
              <a:t>bins are ¾ full, please contact EHS for pick </a:t>
            </a:r>
            <a:r>
              <a:rPr lang="en-US" sz="2600" dirty="0" smtClean="0"/>
              <a:t>up.</a:t>
            </a:r>
            <a:endParaRPr lang="en-US" sz="2600" dirty="0"/>
          </a:p>
        </p:txBody>
      </p:sp>
    </p:spTree>
    <p:extLst>
      <p:ext uri="{BB962C8B-B14F-4D97-AF65-F5344CB8AC3E}">
        <p14:creationId xmlns:p14="http://schemas.microsoft.com/office/powerpoint/2010/main" val="2382700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9601200" cy="864704"/>
          </a:xfrm>
        </p:spPr>
        <p:txBody>
          <a:bodyPr/>
          <a:lstStyle/>
          <a:p>
            <a:r>
              <a:rPr lang="en-US" b="1" dirty="0" smtClean="0"/>
              <a:t>Tips for Reducing Waste</a:t>
            </a:r>
            <a:endParaRPr lang="en-US" b="1" dirty="0"/>
          </a:p>
        </p:txBody>
      </p:sp>
      <p:sp>
        <p:nvSpPr>
          <p:cNvPr id="3" name="Content Placeholder 2"/>
          <p:cNvSpPr>
            <a:spLocks noGrp="1"/>
          </p:cNvSpPr>
          <p:nvPr>
            <p:ph idx="1"/>
            <p:custDataLst>
              <p:tags r:id="rId2"/>
            </p:custDataLst>
          </p:nvPr>
        </p:nvSpPr>
        <p:spPr>
          <a:xfrm>
            <a:off x="1461052" y="1860514"/>
            <a:ext cx="9755588" cy="4152660"/>
          </a:xfrm>
        </p:spPr>
        <p:txBody>
          <a:bodyPr>
            <a:noAutofit/>
          </a:bodyPr>
          <a:lstStyle/>
          <a:p>
            <a:r>
              <a:rPr lang="en-US" sz="2500" dirty="0" smtClean="0"/>
              <a:t>Practice smart chemical procurement</a:t>
            </a:r>
          </a:p>
          <a:p>
            <a:pPr lvl="1"/>
            <a:r>
              <a:rPr lang="en-US" sz="2300" i="0" dirty="0" smtClean="0"/>
              <a:t>Be realistic about the quantities you need</a:t>
            </a:r>
          </a:p>
          <a:p>
            <a:pPr lvl="1"/>
            <a:r>
              <a:rPr lang="en-US" sz="2300" i="0" dirty="0" smtClean="0"/>
              <a:t>Bulk buys are not always a “good deal” when it comes time to dispose of them</a:t>
            </a:r>
          </a:p>
          <a:p>
            <a:pPr lvl="1"/>
            <a:endParaRPr lang="en-US" sz="2300" i="0" dirty="0" smtClean="0"/>
          </a:p>
          <a:p>
            <a:r>
              <a:rPr lang="en-US" sz="2500" dirty="0" smtClean="0"/>
              <a:t>Use </a:t>
            </a:r>
            <a:r>
              <a:rPr lang="en-US" sz="2500" dirty="0" err="1" smtClean="0">
                <a:hlinkClick r:id="rId4"/>
              </a:rPr>
              <a:t>Vertére</a:t>
            </a:r>
            <a:r>
              <a:rPr lang="en-US" sz="2500" dirty="0" smtClean="0"/>
              <a:t> to manage your inventory and share with colleagues</a:t>
            </a:r>
          </a:p>
          <a:p>
            <a:endParaRPr lang="en-US" sz="2500" dirty="0" smtClean="0"/>
          </a:p>
          <a:p>
            <a:r>
              <a:rPr lang="en-US" sz="2500" dirty="0" smtClean="0"/>
              <a:t>Use the principles of green chemistry to design experiments that use less hazardous reagents and produce less waste</a:t>
            </a:r>
          </a:p>
        </p:txBody>
      </p:sp>
    </p:spTree>
    <p:extLst>
      <p:ext uri="{BB962C8B-B14F-4D97-AF65-F5344CB8AC3E}">
        <p14:creationId xmlns:p14="http://schemas.microsoft.com/office/powerpoint/2010/main" val="896264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Elbow Connector 11"/>
          <p:cNvCxnSpPr/>
          <p:nvPr/>
        </p:nvCxnSpPr>
        <p:spPr>
          <a:xfrm flipV="1">
            <a:off x="5663570" y="2590937"/>
            <a:ext cx="2215252" cy="2212727"/>
          </a:xfrm>
          <a:prstGeom prst="bentConnector3">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p:txBody>
          <a:bodyPr/>
          <a:lstStyle/>
          <a:p>
            <a:r>
              <a:rPr lang="en-US" b="1" dirty="0" smtClean="0">
                <a:solidFill>
                  <a:schemeClr val="accent6">
                    <a:lumMod val="75000"/>
                  </a:schemeClr>
                </a:solidFill>
              </a:rPr>
              <a:t>Non-Chemica</a:t>
            </a:r>
            <a:r>
              <a:rPr lang="en-US" b="1" dirty="0">
                <a:solidFill>
                  <a:schemeClr val="accent6">
                    <a:lumMod val="75000"/>
                  </a:schemeClr>
                </a:solidFill>
              </a:rPr>
              <a:t>l</a:t>
            </a:r>
            <a:r>
              <a:rPr lang="en-US" b="1" dirty="0" smtClean="0"/>
              <a:t> Hazards</a:t>
            </a:r>
            <a:endParaRPr lang="en-US" b="1" dirty="0"/>
          </a:p>
        </p:txBody>
      </p:sp>
      <p:sp>
        <p:nvSpPr>
          <p:cNvPr id="3" name="Content Placeholder 2"/>
          <p:cNvSpPr>
            <a:spLocks noGrp="1"/>
          </p:cNvSpPr>
          <p:nvPr>
            <p:ph idx="1"/>
            <p:custDataLst>
              <p:tags r:id="rId2"/>
            </p:custDataLst>
          </p:nvPr>
        </p:nvSpPr>
        <p:spPr>
          <a:xfrm>
            <a:off x="1470991" y="1858576"/>
            <a:ext cx="4357380" cy="3636805"/>
          </a:xfrm>
        </p:spPr>
        <p:txBody>
          <a:bodyPr>
            <a:noAutofit/>
          </a:bodyPr>
          <a:lstStyle/>
          <a:p>
            <a:pPr marL="0" indent="0">
              <a:buNone/>
            </a:pPr>
            <a:r>
              <a:rPr lang="en-US" sz="2600" dirty="0" smtClean="0"/>
              <a:t>Please watch this brief </a:t>
            </a:r>
            <a:r>
              <a:rPr lang="en-US" sz="2600" dirty="0" smtClean="0">
                <a:hlinkClick r:id="rId6"/>
              </a:rPr>
              <a:t>video</a:t>
            </a:r>
            <a:r>
              <a:rPr lang="en-US" sz="2600" dirty="0" smtClean="0"/>
              <a:t> on other lab hazards, including but not limited to:</a:t>
            </a:r>
          </a:p>
          <a:p>
            <a:pPr marL="0" indent="0">
              <a:buNone/>
            </a:pPr>
            <a:endParaRPr lang="en-US" sz="1500" dirty="0" smtClean="0"/>
          </a:p>
          <a:p>
            <a:r>
              <a:rPr lang="en-US" sz="2600" dirty="0" smtClean="0"/>
              <a:t>Electrical shock</a:t>
            </a:r>
          </a:p>
          <a:p>
            <a:r>
              <a:rPr lang="en-US" sz="2600" dirty="0" smtClean="0"/>
              <a:t>Extreme temperatures</a:t>
            </a:r>
          </a:p>
          <a:p>
            <a:r>
              <a:rPr lang="en-US" sz="2600" dirty="0" smtClean="0"/>
              <a:t>Compressed gas cylinders</a:t>
            </a:r>
          </a:p>
          <a:p>
            <a:r>
              <a:rPr lang="en-US" sz="2600" dirty="0" smtClean="0"/>
              <a:t>Slips, trips and falls</a:t>
            </a:r>
          </a:p>
        </p:txBody>
      </p:sp>
      <p:pic>
        <p:nvPicPr>
          <p:cNvPr id="5" name="Content Placeholder 4">
            <a:hlinkClick r:id="rId7"/>
          </p:cNvPr>
          <p:cNvPicPr>
            <a:picLocks noChangeAspect="1"/>
          </p:cNvPicPr>
          <p:nvPr/>
        </p:nvPicPr>
        <p:blipFill>
          <a:blip r:embed="rId8">
            <a:extLst>
              <a:ext uri="{28A0092B-C50C-407E-A947-70E740481C1C}">
                <a14:useLocalDpi xmlns:a14="http://schemas.microsoft.com/office/drawing/2010/main" val="0"/>
              </a:ext>
            </a:extLst>
          </a:blip>
          <a:srcRect l="1447" r="1447"/>
          <a:stretch>
            <a:fillRect/>
          </a:stretch>
        </p:blipFill>
        <p:spPr>
          <a:xfrm>
            <a:off x="6172200" y="3085863"/>
            <a:ext cx="1148080" cy="1182233"/>
          </a:xfrm>
          <a:prstGeom prst="rect">
            <a:avLst/>
          </a:prstGeom>
        </p:spPr>
      </p:pic>
      <p:sp>
        <p:nvSpPr>
          <p:cNvPr id="7" name="Rectangle 6"/>
          <p:cNvSpPr/>
          <p:nvPr>
            <p:custDataLst>
              <p:tags r:id="rId3"/>
            </p:custDataLst>
          </p:nvPr>
        </p:nvSpPr>
        <p:spPr>
          <a:xfrm>
            <a:off x="8004044" y="2361996"/>
            <a:ext cx="3421916" cy="3970318"/>
          </a:xfrm>
          <a:prstGeom prst="rect">
            <a:avLst/>
          </a:prstGeom>
        </p:spPr>
        <p:txBody>
          <a:bodyPr wrap="square">
            <a:spAutoFit/>
          </a:bodyPr>
          <a:lstStyle/>
          <a:p>
            <a:pPr algn="ctr"/>
            <a:r>
              <a:rPr lang="en-US" dirty="0" smtClean="0"/>
              <a:t>Do </a:t>
            </a:r>
            <a:r>
              <a:rPr lang="en-US" dirty="0"/>
              <a:t>not chain cylinders </a:t>
            </a:r>
            <a:r>
              <a:rPr lang="en-US" dirty="0" smtClean="0"/>
              <a:t>together – each </a:t>
            </a:r>
            <a:r>
              <a:rPr lang="en-US" dirty="0"/>
              <a:t>cylinder </a:t>
            </a:r>
            <a:r>
              <a:rPr lang="en-US" dirty="0" smtClean="0"/>
              <a:t>must </a:t>
            </a:r>
            <a:r>
              <a:rPr lang="en-US" dirty="0"/>
              <a:t>be anchored separately to a sturdy </a:t>
            </a:r>
            <a:r>
              <a:rPr lang="en-US" dirty="0" smtClean="0"/>
              <a:t>surface</a:t>
            </a:r>
            <a:endParaRPr lang="en-US" dirty="0"/>
          </a:p>
          <a:p>
            <a:pPr marL="457200" indent="-457200" algn="ctr">
              <a:buFont typeface="Wingdings" panose="05000000000000000000" pitchFamily="2" charset="2"/>
              <a:buChar char="§"/>
            </a:pPr>
            <a:endParaRPr lang="en-US" dirty="0"/>
          </a:p>
          <a:p>
            <a:pPr algn="ctr"/>
            <a:r>
              <a:rPr lang="en-US" dirty="0" smtClean="0"/>
              <a:t>Store fuel gas cylinders at least 20 feet away from oxygen cylinders</a:t>
            </a:r>
          </a:p>
          <a:p>
            <a:pPr algn="ctr"/>
            <a:endParaRPr lang="en-US" dirty="0"/>
          </a:p>
          <a:p>
            <a:pPr algn="ctr"/>
            <a:r>
              <a:rPr lang="en-US" dirty="0" smtClean="0"/>
              <a:t>Cap cylinders during transport and when not in use</a:t>
            </a:r>
          </a:p>
          <a:p>
            <a:pPr algn="ctr"/>
            <a:endParaRPr lang="en-US" dirty="0"/>
          </a:p>
          <a:p>
            <a:pPr algn="ctr"/>
            <a:r>
              <a:rPr lang="en-US" dirty="0" smtClean="0"/>
              <a:t>Remove empty cylinders promptly and according to departmental procedures</a:t>
            </a:r>
            <a:endParaRPr lang="en-US" dirty="0"/>
          </a:p>
        </p:txBody>
      </p:sp>
      <p:sp>
        <p:nvSpPr>
          <p:cNvPr id="4" name="TextBox 3"/>
          <p:cNvSpPr txBox="1"/>
          <p:nvPr>
            <p:custDataLst>
              <p:tags r:id="rId4"/>
            </p:custDataLst>
          </p:nvPr>
        </p:nvSpPr>
        <p:spPr>
          <a:xfrm>
            <a:off x="7646949" y="1316336"/>
            <a:ext cx="4136106" cy="707886"/>
          </a:xfrm>
          <a:prstGeom prst="rect">
            <a:avLst/>
          </a:prstGeom>
          <a:noFill/>
        </p:spPr>
        <p:txBody>
          <a:bodyPr wrap="square" rtlCol="0">
            <a:spAutoFit/>
          </a:bodyPr>
          <a:lstStyle/>
          <a:p>
            <a:pPr algn="ctr"/>
            <a:r>
              <a:rPr lang="en-US" sz="2000" dirty="0" smtClean="0">
                <a:solidFill>
                  <a:srgbClr val="D13B56"/>
                </a:solidFill>
              </a:rPr>
              <a:t>Click the pictogram to view the EHS Compressed Gas Safety Manual </a:t>
            </a:r>
            <a:endParaRPr lang="en-US" sz="2000" dirty="0">
              <a:solidFill>
                <a:srgbClr val="D13B56"/>
              </a:solidFill>
            </a:endParaRPr>
          </a:p>
        </p:txBody>
      </p:sp>
    </p:spTree>
    <p:extLst>
      <p:ext uri="{BB962C8B-B14F-4D97-AF65-F5344CB8AC3E}">
        <p14:creationId xmlns:p14="http://schemas.microsoft.com/office/powerpoint/2010/main" val="21151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1668430"/>
            <a:ext cx="9911593" cy="4463039"/>
          </a:xfrm>
        </p:spPr>
        <p:txBody>
          <a:bodyPr>
            <a:noAutofit/>
          </a:bodyPr>
          <a:lstStyle/>
          <a:p>
            <a:r>
              <a:rPr lang="en-AU" dirty="0" smtClean="0"/>
              <a:t>Know all potential evacuation routes from your lab</a:t>
            </a:r>
          </a:p>
          <a:p>
            <a:r>
              <a:rPr lang="en-AU" dirty="0" smtClean="0"/>
              <a:t>Review the </a:t>
            </a:r>
            <a:r>
              <a:rPr lang="en-AU" dirty="0" smtClean="0">
                <a:hlinkClick r:id="rId6"/>
              </a:rPr>
              <a:t>CHP</a:t>
            </a:r>
            <a:r>
              <a:rPr lang="en-AU" dirty="0" smtClean="0"/>
              <a:t> for spill response information and guidance on handling different types of chemical exposures</a:t>
            </a:r>
          </a:p>
          <a:p>
            <a:r>
              <a:rPr lang="en-AU" dirty="0"/>
              <a:t>K</a:t>
            </a:r>
            <a:r>
              <a:rPr lang="en-AU" dirty="0" smtClean="0"/>
              <a:t>now what emergencies could occur in your lab and </a:t>
            </a:r>
            <a:r>
              <a:rPr lang="en-AU" dirty="0"/>
              <a:t>review </a:t>
            </a:r>
            <a:r>
              <a:rPr lang="en-AU" dirty="0" smtClean="0"/>
              <a:t>the </a:t>
            </a:r>
            <a:r>
              <a:rPr lang="en-AU" dirty="0" smtClean="0">
                <a:hlinkClick r:id="rId7"/>
              </a:rPr>
              <a:t>Emergency </a:t>
            </a:r>
            <a:r>
              <a:rPr lang="en-AU" dirty="0">
                <a:hlinkClick r:id="rId7"/>
              </a:rPr>
              <a:t>Plan for Hazardous Materials Incidents</a:t>
            </a:r>
            <a:r>
              <a:rPr lang="en-AU" dirty="0"/>
              <a:t> </a:t>
            </a:r>
            <a:endParaRPr lang="en-AU" dirty="0" smtClean="0"/>
          </a:p>
          <a:p>
            <a:pPr marL="0" indent="0">
              <a:buNone/>
            </a:pPr>
            <a:r>
              <a:rPr lang="en-AU" sz="2100" b="1" u="sng" dirty="0" smtClean="0"/>
              <a:t>If a chemical exposure occurs: </a:t>
            </a:r>
          </a:p>
          <a:p>
            <a:r>
              <a:rPr lang="en-US" dirty="0" smtClean="0">
                <a:solidFill>
                  <a:schemeClr val="tx1"/>
                </a:solidFill>
              </a:rPr>
              <a:t>If the person is having trouble breathing or staying conscious, </a:t>
            </a:r>
            <a:r>
              <a:rPr lang="en-US" b="1" dirty="0" smtClean="0">
                <a:solidFill>
                  <a:srgbClr val="FF0000"/>
                </a:solidFill>
              </a:rPr>
              <a:t>CALL 911</a:t>
            </a:r>
            <a:r>
              <a:rPr lang="en-US" dirty="0" smtClean="0">
                <a:solidFill>
                  <a:schemeClr val="tx1"/>
                </a:solidFill>
              </a:rPr>
              <a:t> and then alert Public Safety</a:t>
            </a:r>
            <a:endParaRPr lang="en-US" b="1" dirty="0" smtClean="0">
              <a:solidFill>
                <a:srgbClr val="FF0000"/>
              </a:solidFill>
            </a:endParaRPr>
          </a:p>
          <a:p>
            <a:r>
              <a:rPr lang="en-US" dirty="0" smtClean="0">
                <a:solidFill>
                  <a:schemeClr val="tx1"/>
                </a:solidFill>
              </a:rPr>
              <a:t>Assist the person in using the safety shower and/or eye wash station if needed</a:t>
            </a:r>
          </a:p>
          <a:p>
            <a:pPr>
              <a:tabLst>
                <a:tab pos="9144000" algn="l"/>
              </a:tabLst>
            </a:pPr>
            <a:r>
              <a:rPr lang="en-US" dirty="0" smtClean="0"/>
              <a:t>If you are unsure how to respond, you can always call Illinois Poison Control for free and confidential assistance. They are qualified to provide first aid instructions for any potentially hazardous exposures. </a:t>
            </a:r>
          </a:p>
          <a:p>
            <a:pPr marL="0" indent="0" algn="ctr">
              <a:buNone/>
              <a:tabLst>
                <a:tab pos="9144000" algn="l"/>
              </a:tabLst>
            </a:pPr>
            <a:r>
              <a:rPr lang="en-US" b="1" dirty="0" smtClean="0"/>
              <a:t>Illinois Poison Control: </a:t>
            </a:r>
            <a:r>
              <a:rPr lang="en-US" dirty="0" smtClean="0"/>
              <a:t>1-800-222-1222</a:t>
            </a:r>
          </a:p>
        </p:txBody>
      </p:sp>
      <p:sp>
        <p:nvSpPr>
          <p:cNvPr id="7" name="Title 6"/>
          <p:cNvSpPr>
            <a:spLocks noGrp="1"/>
          </p:cNvSpPr>
          <p:nvPr>
            <p:ph type="title"/>
            <p:custDataLst>
              <p:tags r:id="rId2"/>
            </p:custDataLst>
          </p:nvPr>
        </p:nvSpPr>
        <p:spPr>
          <a:xfrm>
            <a:off x="1371600" y="685800"/>
            <a:ext cx="9601200" cy="736600"/>
          </a:xfrm>
        </p:spPr>
        <p:txBody>
          <a:bodyPr/>
          <a:lstStyle/>
          <a:p>
            <a:r>
              <a:rPr lang="en-US" b="1" dirty="0" smtClean="0"/>
              <a:t>Emergency Procedures</a:t>
            </a:r>
            <a:endParaRPr lang="en-US" b="1" dirty="0"/>
          </a:p>
        </p:txBody>
      </p:sp>
      <p:sp>
        <p:nvSpPr>
          <p:cNvPr id="4" name="Rectangle 3"/>
          <p:cNvSpPr/>
          <p:nvPr>
            <p:custDataLst>
              <p:tags r:id="rId3"/>
            </p:custDataLst>
          </p:nvPr>
        </p:nvSpPr>
        <p:spPr>
          <a:xfrm>
            <a:off x="1570383" y="1759961"/>
            <a:ext cx="9856338"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sz="6000" b="1" dirty="0">
                <a:solidFill>
                  <a:srgbClr val="FF0000"/>
                </a:solidFill>
              </a:rPr>
              <a:t>Remember to always keep aisles &amp; exits clear and never block access to safety equipment</a:t>
            </a:r>
          </a:p>
        </p:txBody>
      </p:sp>
    </p:spTree>
    <p:extLst>
      <p:ext uri="{BB962C8B-B14F-4D97-AF65-F5344CB8AC3E}">
        <p14:creationId xmlns:p14="http://schemas.microsoft.com/office/powerpoint/2010/main" val="21224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Reporting</a:t>
            </a:r>
            <a:endParaRPr lang="en-US" b="1" dirty="0"/>
          </a:p>
        </p:txBody>
      </p:sp>
      <p:sp>
        <p:nvSpPr>
          <p:cNvPr id="3" name="Content Placeholder 2"/>
          <p:cNvSpPr>
            <a:spLocks noGrp="1"/>
          </p:cNvSpPr>
          <p:nvPr>
            <p:ph idx="1"/>
          </p:nvPr>
        </p:nvSpPr>
        <p:spPr>
          <a:xfrm>
            <a:off x="1371601" y="1693938"/>
            <a:ext cx="9752202" cy="4319236"/>
          </a:xfrm>
        </p:spPr>
        <p:txBody>
          <a:bodyPr>
            <a:noAutofit/>
          </a:bodyPr>
          <a:lstStyle/>
          <a:p>
            <a:r>
              <a:rPr lang="en-US" sz="2100" dirty="0" smtClean="0"/>
              <a:t>Remember that any time anyone experiences a </a:t>
            </a:r>
            <a:r>
              <a:rPr lang="en-US" sz="2100" dirty="0"/>
              <a:t>medical </a:t>
            </a:r>
            <a:r>
              <a:rPr lang="en-US" sz="2100" dirty="0" smtClean="0"/>
              <a:t>emergency </a:t>
            </a:r>
            <a:r>
              <a:rPr lang="en-US" sz="2100" dirty="0"/>
              <a:t>on campus, </a:t>
            </a:r>
            <a:r>
              <a:rPr lang="en-US" sz="2100" dirty="0" smtClean="0"/>
              <a:t>you are </a:t>
            </a:r>
            <a:r>
              <a:rPr lang="en-US" sz="2100" dirty="0"/>
              <a:t>advised to call </a:t>
            </a:r>
            <a:r>
              <a:rPr lang="en-US" sz="2100" dirty="0" smtClean="0"/>
              <a:t>911 </a:t>
            </a:r>
            <a:r>
              <a:rPr lang="en-US" sz="2100" dirty="0"/>
              <a:t>immediately, and </a:t>
            </a:r>
            <a:r>
              <a:rPr lang="en-US" sz="2100" dirty="0" smtClean="0"/>
              <a:t>then Public </a:t>
            </a:r>
            <a:r>
              <a:rPr lang="en-US" sz="2100" dirty="0"/>
              <a:t>Safety.  </a:t>
            </a:r>
            <a:endParaRPr lang="en-US" sz="2100" dirty="0" smtClean="0"/>
          </a:p>
          <a:p>
            <a:endParaRPr lang="en-US" sz="500" dirty="0" smtClean="0"/>
          </a:p>
          <a:p>
            <a:r>
              <a:rPr lang="en-US" sz="2100" dirty="0" smtClean="0"/>
              <a:t>All </a:t>
            </a:r>
            <a:r>
              <a:rPr lang="en-US" sz="2100" dirty="0"/>
              <a:t>accidents or injuries that occur on University property, whether life threatening or not, must be promptly reported to Public Safety so </a:t>
            </a:r>
            <a:r>
              <a:rPr lang="en-US" sz="2100" dirty="0" smtClean="0"/>
              <a:t>that a report can be issued.</a:t>
            </a:r>
          </a:p>
          <a:p>
            <a:pPr lvl="1"/>
            <a:r>
              <a:rPr lang="en-US" sz="2100" dirty="0" smtClean="0"/>
              <a:t>Incidental (minor) spills need to be reported to Public Safety only if someone is injured or the situation poses danger to people or property.</a:t>
            </a:r>
          </a:p>
          <a:p>
            <a:pPr lvl="1"/>
            <a:endParaRPr lang="en-US" sz="500" dirty="0" smtClean="0"/>
          </a:p>
          <a:p>
            <a:r>
              <a:rPr lang="en-US" sz="2100" dirty="0" smtClean="0"/>
              <a:t>Please notify EHS via </a:t>
            </a:r>
            <a:r>
              <a:rPr lang="en-US" sz="2100" dirty="0" smtClean="0">
                <a:hlinkClick r:id="rId2"/>
              </a:rPr>
              <a:t>online incident report form</a:t>
            </a:r>
            <a:r>
              <a:rPr lang="en-US" sz="2100" dirty="0" smtClean="0"/>
              <a:t> within 72 hours of all laboratory incidents involving hazardous chemicals (including incidental spills).</a:t>
            </a:r>
          </a:p>
          <a:p>
            <a:endParaRPr lang="en-US" sz="500" dirty="0" smtClean="0"/>
          </a:p>
          <a:p>
            <a:r>
              <a:rPr lang="en-US" sz="2100" dirty="0" smtClean="0"/>
              <a:t>If an incident occurs related to an IBC protocol, please refer to the </a:t>
            </a:r>
            <a:r>
              <a:rPr lang="en-US" sz="2100" dirty="0" smtClean="0">
                <a:hlinkClick r:id="rId3"/>
              </a:rPr>
              <a:t>IBC Policy and Procedure Manual</a:t>
            </a:r>
            <a:r>
              <a:rPr lang="en-US" sz="2100" dirty="0" smtClean="0"/>
              <a:t> for additional reporting responsibilities.</a:t>
            </a:r>
            <a:endParaRPr lang="en-US" sz="2100" dirty="0"/>
          </a:p>
        </p:txBody>
      </p:sp>
      <p:sp>
        <p:nvSpPr>
          <p:cNvPr id="6" name="Rectangle 5"/>
          <p:cNvSpPr/>
          <p:nvPr/>
        </p:nvSpPr>
        <p:spPr>
          <a:xfrm>
            <a:off x="1258349" y="4211174"/>
            <a:ext cx="9865453" cy="80315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534" y="4357875"/>
            <a:ext cx="402127" cy="353357"/>
          </a:xfrm>
          <a:prstGeom prst="rect">
            <a:avLst/>
          </a:prstGeom>
        </p:spPr>
      </p:pic>
    </p:spTree>
    <p:extLst>
      <p:ext uri="{BB962C8B-B14F-4D97-AF65-F5344CB8AC3E}">
        <p14:creationId xmlns:p14="http://schemas.microsoft.com/office/powerpoint/2010/main" val="2749860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b="1" dirty="0" smtClean="0"/>
              <a:t>A Note on Lab Security	</a:t>
            </a:r>
            <a:endParaRPr lang="en-US" b="1" dirty="0"/>
          </a:p>
        </p:txBody>
      </p:sp>
      <p:sp>
        <p:nvSpPr>
          <p:cNvPr id="3" name="Content Placeholder 2"/>
          <p:cNvSpPr>
            <a:spLocks noGrp="1"/>
          </p:cNvSpPr>
          <p:nvPr>
            <p:ph idx="1"/>
            <p:custDataLst>
              <p:tags r:id="rId2"/>
            </p:custDataLst>
          </p:nvPr>
        </p:nvSpPr>
        <p:spPr>
          <a:xfrm>
            <a:off x="1371599" y="1833937"/>
            <a:ext cx="10296939" cy="4308446"/>
          </a:xfrm>
        </p:spPr>
        <p:txBody>
          <a:bodyPr>
            <a:noAutofit/>
          </a:bodyPr>
          <a:lstStyle/>
          <a:p>
            <a:r>
              <a:rPr lang="en-US" sz="2800" dirty="0" smtClean="0"/>
              <a:t>Be aware of your surroundings</a:t>
            </a:r>
          </a:p>
          <a:p>
            <a:pPr lvl="1"/>
            <a:r>
              <a:rPr lang="en-US" sz="2600" i="0" dirty="0" smtClean="0"/>
              <a:t>Take note of anyone or anything suspicious and promptly report to Public Safety at </a:t>
            </a:r>
            <a:r>
              <a:rPr lang="en-US" sz="2600" b="1" i="0" dirty="0" smtClean="0"/>
              <a:t>773-325-7777    </a:t>
            </a:r>
            <a:r>
              <a:rPr lang="en-US" sz="2600" i="0" dirty="0" smtClean="0"/>
              <a:t>(5-7777 from campus phones)</a:t>
            </a:r>
          </a:p>
          <a:p>
            <a:pPr marL="0" indent="0">
              <a:buNone/>
            </a:pPr>
            <a:endParaRPr lang="en-US" sz="500" dirty="0" smtClean="0"/>
          </a:p>
          <a:p>
            <a:r>
              <a:rPr lang="en-US" sz="2800" dirty="0" smtClean="0"/>
              <a:t>If you don’t have an automatic locking door, lock whenever you leave</a:t>
            </a:r>
          </a:p>
          <a:p>
            <a:endParaRPr lang="en-US" sz="500" dirty="0" smtClean="0"/>
          </a:p>
          <a:p>
            <a:r>
              <a:rPr lang="en-US" sz="2800" dirty="0" smtClean="0"/>
              <a:t>Review Public Safety’s recommended </a:t>
            </a:r>
            <a:r>
              <a:rPr lang="en-US" sz="2800" dirty="0" smtClean="0">
                <a:hlinkClick r:id="rId4"/>
              </a:rPr>
              <a:t>active shooter training </a:t>
            </a:r>
            <a:endParaRPr lang="en-US" sz="2800" dirty="0" smtClean="0"/>
          </a:p>
          <a:p>
            <a:pPr lvl="1"/>
            <a:r>
              <a:rPr lang="en-US" sz="2600" i="0" dirty="0" smtClean="0"/>
              <a:t>Consider sharing it with students as part of their safety training</a:t>
            </a:r>
          </a:p>
        </p:txBody>
      </p:sp>
    </p:spTree>
    <p:extLst>
      <p:ext uri="{BB962C8B-B14F-4D97-AF65-F5344CB8AC3E}">
        <p14:creationId xmlns:p14="http://schemas.microsoft.com/office/powerpoint/2010/main" val="3053358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45392" y="565810"/>
            <a:ext cx="6757547" cy="855898"/>
          </a:xfrm>
        </p:spPr>
        <p:txBody>
          <a:bodyPr>
            <a:normAutofit/>
          </a:bodyPr>
          <a:lstStyle/>
          <a:p>
            <a:r>
              <a:rPr lang="en-US" sz="5000" b="1" dirty="0" smtClean="0"/>
              <a:t>’s Lab Standard</a:t>
            </a:r>
            <a:endParaRPr lang="en-US" sz="3500" dirty="0"/>
          </a:p>
        </p:txBody>
      </p:sp>
      <p:sp>
        <p:nvSpPr>
          <p:cNvPr id="3" name="Content Placeholder 2"/>
          <p:cNvSpPr>
            <a:spLocks noGrp="1"/>
          </p:cNvSpPr>
          <p:nvPr>
            <p:ph idx="1"/>
            <p:custDataLst>
              <p:tags r:id="rId2"/>
            </p:custDataLst>
          </p:nvPr>
        </p:nvSpPr>
        <p:spPr>
          <a:xfrm>
            <a:off x="1254079" y="2509151"/>
            <a:ext cx="10206207" cy="3772379"/>
          </a:xfrm>
        </p:spPr>
        <p:txBody>
          <a:bodyPr>
            <a:noAutofit/>
          </a:bodyPr>
          <a:lstStyle/>
          <a:p>
            <a:r>
              <a:rPr lang="en-US" sz="2700" dirty="0" smtClean="0"/>
              <a:t>Applies to laboratory use</a:t>
            </a:r>
            <a:r>
              <a:rPr lang="en-US" sz="2700" b="1" dirty="0" smtClean="0">
                <a:effectLst>
                  <a:outerShdw blurRad="38100" dist="38100" dir="2700000" algn="tl">
                    <a:srgbClr val="000000">
                      <a:alpha val="43137"/>
                    </a:srgbClr>
                  </a:outerShdw>
                </a:effectLst>
              </a:rPr>
              <a:t> </a:t>
            </a:r>
            <a:r>
              <a:rPr lang="en-US" sz="2700" dirty="0" smtClean="0"/>
              <a:t>of hazardous chemicals</a:t>
            </a:r>
          </a:p>
          <a:p>
            <a:endParaRPr lang="en-US" sz="1000" dirty="0" smtClean="0"/>
          </a:p>
          <a:p>
            <a:r>
              <a:rPr lang="en-US" sz="2700" dirty="0" smtClean="0"/>
              <a:t>Requires DePaul to have a </a:t>
            </a:r>
            <a:r>
              <a:rPr lang="en-US" sz="2700" dirty="0" smtClean="0">
                <a:hlinkClick r:id="rId8"/>
              </a:rPr>
              <a:t>Chemical Hygiene Plan</a:t>
            </a:r>
            <a:r>
              <a:rPr lang="en-US" sz="2700" dirty="0"/>
              <a:t> </a:t>
            </a:r>
            <a:r>
              <a:rPr lang="en-US" sz="2700" dirty="0" smtClean="0"/>
              <a:t>(CHP)</a:t>
            </a:r>
          </a:p>
          <a:p>
            <a:pPr lvl="1"/>
            <a:r>
              <a:rPr lang="en-US" sz="2300" i="0" dirty="0" smtClean="0"/>
              <a:t>Lab personnel have many responsibilities under the CHP that are covered in this training, but you should also thoroughly review the CHP.</a:t>
            </a:r>
          </a:p>
          <a:p>
            <a:endParaRPr lang="en-US" sz="1000" i="0" dirty="0" smtClean="0"/>
          </a:p>
          <a:p>
            <a:r>
              <a:rPr lang="en-US" sz="2700" dirty="0" smtClean="0"/>
              <a:t>Employees must be provided with no cost medical consultations &amp; examinations if necessary</a:t>
            </a:r>
          </a:p>
        </p:txBody>
      </p:sp>
      <p:pic>
        <p:nvPicPr>
          <p:cNvPr id="5" name="Picture 4">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r="5803"/>
          <a:stretch/>
        </p:blipFill>
        <p:spPr>
          <a:xfrm>
            <a:off x="1254080" y="472282"/>
            <a:ext cx="2102963" cy="1355134"/>
          </a:xfrm>
          <a:prstGeom prst="rect">
            <a:avLst/>
          </a:prstGeom>
        </p:spPr>
      </p:pic>
      <p:sp>
        <p:nvSpPr>
          <p:cNvPr id="4" name="Line Callout 2 3"/>
          <p:cNvSpPr/>
          <p:nvPr>
            <p:custDataLst>
              <p:tags r:id="rId3"/>
            </p:custDataLst>
          </p:nvPr>
        </p:nvSpPr>
        <p:spPr>
          <a:xfrm>
            <a:off x="8035307" y="1276589"/>
            <a:ext cx="3513763" cy="1101654"/>
          </a:xfrm>
          <a:prstGeom prst="borderCallout2">
            <a:avLst>
              <a:gd name="adj1" fmla="val 49264"/>
              <a:gd name="adj2" fmla="val -4996"/>
              <a:gd name="adj3" fmla="val 49264"/>
              <a:gd name="adj4" fmla="val -19002"/>
              <a:gd name="adj5" fmla="val 119123"/>
              <a:gd name="adj6" fmla="val -8301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custDataLst>
              <p:tags r:id="rId4"/>
            </p:custDataLst>
          </p:nvPr>
        </p:nvSpPr>
        <p:spPr>
          <a:xfrm>
            <a:off x="8035307" y="1362693"/>
            <a:ext cx="3534310" cy="877163"/>
          </a:xfrm>
          <a:prstGeom prst="rect">
            <a:avLst/>
          </a:prstGeom>
          <a:noFill/>
        </p:spPr>
        <p:txBody>
          <a:bodyPr wrap="square" rtlCol="0">
            <a:spAutoFit/>
          </a:bodyPr>
          <a:lstStyle/>
          <a:p>
            <a:pPr algn="ctr"/>
            <a:r>
              <a:rPr lang="en-US" sz="1700" dirty="0"/>
              <a:t>Performing chemical procedures using small quantities of hazardous chemicals on a laboratory </a:t>
            </a:r>
            <a:r>
              <a:rPr lang="en-US" sz="1700" dirty="0" smtClean="0"/>
              <a:t>scale</a:t>
            </a:r>
            <a:endParaRPr lang="en-US" sz="1700" dirty="0"/>
          </a:p>
        </p:txBody>
      </p:sp>
      <p:sp>
        <p:nvSpPr>
          <p:cNvPr id="9" name="TextBox 8"/>
          <p:cNvSpPr txBox="1"/>
          <p:nvPr>
            <p:custDataLst>
              <p:tags r:id="rId5"/>
            </p:custDataLst>
          </p:nvPr>
        </p:nvSpPr>
        <p:spPr>
          <a:xfrm>
            <a:off x="1254079" y="175371"/>
            <a:ext cx="5013156" cy="369332"/>
          </a:xfrm>
          <a:prstGeom prst="rect">
            <a:avLst/>
          </a:prstGeom>
          <a:noFill/>
        </p:spPr>
        <p:txBody>
          <a:bodyPr wrap="square" rtlCol="0">
            <a:spAutoFit/>
          </a:bodyPr>
          <a:lstStyle/>
          <a:p>
            <a:r>
              <a:rPr lang="en-US" dirty="0" smtClean="0">
                <a:cs typeface="MV Boli" panose="02000500030200090000" pitchFamily="2" charset="0"/>
              </a:rPr>
              <a:t>Click on the OSHA logo to read the standard!</a:t>
            </a:r>
            <a:endParaRPr lang="en-US" dirty="0">
              <a:cs typeface="MV Boli" panose="02000500030200090000" pitchFamily="2" charset="0"/>
            </a:endParaRPr>
          </a:p>
        </p:txBody>
      </p:sp>
      <p:cxnSp>
        <p:nvCxnSpPr>
          <p:cNvPr id="16" name="Straight Connector 15"/>
          <p:cNvCxnSpPr/>
          <p:nvPr/>
        </p:nvCxnSpPr>
        <p:spPr>
          <a:xfrm>
            <a:off x="3214000" y="2872409"/>
            <a:ext cx="20626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019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custDataLst>
              <p:tags r:id="rId1"/>
            </p:custDataLst>
          </p:nvPr>
        </p:nvSpPr>
        <p:spPr>
          <a:xfrm>
            <a:off x="2765728" y="253752"/>
            <a:ext cx="7276988" cy="3756532"/>
          </a:xfrm>
          <a:prstGeom prst="rect">
            <a:avLst/>
          </a:prstGeom>
        </p:spPr>
        <p:txBody>
          <a:bodyPr vert="horz" lIns="91440" tIns="45720" rIns="91440" bIns="45720" rtlCol="0" anchor="b">
            <a:normAutofit fontScale="97500"/>
          </a:bodyPr>
          <a:lstStyle>
            <a:lvl1pPr algn="r" defTabSz="914400" rtl="0" eaLnBrk="1" latinLnBrk="0" hangingPunct="1">
              <a:lnSpc>
                <a:spcPct val="89000"/>
              </a:lnSpc>
              <a:spcBef>
                <a:spcPct val="0"/>
              </a:spcBef>
              <a:buNone/>
              <a:defRPr sz="7200" b="0" i="0" u="none" kern="1200" cap="all" baseline="0">
                <a:solidFill>
                  <a:schemeClr val="tx2"/>
                </a:solidFill>
                <a:latin typeface="+mj-lt"/>
                <a:ea typeface="+mj-ea"/>
                <a:cs typeface="+mj-cs"/>
              </a:defRPr>
            </a:lvl1pPr>
          </a:lstStyle>
          <a:p>
            <a:r>
              <a:rPr lang="en-US" sz="6000" cap="none" dirty="0" smtClean="0">
                <a:latin typeface="Franklin Gothic Book" panose="020B0503020102020204" pitchFamily="34" charset="0"/>
              </a:rPr>
              <a:t>Where can you get help with lab safety issues?</a:t>
            </a:r>
            <a:endParaRPr lang="en-US" sz="6000" dirty="0"/>
          </a:p>
        </p:txBody>
      </p:sp>
      <p:pic>
        <p:nvPicPr>
          <p:cNvPr id="6" name="Picture 5"/>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7" name="Picture 6"/>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pic>
        <p:nvPicPr>
          <p:cNvPr id="8" name="Picture 7"/>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Tree>
    <p:extLst>
      <p:ext uri="{BB962C8B-B14F-4D97-AF65-F5344CB8AC3E}">
        <p14:creationId xmlns:p14="http://schemas.microsoft.com/office/powerpoint/2010/main" val="4281408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1487556" y="1339233"/>
            <a:ext cx="9183757" cy="133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GCHAGARE\Desktop\MargaretWorkman255.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73231" y="3831992"/>
            <a:ext cx="1581576" cy="1917785"/>
          </a:xfrm>
          <a:prstGeom prst="rect">
            <a:avLst/>
          </a:prstGeom>
          <a:noFill/>
          <a:extLst>
            <a:ext uri="{909E8E84-426E-40DD-AFC4-6F175D3DCCD1}">
              <a14:hiddenFill xmlns:a14="http://schemas.microsoft.com/office/drawing/2010/main">
                <a:solidFill>
                  <a:srgbClr val="FFFFFF"/>
                </a:solidFill>
              </a14:hiddenFill>
            </a:ext>
          </a:extLst>
        </p:spPr>
      </p:pic>
      <p:sp>
        <p:nvSpPr>
          <p:cNvPr id="27" name="Wave 26"/>
          <p:cNvSpPr/>
          <p:nvPr>
            <p:custDataLst>
              <p:tags r:id="rId2"/>
            </p:custDataLst>
          </p:nvPr>
        </p:nvSpPr>
        <p:spPr>
          <a:xfrm>
            <a:off x="10223793" y="5487763"/>
            <a:ext cx="1365720" cy="52804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Content Placeholder 2"/>
          <p:cNvSpPr>
            <a:spLocks noGrp="1"/>
          </p:cNvSpPr>
          <p:nvPr>
            <p:ph idx="1"/>
            <p:custDataLst>
              <p:tags r:id="rId3"/>
            </p:custDataLst>
          </p:nvPr>
        </p:nvSpPr>
        <p:spPr>
          <a:xfrm>
            <a:off x="1421238" y="2190375"/>
            <a:ext cx="6636068" cy="3559402"/>
          </a:xfrm>
        </p:spPr>
        <p:txBody>
          <a:bodyPr>
            <a:normAutofit/>
          </a:bodyPr>
          <a:lstStyle/>
          <a:p>
            <a:r>
              <a:rPr lang="en-US" sz="2400" dirty="0" smtClean="0"/>
              <a:t>Your departmental contacts for chemical procurement, waste disposal and general     lab safety questions</a:t>
            </a:r>
          </a:p>
          <a:p>
            <a:endParaRPr lang="en-US" sz="2400" dirty="0" smtClean="0"/>
          </a:p>
          <a:p>
            <a:r>
              <a:rPr lang="en-US" sz="2400" dirty="0" smtClean="0"/>
              <a:t>Can assist you in using </a:t>
            </a:r>
            <a:r>
              <a:rPr lang="en-US" sz="2400" dirty="0" err="1" smtClean="0"/>
              <a:t>Vertére</a:t>
            </a:r>
            <a:r>
              <a:rPr lang="en-US" sz="2400" dirty="0" smtClean="0"/>
              <a:t> for chemical inventory and sharing</a:t>
            </a:r>
          </a:p>
          <a:p>
            <a:endParaRPr lang="en-US" sz="2400" dirty="0" smtClean="0"/>
          </a:p>
          <a:p>
            <a:r>
              <a:rPr lang="en-US" sz="2400" dirty="0" smtClean="0"/>
              <a:t>Health Sciences: Please </a:t>
            </a:r>
            <a:r>
              <a:rPr lang="en-US" sz="2400" dirty="0" smtClean="0">
                <a:hlinkClick r:id="rId15"/>
              </a:rPr>
              <a:t>contact EHS</a:t>
            </a:r>
            <a:endParaRPr lang="en-US" sz="2400" dirty="0" smtClean="0"/>
          </a:p>
        </p:txBody>
      </p:sp>
      <p:pic>
        <p:nvPicPr>
          <p:cNvPr id="4" name="Picture 2" descr="C:\Users\GCHAGARE\Desktop\carolyn_martineau_255_30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39339" y="826594"/>
            <a:ext cx="1620363" cy="1905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CHAGARE\Desktop\sara rocus.png"/>
          <p:cNvPicPr>
            <a:picLocks noChangeAspect="1" noChangeArrowheads="1"/>
          </p:cNvPicPr>
          <p:nvPr/>
        </p:nvPicPr>
        <p:blipFill rotWithShape="1">
          <a:blip r:embed="rId17">
            <a:extLst>
              <a:ext uri="{28A0092B-C50C-407E-A947-70E740481C1C}">
                <a14:useLocalDpi xmlns:a14="http://schemas.microsoft.com/office/drawing/2010/main" val="0"/>
              </a:ext>
            </a:extLst>
          </a:blip>
          <a:srcRect t="12232"/>
          <a:stretch/>
        </p:blipFill>
        <p:spPr bwMode="auto">
          <a:xfrm>
            <a:off x="8146336" y="2357914"/>
            <a:ext cx="1616815" cy="191760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custDataLst>
              <p:tags r:id="rId4"/>
            </p:custDataLst>
          </p:nvPr>
        </p:nvSpPr>
        <p:spPr/>
        <p:txBody>
          <a:bodyPr/>
          <a:lstStyle/>
          <a:p>
            <a:r>
              <a:rPr lang="en-US" b="1" dirty="0" smtClean="0"/>
              <a:t>Lab Coordinators</a:t>
            </a:r>
            <a:endParaRPr lang="en-US" b="1" dirty="0"/>
          </a:p>
        </p:txBody>
      </p:sp>
      <p:sp>
        <p:nvSpPr>
          <p:cNvPr id="16" name="TextBox 15"/>
          <p:cNvSpPr txBox="1"/>
          <p:nvPr>
            <p:custDataLst>
              <p:tags r:id="rId5"/>
            </p:custDataLst>
          </p:nvPr>
        </p:nvSpPr>
        <p:spPr>
          <a:xfrm>
            <a:off x="9984819" y="2910602"/>
            <a:ext cx="1772773" cy="584775"/>
          </a:xfrm>
          <a:prstGeom prst="rect">
            <a:avLst/>
          </a:prstGeom>
          <a:noFill/>
        </p:spPr>
        <p:txBody>
          <a:bodyPr wrap="square" rtlCol="0">
            <a:spAutoFit/>
          </a:bodyPr>
          <a:lstStyle/>
          <a:p>
            <a:pPr algn="ctr"/>
            <a:r>
              <a:rPr lang="en-US" sz="1600" b="1" dirty="0" smtClean="0">
                <a:solidFill>
                  <a:schemeClr val="accent4"/>
                </a:solidFill>
                <a:hlinkClick r:id="rId18"/>
              </a:rPr>
              <a:t>Carolyn Martineau</a:t>
            </a:r>
            <a:endParaRPr lang="en-US" sz="1600" b="1" dirty="0" smtClean="0">
              <a:solidFill>
                <a:schemeClr val="accent4"/>
              </a:solidFill>
            </a:endParaRPr>
          </a:p>
          <a:p>
            <a:pPr algn="ctr"/>
            <a:r>
              <a:rPr lang="en-US" sz="1600" b="1" dirty="0" smtClean="0">
                <a:solidFill>
                  <a:schemeClr val="accent4"/>
                </a:solidFill>
              </a:rPr>
              <a:t>5-7198</a:t>
            </a:r>
          </a:p>
        </p:txBody>
      </p:sp>
      <p:sp>
        <p:nvSpPr>
          <p:cNvPr id="17" name="TextBox 16"/>
          <p:cNvSpPr txBox="1"/>
          <p:nvPr>
            <p:custDataLst>
              <p:tags r:id="rId6"/>
            </p:custDataLst>
          </p:nvPr>
        </p:nvSpPr>
        <p:spPr>
          <a:xfrm>
            <a:off x="8179045" y="4466161"/>
            <a:ext cx="1593869" cy="584775"/>
          </a:xfrm>
          <a:prstGeom prst="rect">
            <a:avLst/>
          </a:prstGeom>
          <a:noFill/>
        </p:spPr>
        <p:txBody>
          <a:bodyPr wrap="square" rtlCol="0">
            <a:spAutoFit/>
          </a:bodyPr>
          <a:lstStyle/>
          <a:p>
            <a:pPr algn="ctr"/>
            <a:r>
              <a:rPr lang="en-US" sz="1600" b="1" dirty="0" smtClean="0">
                <a:solidFill>
                  <a:schemeClr val="accent4"/>
                </a:solidFill>
                <a:hlinkClick r:id="rId19"/>
              </a:rPr>
              <a:t>Sara Schjerven</a:t>
            </a:r>
            <a:endParaRPr lang="en-US" sz="1600" b="1" dirty="0" smtClean="0">
              <a:solidFill>
                <a:schemeClr val="accent4"/>
              </a:solidFill>
            </a:endParaRPr>
          </a:p>
          <a:p>
            <a:pPr algn="ctr"/>
            <a:r>
              <a:rPr lang="en-US" sz="1600" b="1" dirty="0" smtClean="0">
                <a:solidFill>
                  <a:schemeClr val="accent4"/>
                </a:solidFill>
              </a:rPr>
              <a:t>5-7368</a:t>
            </a:r>
          </a:p>
        </p:txBody>
      </p:sp>
      <p:sp>
        <p:nvSpPr>
          <p:cNvPr id="18" name="TextBox 17"/>
          <p:cNvSpPr txBox="1"/>
          <p:nvPr>
            <p:custDataLst>
              <p:tags r:id="rId7"/>
            </p:custDataLst>
          </p:nvPr>
        </p:nvSpPr>
        <p:spPr>
          <a:xfrm>
            <a:off x="10015214" y="5947019"/>
            <a:ext cx="1796995" cy="584775"/>
          </a:xfrm>
          <a:prstGeom prst="rect">
            <a:avLst/>
          </a:prstGeom>
          <a:noFill/>
        </p:spPr>
        <p:txBody>
          <a:bodyPr wrap="square" rtlCol="0">
            <a:spAutoFit/>
          </a:bodyPr>
          <a:lstStyle/>
          <a:p>
            <a:pPr algn="ctr"/>
            <a:r>
              <a:rPr lang="en-US" sz="1600" b="1" dirty="0" smtClean="0">
                <a:solidFill>
                  <a:schemeClr val="accent4"/>
                </a:solidFill>
                <a:hlinkClick r:id="rId20"/>
              </a:rPr>
              <a:t>Maggie Workman</a:t>
            </a:r>
            <a:endParaRPr lang="en-US" sz="1600" b="1" dirty="0" smtClean="0">
              <a:solidFill>
                <a:schemeClr val="accent4"/>
              </a:solidFill>
            </a:endParaRPr>
          </a:p>
          <a:p>
            <a:pPr algn="ctr"/>
            <a:r>
              <a:rPr lang="en-US" sz="1600" b="1" dirty="0" smtClean="0">
                <a:solidFill>
                  <a:schemeClr val="accent4"/>
                </a:solidFill>
              </a:rPr>
              <a:t>5-7445</a:t>
            </a:r>
          </a:p>
        </p:txBody>
      </p:sp>
      <p:sp>
        <p:nvSpPr>
          <p:cNvPr id="21" name="Wave 20"/>
          <p:cNvSpPr/>
          <p:nvPr>
            <p:custDataLst>
              <p:tags r:id="rId8"/>
            </p:custDataLst>
          </p:nvPr>
        </p:nvSpPr>
        <p:spPr>
          <a:xfrm>
            <a:off x="10451859" y="2450211"/>
            <a:ext cx="815009" cy="52804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TextBox 21"/>
          <p:cNvSpPr txBox="1"/>
          <p:nvPr>
            <p:custDataLst>
              <p:tags r:id="rId9"/>
            </p:custDataLst>
          </p:nvPr>
        </p:nvSpPr>
        <p:spPr>
          <a:xfrm>
            <a:off x="10424254" y="2515442"/>
            <a:ext cx="905418" cy="376802"/>
          </a:xfrm>
          <a:prstGeom prst="rect">
            <a:avLst/>
          </a:prstGeom>
          <a:noFill/>
        </p:spPr>
        <p:txBody>
          <a:bodyPr wrap="square" rtlCol="0">
            <a:spAutoFit/>
          </a:bodyPr>
          <a:lstStyle/>
          <a:p>
            <a:r>
              <a:rPr lang="en-US" dirty="0" smtClean="0">
                <a:solidFill>
                  <a:schemeClr val="bg2"/>
                </a:solidFill>
              </a:rPr>
              <a:t>Biology</a:t>
            </a:r>
            <a:endParaRPr lang="en-US" dirty="0">
              <a:solidFill>
                <a:schemeClr val="bg2"/>
              </a:solidFill>
            </a:endParaRPr>
          </a:p>
        </p:txBody>
      </p:sp>
      <p:sp>
        <p:nvSpPr>
          <p:cNvPr id="23" name="Wave 22"/>
          <p:cNvSpPr/>
          <p:nvPr>
            <p:custDataLst>
              <p:tags r:id="rId10"/>
            </p:custDataLst>
          </p:nvPr>
        </p:nvSpPr>
        <p:spPr>
          <a:xfrm>
            <a:off x="8422524" y="4001003"/>
            <a:ext cx="1111070" cy="52804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TextBox 23"/>
          <p:cNvSpPr txBox="1"/>
          <p:nvPr>
            <p:custDataLst>
              <p:tags r:id="rId11"/>
            </p:custDataLst>
          </p:nvPr>
        </p:nvSpPr>
        <p:spPr>
          <a:xfrm>
            <a:off x="8394918" y="4066234"/>
            <a:ext cx="1299754" cy="369332"/>
          </a:xfrm>
          <a:prstGeom prst="rect">
            <a:avLst/>
          </a:prstGeom>
          <a:noFill/>
        </p:spPr>
        <p:txBody>
          <a:bodyPr wrap="square" rtlCol="0">
            <a:spAutoFit/>
          </a:bodyPr>
          <a:lstStyle/>
          <a:p>
            <a:r>
              <a:rPr lang="en-US" dirty="0" smtClean="0">
                <a:solidFill>
                  <a:schemeClr val="bg2"/>
                </a:solidFill>
              </a:rPr>
              <a:t>Chemistry</a:t>
            </a:r>
            <a:endParaRPr lang="en-US" dirty="0">
              <a:solidFill>
                <a:schemeClr val="bg2"/>
              </a:solidFill>
            </a:endParaRPr>
          </a:p>
        </p:txBody>
      </p:sp>
      <p:sp>
        <p:nvSpPr>
          <p:cNvPr id="26" name="TextBox 25"/>
          <p:cNvSpPr txBox="1"/>
          <p:nvPr>
            <p:custDataLst>
              <p:tags r:id="rId12"/>
            </p:custDataLst>
          </p:nvPr>
        </p:nvSpPr>
        <p:spPr>
          <a:xfrm>
            <a:off x="10259116" y="5540312"/>
            <a:ext cx="1363044" cy="369332"/>
          </a:xfrm>
          <a:prstGeom prst="rect">
            <a:avLst/>
          </a:prstGeom>
          <a:noFill/>
        </p:spPr>
        <p:txBody>
          <a:bodyPr wrap="square" rtlCol="0">
            <a:spAutoFit/>
          </a:bodyPr>
          <a:lstStyle/>
          <a:p>
            <a:r>
              <a:rPr lang="en-US" dirty="0" err="1" smtClean="0">
                <a:solidFill>
                  <a:schemeClr val="bg2"/>
                </a:solidFill>
              </a:rPr>
              <a:t>Env</a:t>
            </a:r>
            <a:r>
              <a:rPr lang="en-US" dirty="0" smtClean="0">
                <a:solidFill>
                  <a:schemeClr val="bg2"/>
                </a:solidFill>
              </a:rPr>
              <a:t> Science</a:t>
            </a:r>
          </a:p>
        </p:txBody>
      </p:sp>
    </p:spTree>
    <p:extLst>
      <p:ext uri="{BB962C8B-B14F-4D97-AF65-F5344CB8AC3E}">
        <p14:creationId xmlns:p14="http://schemas.microsoft.com/office/powerpoint/2010/main" val="1217779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10515600" cy="1480930"/>
          </a:xfrm>
        </p:spPr>
        <p:txBody>
          <a:bodyPr>
            <a:normAutofit/>
          </a:bodyPr>
          <a:lstStyle/>
          <a:p>
            <a:r>
              <a:rPr lang="en-US" b="1" dirty="0" smtClean="0"/>
              <a:t>Environmental Health &amp; Safety</a:t>
            </a:r>
            <a:br>
              <a:rPr lang="en-US" b="1" dirty="0" smtClean="0"/>
            </a:br>
            <a:r>
              <a:rPr lang="en-US" sz="2800" b="1" dirty="0" smtClean="0">
                <a:hlinkClick r:id="rId10"/>
              </a:rPr>
              <a:t>ehs.depaul.edu</a:t>
            </a:r>
            <a:endParaRPr lang="en-US" b="1" dirty="0"/>
          </a:p>
        </p:txBody>
      </p:sp>
      <p:sp>
        <p:nvSpPr>
          <p:cNvPr id="5" name="Rectangle 4"/>
          <p:cNvSpPr/>
          <p:nvPr>
            <p:custDataLst>
              <p:tags r:id="rId2"/>
            </p:custDataLst>
          </p:nvPr>
        </p:nvSpPr>
        <p:spPr>
          <a:xfrm>
            <a:off x="1371600" y="2395329"/>
            <a:ext cx="7106478" cy="630942"/>
          </a:xfrm>
          <a:prstGeom prst="rect">
            <a:avLst/>
          </a:prstGeom>
        </p:spPr>
        <p:txBody>
          <a:bodyPr wrap="square">
            <a:spAutoFit/>
          </a:bodyPr>
          <a:lstStyle/>
          <a:p>
            <a:r>
              <a:rPr lang="en-US" sz="3500" b="1" dirty="0" smtClean="0"/>
              <a:t>O’Connell </a:t>
            </a:r>
            <a:r>
              <a:rPr lang="en-US" sz="3500" b="1" dirty="0"/>
              <a:t>Hall, Suite </a:t>
            </a:r>
            <a:r>
              <a:rPr lang="en-US" sz="3500" b="1" dirty="0" smtClean="0"/>
              <a:t>270</a:t>
            </a:r>
            <a:endParaRPr lang="en-US" sz="3500" b="1" dirty="0"/>
          </a:p>
        </p:txBody>
      </p:sp>
      <p:sp>
        <p:nvSpPr>
          <p:cNvPr id="6" name="Rectangle 5"/>
          <p:cNvSpPr/>
          <p:nvPr>
            <p:custDataLst>
              <p:tags r:id="rId3"/>
            </p:custDataLst>
          </p:nvPr>
        </p:nvSpPr>
        <p:spPr>
          <a:xfrm>
            <a:off x="1951923" y="3533703"/>
            <a:ext cx="4263888" cy="1077218"/>
          </a:xfrm>
          <a:prstGeom prst="rect">
            <a:avLst/>
          </a:prstGeom>
        </p:spPr>
        <p:txBody>
          <a:bodyPr wrap="square">
            <a:spAutoFit/>
          </a:bodyPr>
          <a:lstStyle/>
          <a:p>
            <a:r>
              <a:rPr lang="en-US" sz="3200" dirty="0" smtClean="0"/>
              <a:t>5-3344 </a:t>
            </a:r>
            <a:r>
              <a:rPr lang="en-US" sz="3200" dirty="0" smtClean="0">
                <a:hlinkClick r:id="rId11"/>
              </a:rPr>
              <a:t>ehsoffice@depaul.edu</a:t>
            </a:r>
            <a:endParaRPr lang="en-US" sz="3200" dirty="0" smtClean="0"/>
          </a:p>
        </p:txBody>
      </p:sp>
      <p:sp>
        <p:nvSpPr>
          <p:cNvPr id="23" name="TextBox 22"/>
          <p:cNvSpPr txBox="1"/>
          <p:nvPr>
            <p:custDataLst>
              <p:tags r:id="rId4"/>
            </p:custDataLst>
          </p:nvPr>
        </p:nvSpPr>
        <p:spPr>
          <a:xfrm>
            <a:off x="7319044" y="4173038"/>
            <a:ext cx="4026470" cy="1246495"/>
          </a:xfrm>
          <a:prstGeom prst="rect">
            <a:avLst/>
          </a:prstGeom>
          <a:noFill/>
        </p:spPr>
        <p:txBody>
          <a:bodyPr wrap="square" rtlCol="0">
            <a:spAutoFit/>
          </a:bodyPr>
          <a:lstStyle/>
          <a:p>
            <a:r>
              <a:rPr lang="en-US" sz="2500" dirty="0" smtClean="0"/>
              <a:t>We’re here to help make sure that DePaul is a safe place to work and learn.</a:t>
            </a:r>
            <a:endParaRPr lang="en-US" sz="2500" dirty="0"/>
          </a:p>
        </p:txBody>
      </p:sp>
      <p:sp>
        <p:nvSpPr>
          <p:cNvPr id="25" name="Pentagon 24"/>
          <p:cNvSpPr/>
          <p:nvPr>
            <p:custDataLst>
              <p:tags r:id="rId5"/>
            </p:custDataLst>
          </p:nvPr>
        </p:nvSpPr>
        <p:spPr>
          <a:xfrm>
            <a:off x="6852469" y="3534401"/>
            <a:ext cx="307551" cy="1954253"/>
          </a:xfrm>
          <a:prstGeom prst="homePlate">
            <a:avLst/>
          </a:prstGeom>
          <a:solidFill>
            <a:schemeClr val="accent4">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6"/>
            </p:custDataLst>
          </p:nvPr>
        </p:nvSpPr>
        <p:spPr>
          <a:xfrm>
            <a:off x="6852468" y="3534401"/>
            <a:ext cx="4334021" cy="195425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custDataLst>
              <p:tags r:id="rId7"/>
            </p:custDataLst>
          </p:nvPr>
        </p:nvSpPr>
        <p:spPr>
          <a:xfrm>
            <a:off x="7279857" y="3563124"/>
            <a:ext cx="3613105" cy="692497"/>
          </a:xfrm>
          <a:prstGeom prst="rect">
            <a:avLst/>
          </a:prstGeom>
          <a:noFill/>
        </p:spPr>
        <p:txBody>
          <a:bodyPr wrap="none" lIns="91440" tIns="45720" rIns="91440" bIns="45720">
            <a:spAutoFit/>
          </a:bodyPr>
          <a:lstStyle/>
          <a:p>
            <a:pPr algn="ctr"/>
            <a:r>
              <a:rPr lang="en-US" sz="3900" b="1" dirty="0" smtClean="0">
                <a:ln w="12700" cmpd="sng">
                  <a:noFill/>
                  <a:prstDash val="solid"/>
                </a:ln>
                <a:solidFill>
                  <a:schemeClr val="accent4"/>
                </a:solidFill>
              </a:rPr>
              <a:t>Ask us anything!</a:t>
            </a:r>
            <a:endParaRPr lang="en-US" sz="3900" b="1" cap="none" spc="0" dirty="0">
              <a:ln w="12700" cmpd="sng">
                <a:noFill/>
                <a:prstDash val="solid"/>
              </a:ln>
              <a:solidFill>
                <a:schemeClr val="accent4"/>
              </a:solidFill>
              <a:effectLst/>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9559" y="3689296"/>
            <a:ext cx="362445" cy="362445"/>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543916" y="4173787"/>
            <a:ext cx="388414" cy="388414"/>
          </a:xfrm>
          <a:prstGeom prst="rect">
            <a:avLst/>
          </a:prstGeom>
        </p:spPr>
      </p:pic>
    </p:spTree>
    <p:extLst>
      <p:ext uri="{BB962C8B-B14F-4D97-AF65-F5344CB8AC3E}">
        <p14:creationId xmlns:p14="http://schemas.microsoft.com/office/powerpoint/2010/main" val="2522855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2459935"/>
            <a:ext cx="10382036" cy="3324639"/>
          </a:xfrm>
        </p:spPr>
        <p:txBody>
          <a:bodyPr>
            <a:noAutofit/>
          </a:bodyPr>
          <a:lstStyle/>
          <a:p>
            <a:r>
              <a:rPr lang="en-US" sz="2400" dirty="0" smtClean="0"/>
              <a:t>ORS promotes, facilitates </a:t>
            </a:r>
            <a:r>
              <a:rPr lang="en-US" sz="2400" dirty="0"/>
              <a:t>and </a:t>
            </a:r>
            <a:r>
              <a:rPr lang="en-US" sz="2400" dirty="0" smtClean="0"/>
              <a:t>supports </a:t>
            </a:r>
            <a:r>
              <a:rPr lang="en-US" sz="2400" dirty="0"/>
              <a:t>research, scholarship, </a:t>
            </a:r>
            <a:r>
              <a:rPr lang="en-US" sz="2400" dirty="0" smtClean="0"/>
              <a:t>teaching </a:t>
            </a:r>
            <a:r>
              <a:rPr lang="en-US" sz="2400" dirty="0"/>
              <a:t>and creative </a:t>
            </a:r>
            <a:r>
              <a:rPr lang="en-US" sz="2400" dirty="0" smtClean="0"/>
              <a:t>activities</a:t>
            </a:r>
            <a:endParaRPr lang="en-US" sz="2400" dirty="0"/>
          </a:p>
          <a:p>
            <a:endParaRPr lang="en-US" sz="2400" dirty="0" smtClean="0"/>
          </a:p>
          <a:p>
            <a:r>
              <a:rPr lang="en-US" sz="2400" dirty="0" smtClean="0"/>
              <a:t>Some research requires approval by ORS committees</a:t>
            </a:r>
            <a:endParaRPr lang="en-US" sz="2400" dirty="0"/>
          </a:p>
          <a:p>
            <a:endParaRPr lang="en-US" sz="1200" dirty="0" smtClean="0"/>
          </a:p>
          <a:p>
            <a:pPr marL="530352" lvl="1" indent="0">
              <a:buNone/>
            </a:pPr>
            <a:r>
              <a:rPr lang="en-US" sz="2400" i="0" dirty="0" smtClean="0"/>
              <a:t>-Institutional Biosafety Committee (IBC)</a:t>
            </a:r>
          </a:p>
          <a:p>
            <a:pPr marL="530352" lvl="1" indent="0">
              <a:buNone/>
            </a:pPr>
            <a:r>
              <a:rPr lang="en-US" sz="2400" i="0" dirty="0" smtClean="0"/>
              <a:t>-Institutional Animal Care and Use Committee (IACUC)</a:t>
            </a:r>
          </a:p>
          <a:p>
            <a:pPr marL="530352" lvl="1" indent="0">
              <a:buNone/>
            </a:pPr>
            <a:r>
              <a:rPr lang="en-US" sz="2400" i="0" dirty="0" smtClean="0"/>
              <a:t>-Institutional Review Board (IRB), if research involves human subjects</a:t>
            </a:r>
          </a:p>
        </p:txBody>
      </p:sp>
      <p:sp>
        <p:nvSpPr>
          <p:cNvPr id="4" name="Title 3"/>
          <p:cNvSpPr>
            <a:spLocks noGrp="1"/>
          </p:cNvSpPr>
          <p:nvPr>
            <p:ph type="title"/>
            <p:custDataLst>
              <p:tags r:id="rId2"/>
            </p:custDataLst>
          </p:nvPr>
        </p:nvSpPr>
        <p:spPr>
          <a:ln>
            <a:noFill/>
          </a:ln>
        </p:spPr>
        <p:txBody>
          <a:bodyPr/>
          <a:lstStyle/>
          <a:p>
            <a:pPr>
              <a:tabLst>
                <a:tab pos="3944938" algn="l"/>
              </a:tabLst>
            </a:pPr>
            <a:r>
              <a:rPr lang="en-US" b="1" dirty="0"/>
              <a:t>Office of Research Services (ORS</a:t>
            </a:r>
            <a:r>
              <a:rPr lang="en-US" b="1" dirty="0" smtClean="0"/>
              <a:t>)</a:t>
            </a:r>
            <a:br>
              <a:rPr lang="en-US" b="1" dirty="0" smtClean="0"/>
            </a:br>
            <a:r>
              <a:rPr lang="en-US" sz="2800" b="1" dirty="0" smtClean="0">
                <a:hlinkClick r:id="rId5"/>
              </a:rPr>
              <a:t>research.depaul.edu</a:t>
            </a:r>
            <a:endParaRPr lang="en-US" sz="2800" dirty="0">
              <a:ln w="0">
                <a:noFill/>
              </a:ln>
              <a:solidFill>
                <a:schemeClr val="tx1"/>
              </a:solidFill>
            </a:endParaRPr>
          </a:p>
        </p:txBody>
      </p:sp>
    </p:spTree>
    <p:extLst>
      <p:ext uri="{BB962C8B-B14F-4D97-AF65-F5344CB8AC3E}">
        <p14:creationId xmlns:p14="http://schemas.microsoft.com/office/powerpoint/2010/main" val="2950329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 Safety Training</a:t>
            </a:r>
            <a:endParaRPr lang="en-US" b="1" dirty="0"/>
          </a:p>
        </p:txBody>
      </p:sp>
      <p:sp>
        <p:nvSpPr>
          <p:cNvPr id="4" name="TextBox 3"/>
          <p:cNvSpPr txBox="1"/>
          <p:nvPr/>
        </p:nvSpPr>
        <p:spPr>
          <a:xfrm>
            <a:off x="6391372" y="547700"/>
            <a:ext cx="4270343" cy="954107"/>
          </a:xfrm>
          <a:prstGeom prst="rect">
            <a:avLst/>
          </a:prstGeom>
          <a:noFill/>
        </p:spPr>
        <p:txBody>
          <a:bodyPr wrap="square" rtlCol="0">
            <a:spAutoFit/>
          </a:bodyPr>
          <a:lstStyle/>
          <a:p>
            <a:pPr algn="ctr"/>
            <a:r>
              <a:rPr lang="en-US" sz="2000" dirty="0" smtClean="0"/>
              <a:t>There are </a:t>
            </a:r>
            <a:r>
              <a:rPr lang="en-US" sz="2000" b="1" dirty="0" smtClean="0"/>
              <a:t>2 types</a:t>
            </a:r>
            <a:r>
              <a:rPr lang="en-US" sz="2000" dirty="0" smtClean="0"/>
              <a:t>!</a:t>
            </a:r>
          </a:p>
          <a:p>
            <a:pPr algn="ctr"/>
            <a:r>
              <a:rPr lang="en-US" dirty="0" smtClean="0"/>
              <a:t>Students may need to complete both, depending on their role.</a:t>
            </a:r>
            <a:endParaRPr lang="en-US" dirty="0"/>
          </a:p>
        </p:txBody>
      </p:sp>
      <p:sp>
        <p:nvSpPr>
          <p:cNvPr id="6" name="Rounded Rectangle 5"/>
          <p:cNvSpPr/>
          <p:nvPr/>
        </p:nvSpPr>
        <p:spPr>
          <a:xfrm>
            <a:off x="1520107" y="1786120"/>
            <a:ext cx="2878638" cy="431629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70C0"/>
                </a:solidFill>
              </a:rPr>
              <a:t>This training (that you are almost done with)!</a:t>
            </a:r>
          </a:p>
          <a:p>
            <a:pPr algn="ctr"/>
            <a:endParaRPr lang="en-US" sz="1600" b="1" dirty="0" smtClean="0">
              <a:solidFill>
                <a:srgbClr val="0070C0"/>
              </a:solidFill>
            </a:endParaRPr>
          </a:p>
          <a:p>
            <a:pPr algn="ctr"/>
            <a:r>
              <a:rPr lang="en-US" sz="1600" b="1" dirty="0" smtClean="0">
                <a:solidFill>
                  <a:srgbClr val="0070C0"/>
                </a:solidFill>
              </a:rPr>
              <a:t>Faculty, Staff &amp; Students with Lab Duties</a:t>
            </a:r>
          </a:p>
          <a:p>
            <a:pPr algn="ctr"/>
            <a:endParaRPr lang="en-US" sz="1400" dirty="0">
              <a:solidFill>
                <a:schemeClr val="tx1"/>
              </a:solidFill>
            </a:endParaRPr>
          </a:p>
          <a:p>
            <a:pPr algn="ctr"/>
            <a:r>
              <a:rPr lang="en-US" sz="1400" dirty="0">
                <a:solidFill>
                  <a:schemeClr val="tx1"/>
                </a:solidFill>
              </a:rPr>
              <a:t>This training is required </a:t>
            </a:r>
            <a:r>
              <a:rPr lang="en-US" sz="1400" dirty="0" smtClean="0">
                <a:solidFill>
                  <a:schemeClr val="tx1"/>
                </a:solidFill>
              </a:rPr>
              <a:t>for </a:t>
            </a:r>
            <a:r>
              <a:rPr lang="en-US" sz="1400" dirty="0">
                <a:solidFill>
                  <a:schemeClr val="tx1"/>
                </a:solidFill>
              </a:rPr>
              <a:t>faculty, staff, and students with lab duties other than taking lab classes (such as working in a research lab or </a:t>
            </a:r>
            <a:r>
              <a:rPr lang="en-US" sz="1400" dirty="0" err="1">
                <a:solidFill>
                  <a:schemeClr val="tx1"/>
                </a:solidFill>
              </a:rPr>
              <a:t>TAing</a:t>
            </a:r>
            <a:r>
              <a:rPr lang="en-US" sz="1400" dirty="0">
                <a:solidFill>
                  <a:schemeClr val="tx1"/>
                </a:solidFill>
              </a:rPr>
              <a:t> for lab classes). </a:t>
            </a:r>
            <a:r>
              <a:rPr lang="en-US" sz="1400" dirty="0" smtClean="0">
                <a:solidFill>
                  <a:schemeClr val="tx1"/>
                </a:solidFill>
              </a:rPr>
              <a:t>Whenever you have new </a:t>
            </a:r>
            <a:r>
              <a:rPr lang="en-US" sz="1400" dirty="0">
                <a:solidFill>
                  <a:schemeClr val="tx1"/>
                </a:solidFill>
              </a:rPr>
              <a:t>students in your lab or </a:t>
            </a:r>
            <a:r>
              <a:rPr lang="en-US" sz="1400" dirty="0" err="1">
                <a:solidFill>
                  <a:schemeClr val="tx1"/>
                </a:solidFill>
              </a:rPr>
              <a:t>TAing</a:t>
            </a:r>
            <a:r>
              <a:rPr lang="en-US" sz="1400" dirty="0">
                <a:solidFill>
                  <a:schemeClr val="tx1"/>
                </a:solidFill>
              </a:rPr>
              <a:t> </a:t>
            </a:r>
            <a:r>
              <a:rPr lang="en-US" sz="1400" dirty="0" smtClean="0">
                <a:solidFill>
                  <a:schemeClr val="tx1"/>
                </a:solidFill>
              </a:rPr>
              <a:t>your </a:t>
            </a:r>
            <a:r>
              <a:rPr lang="en-US" sz="1400" dirty="0">
                <a:solidFill>
                  <a:schemeClr val="tx1"/>
                </a:solidFill>
              </a:rPr>
              <a:t>classes, please make sure they </a:t>
            </a:r>
            <a:r>
              <a:rPr lang="en-US" sz="1400" dirty="0" smtClean="0">
                <a:solidFill>
                  <a:schemeClr val="tx1"/>
                </a:solidFill>
              </a:rPr>
              <a:t>complete this training. It can be accessed year-round </a:t>
            </a:r>
            <a:r>
              <a:rPr lang="en-US" sz="1400" dirty="0" smtClean="0">
                <a:solidFill>
                  <a:schemeClr val="tx1"/>
                </a:solidFill>
                <a:hlinkClick r:id="rId3"/>
              </a:rPr>
              <a:t>here on EHS’ </a:t>
            </a:r>
            <a:r>
              <a:rPr lang="en-US" sz="1400" dirty="0" smtClean="0">
                <a:solidFill>
                  <a:schemeClr val="tx1"/>
                </a:solidFill>
                <a:hlinkClick r:id="rId3"/>
              </a:rPr>
              <a:t>site</a:t>
            </a:r>
            <a:r>
              <a:rPr lang="en-US" sz="1400" dirty="0">
                <a:solidFill>
                  <a:schemeClr val="tx1"/>
                </a:solidFill>
              </a:rPr>
              <a:t> </a:t>
            </a:r>
            <a:r>
              <a:rPr lang="en-US" sz="1400" dirty="0" smtClean="0">
                <a:solidFill>
                  <a:schemeClr val="tx1"/>
                </a:solidFill>
              </a:rPr>
              <a:t>and lasts for one calendar year.</a:t>
            </a:r>
            <a:endParaRPr lang="en-US" sz="1400" dirty="0" smtClean="0">
              <a:solidFill>
                <a:schemeClr val="tx1"/>
              </a:solidFill>
            </a:endParaRPr>
          </a:p>
        </p:txBody>
      </p:sp>
      <p:sp>
        <p:nvSpPr>
          <p:cNvPr id="7" name="Rounded Rectangle 6"/>
          <p:cNvSpPr/>
          <p:nvPr/>
        </p:nvSpPr>
        <p:spPr>
          <a:xfrm>
            <a:off x="5148962" y="1784726"/>
            <a:ext cx="3032580" cy="294892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B050"/>
                </a:solidFill>
              </a:rPr>
              <a:t>Students in Lab Classes</a:t>
            </a:r>
          </a:p>
          <a:p>
            <a:pPr algn="ctr"/>
            <a:endParaRPr lang="en-US" sz="1400" b="1" dirty="0" smtClean="0">
              <a:solidFill>
                <a:schemeClr val="accent6"/>
              </a:solidFill>
            </a:endParaRPr>
          </a:p>
          <a:p>
            <a:pPr algn="ctr"/>
            <a:r>
              <a:rPr lang="en-US" sz="1400" dirty="0" smtClean="0">
                <a:solidFill>
                  <a:schemeClr val="tx1"/>
                </a:solidFill>
              </a:rPr>
              <a:t>Students who require this training will receive an </a:t>
            </a:r>
            <a:r>
              <a:rPr lang="en-US" sz="1400" dirty="0" smtClean="0">
                <a:solidFill>
                  <a:schemeClr val="tx1"/>
                </a:solidFill>
              </a:rPr>
              <a:t>email from </a:t>
            </a:r>
            <a:r>
              <a:rPr lang="en-US" sz="1400" dirty="0" smtClean="0">
                <a:solidFill>
                  <a:schemeClr val="tx1"/>
                </a:solidFill>
                <a:hlinkClick r:id="rId4"/>
              </a:rPr>
              <a:t>noreply@depaul.edu</a:t>
            </a:r>
            <a:r>
              <a:rPr lang="en-US" sz="1400" dirty="0" smtClean="0">
                <a:solidFill>
                  <a:schemeClr val="tx1"/>
                </a:solidFill>
              </a:rPr>
              <a:t> explaining </a:t>
            </a:r>
            <a:r>
              <a:rPr lang="en-US" sz="1400" dirty="0">
                <a:solidFill>
                  <a:schemeClr val="tx1"/>
                </a:solidFill>
              </a:rPr>
              <a:t>how to access </a:t>
            </a:r>
            <a:r>
              <a:rPr lang="en-US" sz="1400" dirty="0" smtClean="0">
                <a:solidFill>
                  <a:schemeClr val="tx1"/>
                </a:solidFill>
              </a:rPr>
              <a:t>it on D2L. </a:t>
            </a:r>
          </a:p>
          <a:p>
            <a:pPr algn="ctr"/>
            <a:r>
              <a:rPr lang="en-US" sz="1400" dirty="0" smtClean="0">
                <a:solidFill>
                  <a:schemeClr val="tx1"/>
                </a:solidFill>
              </a:rPr>
              <a:t>It includes a pass/fail quiz. </a:t>
            </a:r>
          </a:p>
          <a:p>
            <a:pPr algn="ctr"/>
            <a:endParaRPr lang="en-US" sz="1400" dirty="0" smtClean="0">
              <a:solidFill>
                <a:schemeClr val="tx1"/>
              </a:solidFill>
            </a:endParaRPr>
          </a:p>
          <a:p>
            <a:pPr algn="ctr"/>
            <a:r>
              <a:rPr lang="en-US" sz="1400" dirty="0" smtClean="0">
                <a:solidFill>
                  <a:schemeClr val="tx1"/>
                </a:solidFill>
              </a:rPr>
              <a:t>View your students’ quiz grades on </a:t>
            </a:r>
            <a:r>
              <a:rPr lang="en-US" sz="1400" dirty="0" err="1" smtClean="0">
                <a:solidFill>
                  <a:schemeClr val="tx1"/>
                </a:solidFill>
              </a:rPr>
              <a:t>CampusConnect</a:t>
            </a:r>
            <a:r>
              <a:rPr lang="en-US" sz="1400" dirty="0" smtClean="0">
                <a:solidFill>
                  <a:schemeClr val="tx1"/>
                </a:solidFill>
              </a:rPr>
              <a:t> by navigating to:</a:t>
            </a:r>
          </a:p>
          <a:p>
            <a:pPr algn="ctr"/>
            <a:r>
              <a:rPr lang="en-US" sz="1400" dirty="0" smtClean="0">
                <a:solidFill>
                  <a:schemeClr val="tx1"/>
                </a:solidFill>
              </a:rPr>
              <a:t>Self </a:t>
            </a:r>
            <a:r>
              <a:rPr lang="en-US" sz="1400" dirty="0">
                <a:solidFill>
                  <a:schemeClr val="tx1"/>
                </a:solidFill>
              </a:rPr>
              <a:t>Service &gt; Faculty Center </a:t>
            </a:r>
            <a:r>
              <a:rPr lang="en-US" sz="1400" dirty="0" smtClean="0">
                <a:solidFill>
                  <a:schemeClr val="tx1"/>
                </a:solidFill>
              </a:rPr>
              <a:t>&gt; </a:t>
            </a:r>
            <a:r>
              <a:rPr lang="en-US" sz="1400" dirty="0">
                <a:solidFill>
                  <a:schemeClr val="tx1"/>
                </a:solidFill>
              </a:rPr>
              <a:t>Safety Training Report</a:t>
            </a:r>
            <a:r>
              <a:rPr lang="en-US" sz="1400" dirty="0" smtClean="0">
                <a:solidFill>
                  <a:schemeClr val="tx1"/>
                </a:solidFill>
              </a:rPr>
              <a:t>.</a:t>
            </a:r>
          </a:p>
        </p:txBody>
      </p:sp>
      <p:sp>
        <p:nvSpPr>
          <p:cNvPr id="8" name="Rounded Rectangle 7"/>
          <p:cNvSpPr/>
          <p:nvPr/>
        </p:nvSpPr>
        <p:spPr>
          <a:xfrm>
            <a:off x="8219250" y="1784726"/>
            <a:ext cx="2913804" cy="295517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B050"/>
                </a:solidFill>
              </a:rPr>
              <a:t>Quiz Resets</a:t>
            </a:r>
          </a:p>
          <a:p>
            <a:pPr algn="ctr"/>
            <a:endParaRPr lang="en-US" sz="1400" b="1" dirty="0" smtClean="0">
              <a:solidFill>
                <a:schemeClr val="accent6"/>
              </a:solidFill>
            </a:endParaRPr>
          </a:p>
          <a:p>
            <a:pPr algn="ctr"/>
            <a:r>
              <a:rPr lang="en-US" sz="1400" dirty="0" smtClean="0">
                <a:solidFill>
                  <a:schemeClr val="tx1"/>
                </a:solidFill>
              </a:rPr>
              <a:t>Students have 2 attempts to pass (with a 70%). If a student </a:t>
            </a:r>
            <a:r>
              <a:rPr lang="en-US" sz="1400" dirty="0">
                <a:solidFill>
                  <a:schemeClr val="tx1"/>
                </a:solidFill>
              </a:rPr>
              <a:t>fails </a:t>
            </a:r>
            <a:r>
              <a:rPr lang="en-US" sz="1400" dirty="0" smtClean="0">
                <a:solidFill>
                  <a:schemeClr val="tx1"/>
                </a:solidFill>
              </a:rPr>
              <a:t>twice, </a:t>
            </a:r>
            <a:r>
              <a:rPr lang="en-US" sz="1400" dirty="0">
                <a:solidFill>
                  <a:schemeClr val="tx1"/>
                </a:solidFill>
              </a:rPr>
              <a:t>they must notify their instructor or TA. </a:t>
            </a:r>
            <a:r>
              <a:rPr lang="en-US" sz="1400" dirty="0" smtClean="0">
                <a:solidFill>
                  <a:schemeClr val="tx1"/>
                </a:solidFill>
              </a:rPr>
              <a:t>Instructors/TAs should contact </a:t>
            </a:r>
            <a:r>
              <a:rPr lang="en-US" sz="1400" dirty="0">
                <a:solidFill>
                  <a:schemeClr val="tx1"/>
                </a:solidFill>
              </a:rPr>
              <a:t>EHS with the student’s DePaul ID and email address </a:t>
            </a:r>
            <a:r>
              <a:rPr lang="en-US" sz="1400" dirty="0" smtClean="0">
                <a:solidFill>
                  <a:schemeClr val="tx1"/>
                </a:solidFill>
              </a:rPr>
              <a:t>to </a:t>
            </a:r>
            <a:r>
              <a:rPr lang="en-US" sz="1400" dirty="0">
                <a:solidFill>
                  <a:schemeClr val="tx1"/>
                </a:solidFill>
              </a:rPr>
              <a:t>request </a:t>
            </a:r>
            <a:r>
              <a:rPr lang="en-US" sz="1400" dirty="0" smtClean="0">
                <a:solidFill>
                  <a:schemeClr val="tx1"/>
                </a:solidFill>
              </a:rPr>
              <a:t>a quiz reset. </a:t>
            </a:r>
            <a:r>
              <a:rPr lang="en-US" sz="1400" dirty="0">
                <a:solidFill>
                  <a:schemeClr val="tx1"/>
                </a:solidFill>
              </a:rPr>
              <a:t>EHS will notify the student and copy their instructor/TA when the quiz is ready to retake</a:t>
            </a:r>
            <a:r>
              <a:rPr lang="en-US" sz="1400" dirty="0" smtClean="0">
                <a:solidFill>
                  <a:schemeClr val="tx1"/>
                </a:solidFill>
              </a:rPr>
              <a:t>.</a:t>
            </a:r>
          </a:p>
        </p:txBody>
      </p:sp>
      <p:sp>
        <p:nvSpPr>
          <p:cNvPr id="9" name="Rounded Rectangle 8"/>
          <p:cNvSpPr/>
          <p:nvPr/>
        </p:nvSpPr>
        <p:spPr>
          <a:xfrm>
            <a:off x="5222446" y="4788813"/>
            <a:ext cx="5901181" cy="181937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B050"/>
                </a:solidFill>
              </a:rPr>
              <a:t>Troubleshooting</a:t>
            </a:r>
          </a:p>
          <a:p>
            <a:pPr algn="ctr"/>
            <a:endParaRPr lang="en-US" sz="1400" b="1" dirty="0" smtClean="0">
              <a:solidFill>
                <a:schemeClr val="accent6"/>
              </a:solidFill>
            </a:endParaRPr>
          </a:p>
          <a:p>
            <a:pPr algn="ctr"/>
            <a:r>
              <a:rPr lang="en-US" sz="1400" dirty="0" smtClean="0">
                <a:solidFill>
                  <a:schemeClr val="tx1"/>
                </a:solidFill>
              </a:rPr>
              <a:t>Please direct students experiencing technical or user error issues to EHS.</a:t>
            </a:r>
          </a:p>
          <a:p>
            <a:pPr algn="ctr"/>
            <a:endParaRPr lang="en-US" sz="500" dirty="0">
              <a:solidFill>
                <a:schemeClr val="tx1"/>
              </a:solidFill>
            </a:endParaRPr>
          </a:p>
          <a:p>
            <a:pPr algn="ctr"/>
            <a:r>
              <a:rPr lang="en-US" sz="1400" dirty="0" smtClean="0">
                <a:solidFill>
                  <a:schemeClr val="tx1"/>
                </a:solidFill>
              </a:rPr>
              <a:t>If for any reason a student cannot take the training and quiz through D2L, EHS will send them a PowerPoint version of the training and Word version of the quiz. EHS will notify their instructor when they have completed the quiz this alternative way.</a:t>
            </a:r>
          </a:p>
        </p:txBody>
      </p:sp>
      <p:sp>
        <p:nvSpPr>
          <p:cNvPr id="10" name="Rectangle 9"/>
          <p:cNvSpPr/>
          <p:nvPr/>
        </p:nvSpPr>
        <p:spPr>
          <a:xfrm>
            <a:off x="1427016" y="1614572"/>
            <a:ext cx="319088" cy="3619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Rectangle 10"/>
          <p:cNvSpPr/>
          <p:nvPr/>
        </p:nvSpPr>
        <p:spPr>
          <a:xfrm>
            <a:off x="5083689" y="1609659"/>
            <a:ext cx="319088" cy="357436"/>
          </a:xfrm>
          <a:prstGeom prst="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a:t>
            </a:r>
            <a:endParaRPr lang="en-US" dirty="0"/>
          </a:p>
        </p:txBody>
      </p:sp>
    </p:spTree>
    <p:extLst>
      <p:ext uri="{BB962C8B-B14F-4D97-AF65-F5344CB8AC3E}">
        <p14:creationId xmlns:p14="http://schemas.microsoft.com/office/powerpoint/2010/main" val="286988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xEl>
                                              <p:pRg st="0" end="0"/>
                                            </p:txEl>
                                          </p:spTgt>
                                        </p:tgtEl>
                                        <p:attrNameLst>
                                          <p:attrName>style.color</p:attrName>
                                        </p:attrNameLst>
                                      </p:cBhvr>
                                      <p:to>
                                        <a:schemeClr val="bg1"/>
                                      </p:to>
                                    </p:animClr>
                                    <p:animClr clrSpc="rgb" dir="cw">
                                      <p:cBhvr>
                                        <p:cTn id="7" dur="250" autoRev="1" fill="remove"/>
                                        <p:tgtEl>
                                          <p:spTgt spid="4">
                                            <p:txEl>
                                              <p:pRg st="0" end="0"/>
                                            </p:txEl>
                                          </p:spTgt>
                                        </p:tgtEl>
                                        <p:attrNameLst>
                                          <p:attrName>fillcolor</p:attrName>
                                        </p:attrNameLst>
                                      </p:cBhvr>
                                      <p:to>
                                        <a:schemeClr val="bg1"/>
                                      </p:to>
                                    </p:animClr>
                                    <p:set>
                                      <p:cBhvr>
                                        <p:cTn id="8" dur="250" autoRev="1" fill="remove"/>
                                        <p:tgtEl>
                                          <p:spTgt spid="4">
                                            <p:txEl>
                                              <p:pRg st="0" end="0"/>
                                            </p:txEl>
                                          </p:spTgt>
                                        </p:tgtEl>
                                        <p:attrNameLst>
                                          <p:attrName>fill.type</p:attrName>
                                        </p:attrNameLst>
                                      </p:cBhvr>
                                      <p:to>
                                        <p:strVal val="solid"/>
                                      </p:to>
                                    </p:set>
                                    <p:set>
                                      <p:cBhvr>
                                        <p:cTn id="9" dur="250" autoRev="1" fill="remove"/>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9601200" cy="765313"/>
          </a:xfrm>
        </p:spPr>
        <p:txBody>
          <a:bodyPr/>
          <a:lstStyle/>
          <a:p>
            <a:r>
              <a:rPr lang="en-US" b="1" dirty="0" smtClean="0"/>
              <a:t>Resources</a:t>
            </a:r>
            <a:endParaRPr lang="en-US" b="1" dirty="0"/>
          </a:p>
        </p:txBody>
      </p:sp>
      <p:sp>
        <p:nvSpPr>
          <p:cNvPr id="3" name="Content Placeholder 2"/>
          <p:cNvSpPr>
            <a:spLocks noGrp="1"/>
          </p:cNvSpPr>
          <p:nvPr>
            <p:ph idx="1"/>
            <p:custDataLst>
              <p:tags r:id="rId2"/>
            </p:custDataLst>
          </p:nvPr>
        </p:nvSpPr>
        <p:spPr>
          <a:xfrm>
            <a:off x="1371600" y="2229541"/>
            <a:ext cx="5106202" cy="3795874"/>
          </a:xfrm>
        </p:spPr>
        <p:txBody>
          <a:bodyPr>
            <a:noAutofit/>
          </a:bodyPr>
          <a:lstStyle/>
          <a:p>
            <a:pPr marL="0" indent="0">
              <a:buNone/>
            </a:pPr>
            <a:r>
              <a:rPr lang="en-US" sz="1700" dirty="0" smtClean="0">
                <a:hlinkClick r:id="rId6"/>
              </a:rPr>
              <a:t>OSHA’s Lab Standard</a:t>
            </a:r>
            <a:endParaRPr lang="en-US" sz="1700" dirty="0" smtClean="0"/>
          </a:p>
          <a:p>
            <a:pPr marL="0" indent="0">
              <a:buNone/>
            </a:pPr>
            <a:r>
              <a:rPr lang="en-US" sz="1700" dirty="0" smtClean="0">
                <a:hlinkClick r:id="rId7"/>
              </a:rPr>
              <a:t>Annotated </a:t>
            </a:r>
            <a:r>
              <a:rPr lang="en-US" sz="1700" dirty="0">
                <a:hlinkClick r:id="rId7"/>
              </a:rPr>
              <a:t>PEL </a:t>
            </a:r>
            <a:r>
              <a:rPr lang="en-US" sz="1700" dirty="0" smtClean="0">
                <a:hlinkClick r:id="rId7"/>
              </a:rPr>
              <a:t>Tables</a:t>
            </a:r>
            <a:r>
              <a:rPr lang="en-US" sz="1700" dirty="0" smtClean="0"/>
              <a:t>	</a:t>
            </a:r>
          </a:p>
          <a:p>
            <a:pPr marL="0" indent="0">
              <a:buNone/>
            </a:pPr>
            <a:r>
              <a:rPr lang="en-US" sz="1700" dirty="0" smtClean="0">
                <a:hlinkClick r:id="rId8"/>
              </a:rPr>
              <a:t>Are </a:t>
            </a:r>
            <a:r>
              <a:rPr lang="en-US" sz="1700" dirty="0">
                <a:hlinkClick r:id="rId8"/>
              </a:rPr>
              <a:t>OSHA’s PELs Safe? OSHA Says </a:t>
            </a:r>
            <a:r>
              <a:rPr lang="en-US" sz="1700" dirty="0" smtClean="0">
                <a:hlinkClick r:id="rId8"/>
              </a:rPr>
              <a:t>No</a:t>
            </a:r>
            <a:endParaRPr lang="en-US" sz="1700" dirty="0" smtClean="0"/>
          </a:p>
          <a:p>
            <a:pPr marL="0" indent="0">
              <a:buNone/>
            </a:pPr>
            <a:r>
              <a:rPr lang="en-US" sz="1700" dirty="0" smtClean="0">
                <a:hlinkClick r:id="rId9"/>
              </a:rPr>
              <a:t>EHS Resources:</a:t>
            </a:r>
            <a:r>
              <a:rPr lang="en-US" sz="1700" dirty="0" smtClean="0"/>
              <a:t> </a:t>
            </a:r>
            <a:r>
              <a:rPr lang="en-US" sz="1400" dirty="0" smtClean="0"/>
              <a:t>Chemical Hygiene Plan, Exposure Control Plan, Fume Hoods Manual, Compressed Gas Safety Manual, Waste Disposal Guide and more</a:t>
            </a:r>
          </a:p>
          <a:p>
            <a:pPr marL="0" indent="0">
              <a:buNone/>
            </a:pPr>
            <a:r>
              <a:rPr lang="en-US" sz="1700" dirty="0" smtClean="0">
                <a:hlinkClick r:id="rId10"/>
              </a:rPr>
              <a:t>EHS </a:t>
            </a:r>
            <a:r>
              <a:rPr lang="en-US" sz="1700" dirty="0">
                <a:hlinkClick r:id="rId10"/>
              </a:rPr>
              <a:t>Incident Report </a:t>
            </a:r>
            <a:r>
              <a:rPr lang="en-US" sz="1700" dirty="0" smtClean="0">
                <a:hlinkClick r:id="rId10"/>
              </a:rPr>
              <a:t>Form</a:t>
            </a:r>
            <a:r>
              <a:rPr lang="en-US" sz="1700" dirty="0" smtClean="0"/>
              <a:t>: </a:t>
            </a:r>
            <a:r>
              <a:rPr lang="en-US" sz="1400" dirty="0" smtClean="0"/>
              <a:t>For reporting any laboratory incidents involving hazardous chemicals (</a:t>
            </a:r>
            <a:r>
              <a:rPr lang="en-US" sz="1400" b="1" dirty="0" smtClean="0"/>
              <a:t>including minor spills</a:t>
            </a:r>
            <a:r>
              <a:rPr lang="en-US" sz="1400" dirty="0" smtClean="0"/>
              <a:t>)</a:t>
            </a:r>
          </a:p>
          <a:p>
            <a:pPr marL="0" indent="0">
              <a:buNone/>
            </a:pPr>
            <a:r>
              <a:rPr lang="en-US" sz="1700" dirty="0" smtClean="0">
                <a:hlinkClick r:id="rId11"/>
              </a:rPr>
              <a:t>Background on GHS compliance</a:t>
            </a:r>
            <a:endParaRPr lang="en-US" sz="1700" dirty="0" smtClean="0"/>
          </a:p>
          <a:p>
            <a:pPr marL="0" indent="0">
              <a:buNone/>
            </a:pPr>
            <a:r>
              <a:rPr lang="en-US" sz="1700" dirty="0">
                <a:hlinkClick r:id="rId12"/>
              </a:rPr>
              <a:t>GHS </a:t>
            </a:r>
            <a:r>
              <a:rPr lang="en-US" sz="1700" dirty="0" smtClean="0">
                <a:hlinkClick r:id="rId12"/>
              </a:rPr>
              <a:t>compliant pictograms</a:t>
            </a:r>
            <a:endParaRPr lang="en-US" sz="1700" dirty="0" smtClean="0"/>
          </a:p>
          <a:p>
            <a:pPr marL="0" indent="0">
              <a:buNone/>
            </a:pPr>
            <a:r>
              <a:rPr lang="en-US" sz="1700" dirty="0" smtClean="0">
                <a:hlinkClick r:id="rId13"/>
              </a:rPr>
              <a:t>Suggested Storage Groups</a:t>
            </a:r>
            <a:endParaRPr lang="en-US" sz="1700" dirty="0"/>
          </a:p>
        </p:txBody>
      </p:sp>
      <p:sp>
        <p:nvSpPr>
          <p:cNvPr id="4" name="Rectangle 3"/>
          <p:cNvSpPr/>
          <p:nvPr>
            <p:custDataLst>
              <p:tags r:id="rId3"/>
            </p:custDataLst>
          </p:nvPr>
        </p:nvSpPr>
        <p:spPr>
          <a:xfrm>
            <a:off x="1371600" y="1690622"/>
            <a:ext cx="7623313" cy="369332"/>
          </a:xfrm>
          <a:prstGeom prst="rect">
            <a:avLst/>
          </a:prstGeom>
        </p:spPr>
        <p:txBody>
          <a:bodyPr wrap="square">
            <a:spAutoFit/>
          </a:bodyPr>
          <a:lstStyle/>
          <a:p>
            <a:pPr algn="ctr"/>
            <a:r>
              <a:rPr lang="en-US" dirty="0" smtClean="0"/>
              <a:t>All links </a:t>
            </a:r>
            <a:r>
              <a:rPr lang="en-US" dirty="0"/>
              <a:t>in </a:t>
            </a:r>
            <a:r>
              <a:rPr lang="en-US" dirty="0" smtClean="0"/>
              <a:t>this training and a few more are listed below for your convenience. </a:t>
            </a:r>
            <a:endParaRPr lang="en-US" dirty="0"/>
          </a:p>
        </p:txBody>
      </p:sp>
      <p:sp>
        <p:nvSpPr>
          <p:cNvPr id="5" name="Rectangle 4"/>
          <p:cNvSpPr/>
          <p:nvPr/>
        </p:nvSpPr>
        <p:spPr>
          <a:xfrm>
            <a:off x="6630165" y="2219914"/>
            <a:ext cx="4933126" cy="4028347"/>
          </a:xfrm>
          <a:prstGeom prst="rect">
            <a:avLst/>
          </a:prstGeom>
        </p:spPr>
        <p:txBody>
          <a:bodyPr wrap="square">
            <a:spAutoFit/>
          </a:bodyPr>
          <a:lstStyle/>
          <a:p>
            <a:pPr>
              <a:lnSpc>
                <a:spcPct val="94000"/>
              </a:lnSpc>
              <a:spcBef>
                <a:spcPts val="1000"/>
              </a:spcBef>
              <a:spcAft>
                <a:spcPts val="200"/>
              </a:spcAft>
            </a:pPr>
            <a:r>
              <a:rPr lang="en-US" sz="1700" dirty="0" smtClean="0">
                <a:hlinkClick r:id="rId14"/>
              </a:rPr>
              <a:t>OSHA’s </a:t>
            </a:r>
            <a:r>
              <a:rPr lang="en-US" sz="1700" dirty="0" err="1" smtClean="0">
                <a:hlinkClick r:id="rId14"/>
              </a:rPr>
              <a:t>Bloodborne</a:t>
            </a:r>
            <a:r>
              <a:rPr lang="en-US" sz="1700" dirty="0" smtClean="0">
                <a:hlinkClick r:id="rId14"/>
              </a:rPr>
              <a:t> Pathogens Standard</a:t>
            </a:r>
            <a:endParaRPr lang="en-US" sz="1700" dirty="0" smtClean="0"/>
          </a:p>
          <a:p>
            <a:pPr>
              <a:lnSpc>
                <a:spcPct val="94000"/>
              </a:lnSpc>
              <a:spcBef>
                <a:spcPts val="1000"/>
              </a:spcBef>
              <a:spcAft>
                <a:spcPts val="200"/>
              </a:spcAft>
            </a:pPr>
            <a:r>
              <a:rPr lang="en-US" sz="1700" dirty="0" err="1" smtClean="0">
                <a:hlinkClick r:id="rId15"/>
              </a:rPr>
              <a:t>Vertére</a:t>
            </a:r>
            <a:endParaRPr lang="en-US" sz="1700" dirty="0"/>
          </a:p>
          <a:p>
            <a:pPr>
              <a:lnSpc>
                <a:spcPct val="94000"/>
              </a:lnSpc>
              <a:spcBef>
                <a:spcPts val="1000"/>
              </a:spcBef>
              <a:spcAft>
                <a:spcPts val="200"/>
              </a:spcAft>
            </a:pPr>
            <a:r>
              <a:rPr lang="en-US" sz="1700" dirty="0">
                <a:hlinkClick r:id="rId16"/>
              </a:rPr>
              <a:t>Emergency Plan: Hazardous Material </a:t>
            </a:r>
            <a:r>
              <a:rPr lang="en-US" sz="1700" dirty="0" smtClean="0">
                <a:hlinkClick r:id="rId16"/>
              </a:rPr>
              <a:t>Incidents</a:t>
            </a:r>
            <a:endParaRPr lang="en-US" sz="1700" dirty="0" smtClean="0"/>
          </a:p>
          <a:p>
            <a:pPr>
              <a:lnSpc>
                <a:spcPct val="94000"/>
              </a:lnSpc>
              <a:spcBef>
                <a:spcPts val="1000"/>
              </a:spcBef>
              <a:spcAft>
                <a:spcPts val="200"/>
              </a:spcAft>
            </a:pPr>
            <a:r>
              <a:rPr lang="en-US" sz="1700" dirty="0" smtClean="0">
                <a:hlinkClick r:id="rId17"/>
              </a:rPr>
              <a:t>Illinois </a:t>
            </a:r>
            <a:r>
              <a:rPr lang="en-US" sz="1700" dirty="0">
                <a:hlinkClick r:id="rId17"/>
              </a:rPr>
              <a:t>Poison Center</a:t>
            </a:r>
            <a:r>
              <a:rPr lang="en-US" sz="1700" dirty="0"/>
              <a:t>: </a:t>
            </a:r>
            <a:r>
              <a:rPr lang="en-US" sz="1700" dirty="0" smtClean="0"/>
              <a:t>1-800-222-1222</a:t>
            </a:r>
            <a:endParaRPr lang="en-US" sz="1700" dirty="0"/>
          </a:p>
          <a:p>
            <a:pPr>
              <a:lnSpc>
                <a:spcPct val="94000"/>
              </a:lnSpc>
              <a:spcBef>
                <a:spcPts val="1000"/>
              </a:spcBef>
              <a:spcAft>
                <a:spcPts val="200"/>
              </a:spcAft>
            </a:pPr>
            <a:r>
              <a:rPr lang="en-US" sz="1700" dirty="0">
                <a:hlinkClick r:id="rId18"/>
              </a:rPr>
              <a:t>Active Shooter </a:t>
            </a:r>
            <a:r>
              <a:rPr lang="en-US" sz="1700" dirty="0" smtClean="0">
                <a:hlinkClick r:id="rId18"/>
              </a:rPr>
              <a:t>Training</a:t>
            </a:r>
            <a:endParaRPr lang="en-US" sz="1700" dirty="0"/>
          </a:p>
          <a:p>
            <a:pPr>
              <a:lnSpc>
                <a:spcPct val="94000"/>
              </a:lnSpc>
              <a:spcBef>
                <a:spcPts val="1000"/>
              </a:spcBef>
              <a:spcAft>
                <a:spcPts val="200"/>
              </a:spcAft>
            </a:pPr>
            <a:r>
              <a:rPr lang="en-US" sz="1700" dirty="0">
                <a:hlinkClick r:id="rId19"/>
              </a:rPr>
              <a:t>Chemical Safety information from the </a:t>
            </a:r>
            <a:r>
              <a:rPr lang="en-US" sz="1700" dirty="0" smtClean="0">
                <a:hlinkClick r:id="rId19"/>
              </a:rPr>
              <a:t>Library’s Chemistry &amp; Biochemistry </a:t>
            </a:r>
            <a:r>
              <a:rPr lang="en-US" sz="1700" dirty="0">
                <a:hlinkClick r:id="rId19"/>
              </a:rPr>
              <a:t>Research </a:t>
            </a:r>
            <a:r>
              <a:rPr lang="en-US" sz="1700" dirty="0" smtClean="0">
                <a:hlinkClick r:id="rId19"/>
              </a:rPr>
              <a:t>Guide</a:t>
            </a:r>
            <a:endParaRPr lang="en-US" sz="1700" dirty="0"/>
          </a:p>
          <a:p>
            <a:pPr>
              <a:lnSpc>
                <a:spcPct val="94000"/>
              </a:lnSpc>
              <a:spcBef>
                <a:spcPts val="1000"/>
              </a:spcBef>
              <a:spcAft>
                <a:spcPts val="200"/>
              </a:spcAft>
            </a:pPr>
            <a:r>
              <a:rPr lang="en-US" sz="1700" dirty="0" smtClean="0">
                <a:hlinkClick r:id="rId20"/>
              </a:rPr>
              <a:t>Environmental Health &amp; Safety</a:t>
            </a:r>
            <a:endParaRPr lang="en-US" sz="1700" dirty="0" smtClean="0"/>
          </a:p>
          <a:p>
            <a:pPr>
              <a:lnSpc>
                <a:spcPct val="94000"/>
              </a:lnSpc>
              <a:spcBef>
                <a:spcPts val="1000"/>
              </a:spcBef>
              <a:spcAft>
                <a:spcPts val="200"/>
              </a:spcAft>
            </a:pPr>
            <a:r>
              <a:rPr lang="en-US" sz="1700" dirty="0" smtClean="0">
                <a:hlinkClick r:id="rId21"/>
              </a:rPr>
              <a:t>Office </a:t>
            </a:r>
            <a:r>
              <a:rPr lang="en-US" sz="1700" dirty="0">
                <a:hlinkClick r:id="rId21"/>
              </a:rPr>
              <a:t>of Research </a:t>
            </a:r>
            <a:r>
              <a:rPr lang="en-US" sz="1700" dirty="0" smtClean="0">
                <a:hlinkClick r:id="rId21"/>
              </a:rPr>
              <a:t>Services</a:t>
            </a:r>
            <a:endParaRPr lang="en-US" sz="1700" dirty="0" smtClean="0"/>
          </a:p>
          <a:p>
            <a:pPr>
              <a:lnSpc>
                <a:spcPct val="94000"/>
              </a:lnSpc>
              <a:spcBef>
                <a:spcPts val="1000"/>
              </a:spcBef>
              <a:spcAft>
                <a:spcPts val="200"/>
              </a:spcAft>
            </a:pPr>
            <a:r>
              <a:rPr lang="en-US" sz="1700" dirty="0" smtClean="0">
                <a:hlinkClick r:id="rId22"/>
              </a:rPr>
              <a:t>Lab Safety Training for Faculty, Staff &amp; Students with Lab Duties</a:t>
            </a:r>
            <a:r>
              <a:rPr lang="en-US" sz="1700" dirty="0" smtClean="0"/>
              <a:t> </a:t>
            </a:r>
            <a:r>
              <a:rPr lang="en-US" sz="1400" dirty="0" smtClean="0"/>
              <a:t>(year-round link for this training!)</a:t>
            </a:r>
            <a:endParaRPr lang="en-US" sz="1400" dirty="0"/>
          </a:p>
        </p:txBody>
      </p:sp>
    </p:spTree>
    <p:extLst>
      <p:ext uri="{BB962C8B-B14F-4D97-AF65-F5344CB8AC3E}">
        <p14:creationId xmlns:p14="http://schemas.microsoft.com/office/powerpoint/2010/main" val="3442227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custDataLst>
              <p:tags r:id="rId1"/>
            </p:custDataLst>
          </p:nvPr>
        </p:nvSpPr>
        <p:spPr>
          <a:xfrm>
            <a:off x="1484336" y="1888435"/>
            <a:ext cx="9183053" cy="964598"/>
          </a:xfrm>
        </p:spPr>
        <p:txBody>
          <a:bodyPr/>
          <a:lstStyle/>
          <a:p>
            <a:r>
              <a:rPr lang="en-US" sz="5500" b="1" cap="none" dirty="0" smtClean="0"/>
              <a:t>You’ve completed the training!</a:t>
            </a:r>
            <a:endParaRPr lang="en-US" sz="5500" b="1" cap="none" dirty="0"/>
          </a:p>
        </p:txBody>
      </p:sp>
      <p:sp>
        <p:nvSpPr>
          <p:cNvPr id="6" name="Subtitle 5"/>
          <p:cNvSpPr>
            <a:spLocks noGrp="1"/>
          </p:cNvSpPr>
          <p:nvPr>
            <p:ph type="subTitle" idx="1"/>
            <p:custDataLst>
              <p:tags r:id="rId2"/>
            </p:custDataLst>
          </p:nvPr>
        </p:nvSpPr>
        <p:spPr>
          <a:xfrm>
            <a:off x="1593314" y="3181025"/>
            <a:ext cx="8965095" cy="2007201"/>
          </a:xfrm>
        </p:spPr>
        <p:txBody>
          <a:bodyPr>
            <a:noAutofit/>
          </a:bodyPr>
          <a:lstStyle/>
          <a:p>
            <a:r>
              <a:rPr lang="en-US" sz="3500" dirty="0" smtClean="0"/>
              <a:t>Please record your completion </a:t>
            </a:r>
            <a:r>
              <a:rPr lang="en-US" sz="3500" dirty="0" smtClean="0"/>
              <a:t>using this virtual </a:t>
            </a:r>
            <a:r>
              <a:rPr lang="en-US" sz="3500" dirty="0" smtClean="0">
                <a:hlinkClick r:id="rId4"/>
              </a:rPr>
              <a:t>sign </a:t>
            </a:r>
            <a:r>
              <a:rPr lang="en-US" sz="3500" dirty="0" smtClean="0">
                <a:hlinkClick r:id="rId4"/>
              </a:rPr>
              <a:t>in sheet</a:t>
            </a:r>
            <a:r>
              <a:rPr lang="en-US" sz="3500" dirty="0" smtClean="0"/>
              <a:t>.</a:t>
            </a:r>
          </a:p>
        </p:txBody>
      </p:sp>
    </p:spTree>
    <p:extLst>
      <p:ext uri="{BB962C8B-B14F-4D97-AF65-F5344CB8AC3E}">
        <p14:creationId xmlns:p14="http://schemas.microsoft.com/office/powerpoint/2010/main" val="238105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3" name="Picture 2"/>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sp>
        <p:nvSpPr>
          <p:cNvPr id="4" name="Title 3"/>
          <p:cNvSpPr>
            <a:spLocks noGrp="1"/>
          </p:cNvSpPr>
          <p:nvPr>
            <p:ph type="title"/>
            <p:custDataLst>
              <p:tags r:id="rId1"/>
            </p:custDataLst>
          </p:nvPr>
        </p:nvSpPr>
        <p:spPr>
          <a:xfrm>
            <a:off x="2254829" y="909910"/>
            <a:ext cx="7787887" cy="3935262"/>
          </a:xfrm>
        </p:spPr>
        <p:txBody>
          <a:bodyPr>
            <a:normAutofit/>
          </a:bodyPr>
          <a:lstStyle/>
          <a:p>
            <a:r>
              <a:rPr lang="en-US" sz="6000" cap="none" dirty="0">
                <a:latin typeface="Franklin Gothic Book" panose="020B0503020102020204" pitchFamily="34" charset="0"/>
              </a:rPr>
              <a:t>What do you need to know when working with hazardous chemicals?</a:t>
            </a:r>
            <a:endParaRPr lang="en-US" sz="6000" cap="none" dirty="0"/>
          </a:p>
        </p:txBody>
      </p:sp>
      <p:pic>
        <p:nvPicPr>
          <p:cNvPr id="9" name="Picture 8"/>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Tree>
    <p:extLst>
      <p:ext uri="{BB962C8B-B14F-4D97-AF65-F5344CB8AC3E}">
        <p14:creationId xmlns:p14="http://schemas.microsoft.com/office/powerpoint/2010/main" val="391298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015422" y="804342"/>
            <a:ext cx="10645746" cy="3832162"/>
          </a:xfrm>
        </p:spPr>
        <p:txBody>
          <a:bodyPr>
            <a:noAutofit/>
          </a:bodyPr>
          <a:lstStyle/>
          <a:p>
            <a:pPr marL="0" indent="0">
              <a:buNone/>
            </a:pPr>
            <a:r>
              <a:rPr lang="en-US" sz="2800" dirty="0" smtClean="0">
                <a:latin typeface="Franklin Gothic Book" panose="020B0503020102020204" pitchFamily="34" charset="0"/>
              </a:rPr>
              <a:t>	Specific hazards, including any posed by reactions/processes</a:t>
            </a:r>
          </a:p>
          <a:p>
            <a:pPr marL="0" indent="0">
              <a:buNone/>
            </a:pPr>
            <a:endParaRPr lang="en-US" sz="2800" dirty="0" smtClean="0">
              <a:latin typeface="Franklin Gothic Book" panose="020B0503020102020204" pitchFamily="34" charset="0"/>
            </a:endParaRPr>
          </a:p>
          <a:p>
            <a:pPr marL="0" indent="0">
              <a:buNone/>
            </a:pPr>
            <a:r>
              <a:rPr lang="en-US" sz="2800" dirty="0" smtClean="0">
                <a:latin typeface="Franklin Gothic Book" panose="020B0503020102020204" pitchFamily="34" charset="0"/>
              </a:rPr>
              <a:t>	</a:t>
            </a:r>
            <a:r>
              <a:rPr lang="en-US" sz="2800" dirty="0">
                <a:latin typeface="Franklin Gothic Book" panose="020B0503020102020204" pitchFamily="34" charset="0"/>
              </a:rPr>
              <a:t>O</a:t>
            </a:r>
            <a:r>
              <a:rPr lang="en-US" sz="2800" dirty="0" smtClean="0">
                <a:latin typeface="Franklin Gothic Book" panose="020B0503020102020204" pitchFamily="34" charset="0"/>
              </a:rPr>
              <a:t>ccupational exposure limits</a:t>
            </a:r>
          </a:p>
          <a:p>
            <a:pPr marL="0" indent="0">
              <a:buNone/>
            </a:pPr>
            <a:endParaRPr lang="en-US" sz="2800" dirty="0" smtClean="0">
              <a:latin typeface="Franklin Gothic Book" panose="020B0503020102020204" pitchFamily="34" charset="0"/>
            </a:endParaRPr>
          </a:p>
          <a:p>
            <a:pPr marL="0" indent="0">
              <a:buNone/>
            </a:pPr>
            <a:r>
              <a:rPr lang="en-US" sz="2800" dirty="0" smtClean="0">
                <a:latin typeface="Franklin Gothic Book" panose="020B0503020102020204" pitchFamily="34" charset="0"/>
              </a:rPr>
              <a:t>	How to detect their presence &amp; signs of exposure</a:t>
            </a:r>
          </a:p>
          <a:p>
            <a:pPr marL="0" indent="0">
              <a:buNone/>
            </a:pPr>
            <a:endParaRPr lang="en-US" sz="2800" dirty="0" smtClean="0">
              <a:latin typeface="Franklin Gothic Book" panose="020B0503020102020204" pitchFamily="34" charset="0"/>
            </a:endParaRPr>
          </a:p>
          <a:p>
            <a:pPr marL="0" indent="0">
              <a:buNone/>
            </a:pPr>
            <a:r>
              <a:rPr lang="en-US" sz="2800" dirty="0" smtClean="0">
                <a:latin typeface="Franklin Gothic Book" panose="020B0503020102020204" pitchFamily="34" charset="0"/>
              </a:rPr>
              <a:t>	How to handle accidents &amp; emergencies</a:t>
            </a:r>
            <a:endParaRPr lang="en-US" sz="2800" b="1" dirty="0" smtClean="0">
              <a:latin typeface="Franklin Gothic Book" panose="020B0503020102020204" pitchFamily="34" charset="0"/>
            </a:endParaRPr>
          </a:p>
        </p:txBody>
      </p:sp>
      <p:pic>
        <p:nvPicPr>
          <p:cNvPr id="8" name="Picture 7">
            <a:hlinkClick r:id="rId5" action="ppaction://hlinksldjump"/>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80772" y="1806795"/>
            <a:ext cx="515857" cy="621515"/>
          </a:xfrm>
          <a:prstGeom prst="rect">
            <a:avLst/>
          </a:prstGeom>
          <a:noFill/>
        </p:spPr>
      </p:pic>
      <p:pic>
        <p:nvPicPr>
          <p:cNvPr id="11" name="Picture 10">
            <a:hlinkClick r:id="rId7" action="ppaction://hlinksldjump"/>
          </p:cNvPr>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1380772" y="2940039"/>
            <a:ext cx="515857" cy="621515"/>
          </a:xfrm>
          <a:prstGeom prst="rect">
            <a:avLst/>
          </a:prstGeom>
          <a:noFill/>
        </p:spPr>
      </p:pic>
      <p:pic>
        <p:nvPicPr>
          <p:cNvPr id="12" name="Picture 11">
            <a:hlinkClick r:id="rId8" action="ppaction://hlinksldjump"/>
          </p:cNvPr>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80772" y="4044806"/>
            <a:ext cx="515857" cy="621515"/>
          </a:xfrm>
          <a:prstGeom prst="rect">
            <a:avLst/>
          </a:prstGeom>
          <a:noFill/>
        </p:spPr>
      </p:pic>
      <p:pic>
        <p:nvPicPr>
          <p:cNvPr id="13" name="Picture 12">
            <a:hlinkClick r:id="rId9" action="ppaction://hlinksldjump"/>
          </p:cNvPr>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1380772" y="713308"/>
            <a:ext cx="515857" cy="621515"/>
          </a:xfrm>
          <a:prstGeom prst="rect">
            <a:avLst/>
          </a:prstGeom>
          <a:noFill/>
        </p:spPr>
      </p:pic>
      <p:sp>
        <p:nvSpPr>
          <p:cNvPr id="2" name="Rectangle 1"/>
          <p:cNvSpPr/>
          <p:nvPr>
            <p:custDataLst>
              <p:tags r:id="rId2"/>
            </p:custDataLst>
          </p:nvPr>
        </p:nvSpPr>
        <p:spPr>
          <a:xfrm>
            <a:off x="2483549" y="5321612"/>
            <a:ext cx="7530587" cy="523220"/>
          </a:xfrm>
          <a:prstGeom prst="rect">
            <a:avLst/>
          </a:prstGeom>
        </p:spPr>
        <p:txBody>
          <a:bodyPr wrap="none">
            <a:spAutoFit/>
          </a:bodyPr>
          <a:lstStyle/>
          <a:p>
            <a:pPr algn="ctr"/>
            <a:r>
              <a:rPr lang="en-US" sz="2800" b="1" dirty="0">
                <a:latin typeface="Franklin Gothic Book" panose="020B0503020102020204" pitchFamily="34" charset="0"/>
              </a:rPr>
              <a:t>Click the beakers to learn more about each </a:t>
            </a:r>
            <a:r>
              <a:rPr lang="en-US" sz="2800" b="1" dirty="0" smtClean="0">
                <a:latin typeface="Franklin Gothic Book" panose="020B0503020102020204" pitchFamily="34" charset="0"/>
              </a:rPr>
              <a:t>topic</a:t>
            </a:r>
            <a:endParaRPr lang="en-US" sz="2800" b="1" dirty="0">
              <a:latin typeface="Franklin Gothic Book" panose="020B0503020102020204" pitchFamily="34" charset="0"/>
            </a:endParaRPr>
          </a:p>
        </p:txBody>
      </p:sp>
    </p:spTree>
    <p:extLst>
      <p:ext uri="{BB962C8B-B14F-4D97-AF65-F5344CB8AC3E}">
        <p14:creationId xmlns:p14="http://schemas.microsoft.com/office/powerpoint/2010/main" val="210220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1662271"/>
            <a:ext cx="9750287" cy="4174483"/>
          </a:xfrm>
        </p:spPr>
        <p:txBody>
          <a:bodyPr>
            <a:noAutofit/>
          </a:bodyPr>
          <a:lstStyle/>
          <a:p>
            <a:pPr marL="0" indent="0">
              <a:buNone/>
            </a:pPr>
            <a:r>
              <a:rPr lang="en-US" sz="2400" b="1" u="sng" dirty="0" smtClean="0">
                <a:solidFill>
                  <a:schemeClr val="accent6"/>
                </a:solidFill>
              </a:rPr>
              <a:t>There are 2 main types of hazards posed by chemicals:</a:t>
            </a:r>
          </a:p>
          <a:p>
            <a:pPr marL="0" indent="0">
              <a:buNone/>
            </a:pPr>
            <a:r>
              <a:rPr lang="en-US" sz="2400" b="1" dirty="0" smtClean="0"/>
              <a:t>Health hazards</a:t>
            </a:r>
          </a:p>
          <a:p>
            <a:pPr marL="0" indent="0">
              <a:buNone/>
            </a:pPr>
            <a:r>
              <a:rPr lang="en-US" sz="2400" i="1" dirty="0" smtClean="0"/>
              <a:t>Toxic (acute, reproductive, specific organ), corrosive/irritant, carcinogenic, mutagen</a:t>
            </a:r>
          </a:p>
          <a:p>
            <a:pPr marL="0" indent="0">
              <a:buNone/>
            </a:pPr>
            <a:r>
              <a:rPr lang="en-US" sz="2400" b="1" dirty="0" smtClean="0"/>
              <a:t>Physical hazards</a:t>
            </a:r>
          </a:p>
          <a:p>
            <a:pPr marL="0" indent="0">
              <a:buNone/>
            </a:pPr>
            <a:r>
              <a:rPr lang="en-US" sz="2400" i="1" dirty="0" smtClean="0"/>
              <a:t>Explosive, flammable</a:t>
            </a:r>
            <a:r>
              <a:rPr lang="en-US" sz="2400" i="1" dirty="0"/>
              <a:t>, </a:t>
            </a:r>
            <a:r>
              <a:rPr lang="en-US" sz="2400" i="1" dirty="0" smtClean="0"/>
              <a:t>pyrophoric, oxidizer, self-reactive, organic peroxide, gas under pressure</a:t>
            </a:r>
            <a:endParaRPr lang="en-US" sz="2400" i="1" dirty="0"/>
          </a:p>
          <a:p>
            <a:r>
              <a:rPr lang="en-US" sz="2400" dirty="0" smtClean="0"/>
              <a:t>Manufacturer labels describe hazards</a:t>
            </a:r>
          </a:p>
          <a:p>
            <a:r>
              <a:rPr lang="en-US" sz="2400" dirty="0" smtClean="0"/>
              <a:t>You must determine hazards of reactions</a:t>
            </a:r>
          </a:p>
        </p:txBody>
      </p:sp>
      <p:sp>
        <p:nvSpPr>
          <p:cNvPr id="7" name="Title 6"/>
          <p:cNvSpPr>
            <a:spLocks noGrp="1"/>
          </p:cNvSpPr>
          <p:nvPr>
            <p:ph type="title"/>
            <p:custDataLst>
              <p:tags r:id="rId2"/>
            </p:custDataLst>
          </p:nvPr>
        </p:nvSpPr>
        <p:spPr/>
        <p:txBody>
          <a:bodyPr/>
          <a:lstStyle/>
          <a:p>
            <a:r>
              <a:rPr lang="en-US" b="1" dirty="0" smtClean="0"/>
              <a:t>Know the Hazards</a:t>
            </a:r>
            <a:endParaRPr lang="en-US" b="1" dirty="0"/>
          </a:p>
        </p:txBody>
      </p:sp>
      <p:sp>
        <p:nvSpPr>
          <p:cNvPr id="2" name="Rectangle 1"/>
          <p:cNvSpPr/>
          <p:nvPr>
            <p:custDataLst>
              <p:tags r:id="rId3"/>
            </p:custDataLst>
          </p:nvPr>
        </p:nvSpPr>
        <p:spPr>
          <a:xfrm>
            <a:off x="2905799" y="6136242"/>
            <a:ext cx="7590965"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defRPr/>
            </a:pPr>
            <a:r>
              <a:rPr lang="en-US" b="1" dirty="0"/>
              <a:t>SDS</a:t>
            </a:r>
            <a:r>
              <a:rPr lang="en-US" dirty="0"/>
              <a:t> </a:t>
            </a:r>
            <a:r>
              <a:rPr lang="en-US" b="1" dirty="0"/>
              <a:t>Section 2: Hazard(s) Identification &amp; Section 10: Stability and Reactivity</a:t>
            </a:r>
          </a:p>
        </p:txBody>
      </p:sp>
      <p:sp>
        <p:nvSpPr>
          <p:cNvPr id="16" name="Action Button: Back or Previous 15">
            <a:hlinkClick r:id="" action="ppaction://hlinkshowjump?jump=lastslideviewed" highlightClick="1"/>
          </p:cNvPr>
          <p:cNvSpPr/>
          <p:nvPr>
            <p:custDataLst>
              <p:tags r:id="rId4"/>
            </p:custDataLst>
          </p:nvPr>
        </p:nvSpPr>
        <p:spPr>
          <a:xfrm>
            <a:off x="11262069" y="6136243"/>
            <a:ext cx="328398" cy="369332"/>
          </a:xfrm>
          <a:prstGeom prst="actionButtonBackPreviou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custDataLst>
              <p:tags r:id="rId5"/>
            </p:custDataLst>
          </p:nvPr>
        </p:nvSpPr>
        <p:spPr>
          <a:xfrm>
            <a:off x="11133267" y="5836754"/>
            <a:ext cx="894522" cy="323165"/>
          </a:xfrm>
          <a:prstGeom prst="rect">
            <a:avLst/>
          </a:prstGeom>
          <a:noFill/>
        </p:spPr>
        <p:txBody>
          <a:bodyPr wrap="square" rtlCol="0">
            <a:spAutoFit/>
          </a:bodyPr>
          <a:lstStyle/>
          <a:p>
            <a:r>
              <a:rPr lang="en-US" sz="1500" b="1" dirty="0" smtClean="0"/>
              <a:t>Back</a:t>
            </a:r>
            <a:endParaRPr lang="en-US" sz="1500" b="1" dirty="0"/>
          </a:p>
        </p:txBody>
      </p:sp>
    </p:spTree>
    <p:extLst>
      <p:ext uri="{BB962C8B-B14F-4D97-AF65-F5344CB8AC3E}">
        <p14:creationId xmlns:p14="http://schemas.microsoft.com/office/powerpoint/2010/main" val="3816179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1796727"/>
            <a:ext cx="9601200" cy="3858638"/>
          </a:xfrm>
        </p:spPr>
        <p:txBody>
          <a:bodyPr>
            <a:noAutofit/>
          </a:bodyPr>
          <a:lstStyle/>
          <a:p>
            <a:r>
              <a:rPr lang="en-US" sz="2400" dirty="0"/>
              <a:t>OSHA set Permissible Exposure Limits (PELs) for many chemicals in </a:t>
            </a:r>
            <a:r>
              <a:rPr lang="en-US" sz="2400" dirty="0" smtClean="0"/>
              <a:t>1970 – they recognize </a:t>
            </a:r>
            <a:r>
              <a:rPr lang="en-US" sz="2400" dirty="0"/>
              <a:t>these are outdated and inadequate to protect workers’ </a:t>
            </a:r>
            <a:r>
              <a:rPr lang="en-US" sz="2400" dirty="0" smtClean="0"/>
              <a:t>health</a:t>
            </a:r>
            <a:endParaRPr lang="en-US" sz="2400" dirty="0"/>
          </a:p>
          <a:p>
            <a:r>
              <a:rPr lang="en-US" sz="2400" dirty="0"/>
              <a:t>See their </a:t>
            </a:r>
            <a:r>
              <a:rPr lang="en-US" sz="2400" dirty="0">
                <a:hlinkClick r:id="rId10"/>
              </a:rPr>
              <a:t>Annotated PEL Tables </a:t>
            </a:r>
            <a:r>
              <a:rPr lang="en-US" sz="2400" dirty="0"/>
              <a:t>for PEL values alongside </a:t>
            </a:r>
            <a:r>
              <a:rPr lang="en-US" sz="2400" dirty="0" smtClean="0"/>
              <a:t>other organizations’ more protective occupational exposure limits</a:t>
            </a:r>
          </a:p>
          <a:p>
            <a:endParaRPr lang="en-US" sz="2400" dirty="0"/>
          </a:p>
          <a:p>
            <a:r>
              <a:rPr lang="en-US" sz="2400" dirty="0" smtClean="0"/>
              <a:t>SDSs list </a:t>
            </a:r>
            <a:r>
              <a:rPr lang="en-US" sz="2400" dirty="0"/>
              <a:t>the PEL and the </a:t>
            </a:r>
            <a:r>
              <a:rPr lang="en-US" sz="2400" dirty="0" smtClean="0"/>
              <a:t>ACGIH</a:t>
            </a:r>
            <a:r>
              <a:rPr lang="en-US" sz="2400" baseline="30000" dirty="0" smtClean="0"/>
              <a:t>®</a:t>
            </a:r>
            <a:r>
              <a:rPr lang="en-US" sz="2400" dirty="0" smtClean="0"/>
              <a:t> TLV</a:t>
            </a:r>
            <a:r>
              <a:rPr lang="en-US" sz="2400" baseline="30000" dirty="0" smtClean="0"/>
              <a:t>®</a:t>
            </a:r>
            <a:r>
              <a:rPr lang="en-US" sz="2400" dirty="0" smtClean="0"/>
              <a:t>, and </a:t>
            </a:r>
            <a:r>
              <a:rPr lang="en-US" sz="2400" dirty="0"/>
              <a:t>any other exposure limit used or recommended by </a:t>
            </a:r>
            <a:r>
              <a:rPr lang="en-US" sz="2400" dirty="0" smtClean="0"/>
              <a:t>the SDS preparer</a:t>
            </a:r>
            <a:endParaRPr lang="en-US" sz="2400" dirty="0"/>
          </a:p>
          <a:p>
            <a:r>
              <a:rPr lang="en-US" sz="2400" dirty="0" smtClean="0"/>
              <a:t>If you think a respirator may be required, </a:t>
            </a:r>
            <a:r>
              <a:rPr lang="en-US" sz="2400" dirty="0" smtClean="0">
                <a:hlinkClick r:id="rId11"/>
              </a:rPr>
              <a:t>contact EHS</a:t>
            </a:r>
            <a:endParaRPr lang="en-US" sz="2400" dirty="0" smtClean="0"/>
          </a:p>
        </p:txBody>
      </p:sp>
      <p:sp>
        <p:nvSpPr>
          <p:cNvPr id="8" name="Line Callout 1 7"/>
          <p:cNvSpPr/>
          <p:nvPr>
            <p:custDataLst>
              <p:tags r:id="rId2"/>
            </p:custDataLst>
          </p:nvPr>
        </p:nvSpPr>
        <p:spPr>
          <a:xfrm>
            <a:off x="5436034" y="3848555"/>
            <a:ext cx="3719715" cy="430886"/>
          </a:xfrm>
          <a:prstGeom prst="borderCallout1">
            <a:avLst>
              <a:gd name="adj1" fmla="val 29276"/>
              <a:gd name="adj2" fmla="val -2175"/>
              <a:gd name="adj3" fmla="val 117763"/>
              <a:gd name="adj4" fmla="val -5744"/>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custDataLst>
              <p:tags r:id="rId3"/>
            </p:custDataLst>
          </p:nvPr>
        </p:nvSpPr>
        <p:spPr>
          <a:xfrm>
            <a:off x="5436032" y="3835420"/>
            <a:ext cx="3719717" cy="430887"/>
          </a:xfrm>
          <a:prstGeom prst="rect">
            <a:avLst/>
          </a:prstGeom>
          <a:noFill/>
        </p:spPr>
        <p:txBody>
          <a:bodyPr wrap="square" rtlCol="0">
            <a:spAutoFit/>
          </a:bodyPr>
          <a:lstStyle/>
          <a:p>
            <a:r>
              <a:rPr lang="en-US" sz="1100" dirty="0" smtClean="0">
                <a:solidFill>
                  <a:schemeClr val="bg1"/>
                </a:solidFill>
              </a:rPr>
              <a:t>American </a:t>
            </a:r>
            <a:r>
              <a:rPr lang="en-US" sz="1100" dirty="0">
                <a:solidFill>
                  <a:schemeClr val="bg1"/>
                </a:solidFill>
              </a:rPr>
              <a:t>Conference of Governmental Industrial </a:t>
            </a:r>
            <a:r>
              <a:rPr lang="en-US" sz="1100" dirty="0" smtClean="0">
                <a:solidFill>
                  <a:schemeClr val="bg1"/>
                </a:solidFill>
              </a:rPr>
              <a:t>Hygienists Threshold Limit Value</a:t>
            </a:r>
            <a:endParaRPr lang="en-US" sz="1100" dirty="0">
              <a:solidFill>
                <a:schemeClr val="bg1"/>
              </a:solidFill>
            </a:endParaRPr>
          </a:p>
        </p:txBody>
      </p:sp>
      <p:sp>
        <p:nvSpPr>
          <p:cNvPr id="2" name="Title 1"/>
          <p:cNvSpPr>
            <a:spLocks noGrp="1"/>
          </p:cNvSpPr>
          <p:nvPr>
            <p:ph type="title"/>
            <p:custDataLst>
              <p:tags r:id="rId4"/>
            </p:custDataLst>
          </p:nvPr>
        </p:nvSpPr>
        <p:spPr/>
        <p:txBody>
          <a:bodyPr/>
          <a:lstStyle/>
          <a:p>
            <a:r>
              <a:rPr lang="en-US" b="1" dirty="0" smtClean="0"/>
              <a:t>Occupational Exposure Limits</a:t>
            </a:r>
            <a:endParaRPr lang="en-US" b="1" dirty="0"/>
          </a:p>
        </p:txBody>
      </p:sp>
      <p:sp>
        <p:nvSpPr>
          <p:cNvPr id="4" name="Rectangle 3"/>
          <p:cNvSpPr/>
          <p:nvPr>
            <p:custDataLst>
              <p:tags r:id="rId5"/>
            </p:custDataLst>
          </p:nvPr>
        </p:nvSpPr>
        <p:spPr>
          <a:xfrm>
            <a:off x="3674105" y="6143632"/>
            <a:ext cx="5447132"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b="1" dirty="0"/>
              <a:t>SDS Section 8: Exposure Controls/Personal Protection</a:t>
            </a:r>
          </a:p>
        </p:txBody>
      </p:sp>
      <p:sp>
        <p:nvSpPr>
          <p:cNvPr id="10" name="Action Button: Back or Previous 9">
            <a:hlinkClick r:id="" action="ppaction://hlinkshowjump?jump=lastslideviewed" highlightClick="1"/>
          </p:cNvPr>
          <p:cNvSpPr/>
          <p:nvPr>
            <p:custDataLst>
              <p:tags r:id="rId6"/>
            </p:custDataLst>
          </p:nvPr>
        </p:nvSpPr>
        <p:spPr>
          <a:xfrm>
            <a:off x="11262069" y="6136243"/>
            <a:ext cx="328398" cy="369332"/>
          </a:xfrm>
          <a:prstGeom prst="actionButtonBackPreviou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custDataLst>
              <p:tags r:id="rId7"/>
            </p:custDataLst>
          </p:nvPr>
        </p:nvSpPr>
        <p:spPr>
          <a:xfrm>
            <a:off x="11133267" y="5836754"/>
            <a:ext cx="894522" cy="323165"/>
          </a:xfrm>
          <a:prstGeom prst="rect">
            <a:avLst/>
          </a:prstGeom>
          <a:noFill/>
        </p:spPr>
        <p:txBody>
          <a:bodyPr wrap="square" rtlCol="0">
            <a:spAutoFit/>
          </a:bodyPr>
          <a:lstStyle/>
          <a:p>
            <a:r>
              <a:rPr lang="en-US" sz="1500" b="1" dirty="0" smtClean="0"/>
              <a:t>Back</a:t>
            </a:r>
            <a:endParaRPr lang="en-US" sz="1500" b="1" dirty="0"/>
          </a:p>
        </p:txBody>
      </p:sp>
    </p:spTree>
    <p:extLst>
      <p:ext uri="{BB962C8B-B14F-4D97-AF65-F5344CB8AC3E}">
        <p14:creationId xmlns:p14="http://schemas.microsoft.com/office/powerpoint/2010/main" val="372830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txBox="1">
            <a:spLocks/>
          </p:cNvSpPr>
          <p:nvPr>
            <p:custDataLst>
              <p:tags r:id="rId1"/>
            </p:custDataLst>
          </p:nvPr>
        </p:nvSpPr>
        <p:spPr>
          <a:xfrm>
            <a:off x="2458993" y="2292671"/>
            <a:ext cx="3934058" cy="29386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sz="2200" dirty="0"/>
              <a:t>Know how to detect </a:t>
            </a:r>
            <a:r>
              <a:rPr lang="en-US" sz="2200" dirty="0" smtClean="0"/>
              <a:t>their </a:t>
            </a:r>
            <a:r>
              <a:rPr lang="en-US" sz="2200" dirty="0"/>
              <a:t>presence </a:t>
            </a:r>
            <a:r>
              <a:rPr lang="en-US" sz="2200" dirty="0" smtClean="0"/>
              <a:t>and accidental release</a:t>
            </a:r>
            <a:endParaRPr lang="en-US" sz="2200" dirty="0"/>
          </a:p>
          <a:p>
            <a:pPr marL="800100" lvl="1" indent="-342900">
              <a:buFont typeface="Wingdings" panose="05000000000000000000" pitchFamily="2" charset="2"/>
              <a:buChar char="§"/>
            </a:pPr>
            <a:r>
              <a:rPr lang="en-US" sz="2200" dirty="0" smtClean="0"/>
              <a:t>Consider all physical states they may appear in</a:t>
            </a:r>
            <a:endParaRPr lang="en-US" sz="2200" dirty="0"/>
          </a:p>
          <a:p>
            <a:pPr marL="800100" lvl="1" indent="-342900">
              <a:buFont typeface="Wingdings" panose="05000000000000000000" pitchFamily="2" charset="2"/>
              <a:buChar char="§"/>
            </a:pPr>
            <a:r>
              <a:rPr lang="en-US" sz="2200" dirty="0"/>
              <a:t>Is there </a:t>
            </a:r>
            <a:r>
              <a:rPr lang="en-US" sz="2200" dirty="0" smtClean="0"/>
              <a:t>a recognizable smell? Color?</a:t>
            </a:r>
            <a:endParaRPr lang="en-US" sz="2200" dirty="0"/>
          </a:p>
        </p:txBody>
      </p:sp>
      <p:sp>
        <p:nvSpPr>
          <p:cNvPr id="6" name="Rectangle 5"/>
          <p:cNvSpPr/>
          <p:nvPr>
            <p:custDataLst>
              <p:tags r:id="rId2"/>
            </p:custDataLst>
          </p:nvPr>
        </p:nvSpPr>
        <p:spPr>
          <a:xfrm>
            <a:off x="6613536" y="2262547"/>
            <a:ext cx="4216710" cy="3139321"/>
          </a:xfrm>
          <a:prstGeom prst="rect">
            <a:avLst/>
          </a:prstGeom>
        </p:spPr>
        <p:txBody>
          <a:bodyPr wrap="square">
            <a:spAutoFit/>
          </a:bodyPr>
          <a:lstStyle/>
          <a:p>
            <a:pPr marL="342900" indent="-342900">
              <a:buFont typeface="Wingdings" panose="05000000000000000000" pitchFamily="2" charset="2"/>
              <a:buChar char="§"/>
            </a:pPr>
            <a:r>
              <a:rPr lang="en-US" sz="2200" dirty="0" smtClean="0"/>
              <a:t>Know the signs of exposure. Common exposure symptoms include:</a:t>
            </a:r>
            <a:r>
              <a:rPr lang="en-US" sz="2200" dirty="0"/>
              <a:t> </a:t>
            </a:r>
            <a:r>
              <a:rPr lang="en-US" sz="2150" i="1" dirty="0" smtClean="0"/>
              <a:t>eye</a:t>
            </a:r>
            <a:r>
              <a:rPr lang="en-US" sz="2150" i="1" dirty="0"/>
              <a:t>, nose, throat, respiratory </a:t>
            </a:r>
            <a:r>
              <a:rPr lang="en-US" sz="2150" i="1" dirty="0" smtClean="0"/>
              <a:t>or skin irritation, fatigue</a:t>
            </a:r>
            <a:r>
              <a:rPr lang="en-US" sz="2150" i="1" dirty="0"/>
              <a:t>, headache, </a:t>
            </a:r>
            <a:r>
              <a:rPr lang="en-US" sz="2150" i="1" dirty="0" smtClean="0"/>
              <a:t>dizziness, lightheadedness, coughing</a:t>
            </a:r>
            <a:r>
              <a:rPr lang="en-US" sz="2150" i="1" dirty="0"/>
              <a:t>, wheezing, chest tightness, shortness of </a:t>
            </a:r>
            <a:r>
              <a:rPr lang="en-US" sz="2150" i="1" dirty="0" smtClean="0"/>
              <a:t>breath, nausea</a:t>
            </a:r>
            <a:r>
              <a:rPr lang="en-US" sz="2150" i="1" dirty="0"/>
              <a:t>, coughing, </a:t>
            </a:r>
            <a:r>
              <a:rPr lang="en-US" sz="2150" i="1" dirty="0" smtClean="0"/>
              <a:t>vomiting</a:t>
            </a:r>
            <a:endParaRPr lang="en-US" sz="2150" i="1" dirty="0"/>
          </a:p>
        </p:txBody>
      </p:sp>
      <p:sp>
        <p:nvSpPr>
          <p:cNvPr id="2" name="Title 1"/>
          <p:cNvSpPr>
            <a:spLocks noGrp="1"/>
          </p:cNvSpPr>
          <p:nvPr>
            <p:ph type="title"/>
            <p:custDataLst>
              <p:tags r:id="rId3"/>
            </p:custDataLst>
          </p:nvPr>
        </p:nvSpPr>
        <p:spPr/>
        <p:txBody>
          <a:bodyPr/>
          <a:lstStyle/>
          <a:p>
            <a:r>
              <a:rPr lang="en-US" b="1" dirty="0" smtClean="0"/>
              <a:t>Detecting Presence &amp; Signs of Exposure</a:t>
            </a:r>
            <a:endParaRPr lang="en-US" b="1" dirty="0"/>
          </a:p>
        </p:txBody>
      </p:sp>
      <p:sp>
        <p:nvSpPr>
          <p:cNvPr id="3" name="Rectangle 2"/>
          <p:cNvSpPr/>
          <p:nvPr>
            <p:custDataLst>
              <p:tags r:id="rId4"/>
            </p:custDataLst>
          </p:nvPr>
        </p:nvSpPr>
        <p:spPr>
          <a:xfrm>
            <a:off x="2626983" y="6135603"/>
            <a:ext cx="7983020"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smtClean="0"/>
              <a:t>SDS </a:t>
            </a:r>
            <a:r>
              <a:rPr lang="en-US" b="1" dirty="0"/>
              <a:t>Section 4: First-Aid Measures &amp; Section 9: Physical and Chemical Properties</a:t>
            </a:r>
          </a:p>
        </p:txBody>
      </p:sp>
      <p:sp>
        <p:nvSpPr>
          <p:cNvPr id="10" name="Content Placeholder 2"/>
          <p:cNvSpPr txBox="1">
            <a:spLocks/>
          </p:cNvSpPr>
          <p:nvPr>
            <p:custDataLst>
              <p:tags r:id="rId5"/>
            </p:custDataLst>
          </p:nvPr>
        </p:nvSpPr>
        <p:spPr>
          <a:xfrm>
            <a:off x="1421295" y="1696222"/>
            <a:ext cx="4709999" cy="475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For all chemicals you use…</a:t>
            </a:r>
            <a:endParaRPr lang="en-US" sz="2400" dirty="0"/>
          </a:p>
        </p:txBody>
      </p:sp>
      <p:sp>
        <p:nvSpPr>
          <p:cNvPr id="11" name="Content Placeholder 2"/>
          <p:cNvSpPr txBox="1">
            <a:spLocks/>
          </p:cNvSpPr>
          <p:nvPr>
            <p:custDataLst>
              <p:tags r:id="rId6"/>
            </p:custDataLst>
          </p:nvPr>
        </p:nvSpPr>
        <p:spPr>
          <a:xfrm>
            <a:off x="1421295" y="5508562"/>
            <a:ext cx="8028903" cy="475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Be aware that some chemicals have DELAYED effects</a:t>
            </a:r>
            <a:endParaRPr lang="en-US" sz="2400" dirty="0"/>
          </a:p>
        </p:txBody>
      </p:sp>
      <p:sp>
        <p:nvSpPr>
          <p:cNvPr id="13" name="Action Button: Back or Previous 12">
            <a:hlinkClick r:id="" action="ppaction://hlinkshowjump?jump=lastslideviewed" highlightClick="1"/>
          </p:cNvPr>
          <p:cNvSpPr/>
          <p:nvPr>
            <p:custDataLst>
              <p:tags r:id="rId7"/>
            </p:custDataLst>
          </p:nvPr>
        </p:nvSpPr>
        <p:spPr>
          <a:xfrm>
            <a:off x="11262069" y="6136243"/>
            <a:ext cx="328398" cy="369332"/>
          </a:xfrm>
          <a:prstGeom prst="actionButtonBackPreviou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custDataLst>
              <p:tags r:id="rId8"/>
            </p:custDataLst>
          </p:nvPr>
        </p:nvSpPr>
        <p:spPr>
          <a:xfrm>
            <a:off x="11133267" y="5836754"/>
            <a:ext cx="894522" cy="323165"/>
          </a:xfrm>
          <a:prstGeom prst="rect">
            <a:avLst/>
          </a:prstGeom>
          <a:noFill/>
        </p:spPr>
        <p:txBody>
          <a:bodyPr wrap="square" rtlCol="0">
            <a:spAutoFit/>
          </a:bodyPr>
          <a:lstStyle/>
          <a:p>
            <a:r>
              <a:rPr lang="en-US" sz="1500" b="1" dirty="0" smtClean="0"/>
              <a:t>Back</a:t>
            </a:r>
            <a:endParaRPr lang="en-US" sz="1500" b="1" dirty="0"/>
          </a:p>
        </p:txBody>
      </p:sp>
    </p:spTree>
    <p:extLst>
      <p:ext uri="{BB962C8B-B14F-4D97-AF65-F5344CB8AC3E}">
        <p14:creationId xmlns:p14="http://schemas.microsoft.com/office/powerpoint/2010/main" val="123610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2"/>
          <p:cNvSpPr>
            <a:spLocks noGrp="1"/>
          </p:cNvSpPr>
          <p:nvPr>
            <p:ph idx="1"/>
            <p:custDataLst>
              <p:tags r:id="rId1"/>
            </p:custDataLst>
          </p:nvPr>
        </p:nvSpPr>
        <p:spPr>
          <a:xfrm>
            <a:off x="1371600" y="1816606"/>
            <a:ext cx="7653130" cy="4181522"/>
          </a:xfrm>
        </p:spPr>
        <p:txBody>
          <a:bodyPr>
            <a:noAutofit/>
          </a:bodyPr>
          <a:lstStyle/>
          <a:p>
            <a:r>
              <a:rPr lang="en-US" sz="2400" dirty="0" smtClean="0"/>
              <a:t>Being familiar with the info on the previous slides will better equip you to handle any accidents</a:t>
            </a:r>
          </a:p>
          <a:p>
            <a:r>
              <a:rPr lang="en-US" sz="2400" dirty="0" smtClean="0"/>
              <a:t>Know the location of safety equipment in all areas you use</a:t>
            </a:r>
          </a:p>
          <a:p>
            <a:pPr lvl="1"/>
            <a:r>
              <a:rPr lang="en-US" sz="2200" i="0" dirty="0" smtClean="0"/>
              <a:t>Phones, fire alarms, fire extinguishers</a:t>
            </a:r>
            <a:r>
              <a:rPr lang="en-US" sz="2200" b="1" i="0" dirty="0" smtClean="0"/>
              <a:t>*</a:t>
            </a:r>
            <a:r>
              <a:rPr lang="en-US" sz="2200" i="0" dirty="0" smtClean="0"/>
              <a:t>, eye wash stations, safety showers, spill kits</a:t>
            </a:r>
            <a:r>
              <a:rPr lang="en-US" sz="2200" b="1" i="0" baseline="30000" dirty="0" smtClean="0"/>
              <a:t>¤</a:t>
            </a:r>
            <a:r>
              <a:rPr lang="en-US" sz="2200" i="0" dirty="0" smtClean="0"/>
              <a:t>, first aid kits</a:t>
            </a:r>
          </a:p>
          <a:p>
            <a:pPr marL="0" indent="0">
              <a:buNone/>
            </a:pPr>
            <a:r>
              <a:rPr lang="en-US" sz="2400" dirty="0" smtClean="0"/>
              <a:t>Use your judgment. If you cannot contain a dangerous situation:</a:t>
            </a:r>
          </a:p>
          <a:p>
            <a:pPr marL="0" indent="0" algn="ctr">
              <a:buNone/>
            </a:pPr>
            <a:r>
              <a:rPr lang="en-US" sz="3000" b="1" dirty="0" smtClean="0">
                <a:solidFill>
                  <a:srgbClr val="FF0000"/>
                </a:solidFill>
              </a:rPr>
              <a:t>CALL 911</a:t>
            </a:r>
            <a:r>
              <a:rPr lang="en-US" sz="3000" dirty="0" smtClean="0"/>
              <a:t> </a:t>
            </a:r>
            <a:r>
              <a:rPr lang="en-US" sz="2500" dirty="0" smtClean="0"/>
              <a:t>and then alert Public Safety</a:t>
            </a:r>
          </a:p>
        </p:txBody>
      </p:sp>
      <p:sp>
        <p:nvSpPr>
          <p:cNvPr id="2" name="Rectangle 1"/>
          <p:cNvSpPr/>
          <p:nvPr>
            <p:custDataLst>
              <p:tags r:id="rId2"/>
            </p:custDataLst>
          </p:nvPr>
        </p:nvSpPr>
        <p:spPr>
          <a:xfrm>
            <a:off x="2142590" y="6128282"/>
            <a:ext cx="805922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t>SDS </a:t>
            </a:r>
            <a:r>
              <a:rPr lang="en-US" b="1" dirty="0"/>
              <a:t>Section 5: Fire-Fighting Measures &amp; Section 6: Accidental Release Measures</a:t>
            </a:r>
          </a:p>
        </p:txBody>
      </p:sp>
      <p:sp>
        <p:nvSpPr>
          <p:cNvPr id="3" name="Title 2"/>
          <p:cNvSpPr>
            <a:spLocks noGrp="1"/>
          </p:cNvSpPr>
          <p:nvPr>
            <p:ph type="title"/>
            <p:custDataLst>
              <p:tags r:id="rId3"/>
            </p:custDataLst>
          </p:nvPr>
        </p:nvSpPr>
        <p:spPr>
          <a:xfrm>
            <a:off x="1371600" y="685800"/>
            <a:ext cx="9601200" cy="814227"/>
          </a:xfrm>
        </p:spPr>
        <p:txBody>
          <a:bodyPr/>
          <a:lstStyle/>
          <a:p>
            <a:r>
              <a:rPr lang="en-US" b="1" dirty="0" smtClean="0"/>
              <a:t>Handling Accidents &amp; Emergencies</a:t>
            </a:r>
            <a:endParaRPr lang="en-US" b="1" dirty="0"/>
          </a:p>
        </p:txBody>
      </p:sp>
      <p:sp>
        <p:nvSpPr>
          <p:cNvPr id="4" name="Bent Arrow 3"/>
          <p:cNvSpPr/>
          <p:nvPr>
            <p:custDataLst>
              <p:tags r:id="rId4"/>
            </p:custDataLst>
          </p:nvPr>
        </p:nvSpPr>
        <p:spPr>
          <a:xfrm>
            <a:off x="7682948" y="303881"/>
            <a:ext cx="556591" cy="381920"/>
          </a:xfrm>
          <a:prstGeom prst="bentArrow">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custDataLst>
              <p:tags r:id="rId5"/>
            </p:custDataLst>
          </p:nvPr>
        </p:nvSpPr>
        <p:spPr>
          <a:xfrm>
            <a:off x="8239539" y="214807"/>
            <a:ext cx="2643809" cy="369332"/>
          </a:xfrm>
          <a:prstGeom prst="rect">
            <a:avLst/>
          </a:prstGeom>
          <a:noFill/>
        </p:spPr>
        <p:txBody>
          <a:bodyPr wrap="square" rtlCol="0">
            <a:spAutoFit/>
          </a:bodyPr>
          <a:lstStyle/>
          <a:p>
            <a:r>
              <a:rPr lang="en-US" dirty="0" smtClean="0"/>
              <a:t>More on this later!</a:t>
            </a:r>
            <a:endParaRPr lang="en-US" dirty="0"/>
          </a:p>
        </p:txBody>
      </p:sp>
      <p:sp>
        <p:nvSpPr>
          <p:cNvPr id="12" name="TextBox 11"/>
          <p:cNvSpPr txBox="1"/>
          <p:nvPr>
            <p:custDataLst>
              <p:tags r:id="rId6"/>
            </p:custDataLst>
          </p:nvPr>
        </p:nvSpPr>
        <p:spPr>
          <a:xfrm>
            <a:off x="9634023" y="2125873"/>
            <a:ext cx="1632308" cy="2862322"/>
          </a:xfrm>
          <a:prstGeom prst="rect">
            <a:avLst/>
          </a:prstGeom>
          <a:noFill/>
        </p:spPr>
        <p:txBody>
          <a:bodyPr wrap="square" rtlCol="0">
            <a:spAutoFit/>
          </a:bodyPr>
          <a:lstStyle/>
          <a:p>
            <a:pPr algn="ctr"/>
            <a:r>
              <a:rPr lang="en-US" b="1" dirty="0" smtClean="0"/>
              <a:t>*</a:t>
            </a:r>
            <a:r>
              <a:rPr lang="en-US" sz="1500" dirty="0" smtClean="0"/>
              <a:t>Only use a fire extinguisher ON A SMALL FIRE if you have received training</a:t>
            </a:r>
          </a:p>
          <a:p>
            <a:pPr algn="ctr"/>
            <a:endParaRPr lang="en-US" b="1" baseline="30000" dirty="0" smtClean="0"/>
          </a:p>
          <a:p>
            <a:pPr algn="ctr"/>
            <a:r>
              <a:rPr lang="en-US" b="1" baseline="30000" dirty="0" smtClean="0"/>
              <a:t>¤</a:t>
            </a:r>
            <a:r>
              <a:rPr lang="en-US" sz="1500" dirty="0" smtClean="0"/>
              <a:t>Ensure spill kits are stocked with appropriate materials to clean all spills you may encounter</a:t>
            </a:r>
            <a:endParaRPr lang="en-US" sz="1500" dirty="0"/>
          </a:p>
        </p:txBody>
      </p:sp>
      <p:sp>
        <p:nvSpPr>
          <p:cNvPr id="14" name="Round Diagonal Corner Rectangle 13"/>
          <p:cNvSpPr/>
          <p:nvPr>
            <p:custDataLst>
              <p:tags r:id="rId7"/>
            </p:custDataLst>
          </p:nvPr>
        </p:nvSpPr>
        <p:spPr>
          <a:xfrm>
            <a:off x="9634023" y="2125874"/>
            <a:ext cx="1628046" cy="2862322"/>
          </a:xfrm>
          <a:prstGeom prst="round2Diag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9634023" y="3448878"/>
            <a:ext cx="162804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48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0&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Book&amp;quot; IsBold=&amp;quot;0&amp;quot; IsItalic=&amp;quot;0&amp;quot; IsUnderline=&amp;quot;0&amp;quot; FontSize=&amp;quot;44&amp;quot;/&amp;gt;&amp;lt;Answer FontName=&amp;quot;Franklin Gothic Book&amp;quot; IsBold=&amp;quot;0&amp;quot; IsItalic=&amp;quot;1&amp;quot; IsUnderline=&amp;quot;0&amp;quot; FontSize=&amp;quot;20&amp;quot;/&amp;gt;&amp;lt;Button FontName=&amp;quot;Franklin Gothic Book&amp;quot; IsBold=&amp;quot;0&amp;quot; IsItalic=&amp;quot;0&amp;quot; IsUnderline=&amp;quot;0&amp;quot; FontSize=&amp;quot;14&amp;quot;/&amp;gt;&amp;lt;Message FontName=&amp;quot;Franklin Gothic Book&amp;quot; IsBold=&amp;quot;0&amp;quot; IsItalic=&amp;quot;0&amp;quot; IsUnderline=&amp;quot;0&amp;quot; FontSize=&amp;quot;18&amp;quot;/&amp;gt;&amp;lt;ButtonPlacement Orientation=&amp;quot;Horizontal&amp;quot; Position=&amp;quot;0&amp;quot;/&amp;gt;&amp;lt;/Format&amp;gt; &quot;/&gt;&lt;property id=&quot;10227&quot; value=&quot;0&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52&quot;&gt;&lt;property id=&quot;10002&quot; value=&quot;Lab Safety Training Survey&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52&quot;/&gt;&lt;property id=&quot;10123&quot; value=&quot;1&quot;/&gt;&lt;property id=&quot;10129&quot; value=&quot;1&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54&quot;&gt;&lt;object type=&quot;10050&quot; unique_id=&quot;10055&quot;&gt;&lt;property id=&quot;10020&quot; value=&quot;2&quot;/&gt;&lt;property id=&quot;10102&quot; value=&quot;1&quot;/&gt;&lt;property id=&quot;10191&quot; value=&quot;-1&quot;/&gt;&lt;/object&gt;&lt;object type=&quot;10051&quot; unique_id=&quot;10056&quot;&gt;&lt;property id=&quot;10020&quot; value=&quot;2&quot;/&gt;&lt;property id=&quot;10102&quot; value=&quot;1&quot;/&gt;&lt;property id=&quot;10191&quot; value=&quot;-1&quot;/&gt;&lt;/object&gt;&lt;/object&gt;&lt;object type=&quot;10061&quot; unique_id=&quot;10053&quot;/&gt;&lt;/object&gt;&lt;/object&gt;&lt;/object&gt;"/>
  <p:tag name="MMPROD_NEXTUNIQUEID" val="10066"/>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2MDk3NzMiLz4NCgkJPHVpY29sb3IgbmFtZT0idGV4dCIgdmFsdWU9IjB4RkZGRkZGIi8+DQoJCTx1aWNvbG9yIG5hbWU9ImxpZ2h0IiB2YWx1ZT0iMHgxRjY2OEYiLz4NCgkJPHVpY29sb3IgbmFtZT0ic2hhZG93IiB2YWx1ZT0iMHgwMDAwMDAiLz4NCgkJPHVpY29sb3IgbmFtZT0iYmFja2dyb3VuZCIgdmFsdWU9IjB4NDY5QUE5Ii8+DQoJCTx1aWNvbG9yIG5hbWU9Im5vdGVzVGV4dEJhY2tncm91bmQiIHZhbHVlPSIweEZGRkZGR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DQoJCTx1aXJlcGxhY2UgbmFtZT0iYmdpbWFnZSIgdmFsdWU9IiIvPg0KCQk8dWlyZXBsYWNlIG5hbWU9ImluaXRpYWx0YWIiIHZhbHVlPSJvdXRsaW5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lab-safety-training-2016&quot;/&gt;&lt;property id=&quot;20600&quot; value=&quot;0&quot;/&gt;&lt;object type=&quot;8&quot; unique_id=&quot;10002&quot;&gt;&lt;/object&gt;&lt;object type=&quot;2&quot; unique_id=&quot;10003&quot;&gt;&lt;object type=&quot;3&quot; unique_id=&quot;10004&quot;&gt;&lt;property id=&quot;20148&quot; value=&quot;5&quot;/&gt;&lt;property id=&quot;20300&quot; value=&quot;Slide 1 - &amp;quot;Laboratory Safety Training&amp;quot;&quot;/&gt;&lt;property id=&quot;20307&quot; value=&quot;256&quot;/&gt;&lt;property id=&quot;20309&quot; value=&quot;-1&quot;/&gt;&lt;/object&gt;&lt;object type=&quot;3&quot; unique_id=&quot;10176&quot;&gt;&lt;property id=&quot;20148&quot; value=&quot;5&quot;/&gt;&lt;property id=&quot;20300&quot; value=&quot;Slide 3 - &amp;quot;’s Lab Standard&amp;quot;&quot;/&gt;&lt;property id=&quot;20307&quot; value=&quot;258&quot;/&gt;&lt;property id=&quot;20309&quot; value=&quot;-1&quot;/&gt;&lt;/object&gt;&lt;object type=&quot;3&quot; unique_id=&quot;10385&quot;&gt;&lt;property id=&quot;20148&quot; value=&quot;5&quot;/&gt;&lt;property id=&quot;20300&quot; value=&quot;Slide 26 - &amp;quot;Non-Chemical Hazards&amp;quot;&quot;/&gt;&lt;property id=&quot;20307&quot; value=&quot;263&quot;/&gt;&lt;property id=&quot;20309&quot; value=&quot;-1&quot;/&gt;&lt;/object&gt;&lt;object type=&quot;3&quot; unique_id=&quot;10504&quot;&gt;&lt;property id=&quot;20148&quot; value=&quot;5&quot;/&gt;&lt;property id=&quot;20300&quot; value=&quot;Slide 18 - &amp;quot;Labeling Your Containers&amp;quot;&quot;/&gt;&lt;property id=&quot;20307&quot; value=&quot;266&quot;/&gt;&lt;property id=&quot;20309&quot; value=&quot;-1&quot;/&gt;&lt;/object&gt;&lt;object type=&quot;3&quot; unique_id=&quot;10544&quot;&gt;&lt;property id=&quot;20148&quot; value=&quot;5&quot;/&gt;&lt;property id=&quot;20300&quot; value=&quot;Slide 15 - &amp;quot;Fume Hoods&amp;quot;&quot;/&gt;&lt;property id=&quot;20307&quot; value=&quot;267&quot;/&gt;&lt;property id=&quot;20309&quot; value=&quot;-1&quot;/&gt;&lt;/object&gt;&lt;object type=&quot;3&quot; unique_id=&quot;10615&quot;&gt;&lt;property id=&quot;20148&quot; value=&quot;5&quot;/&gt;&lt;property id=&quot;20300&quot; value=&quot;Slide 22 - &amp;quot;Hazardous Waste Storage&amp;quot;&quot;/&gt;&lt;property id=&quot;20307&quot; value=&quot;268&quot;/&gt;&lt;property id=&quot;20309&quot; value=&quot;-1&quot;/&gt;&lt;/object&gt;&lt;object type=&quot;3&quot; unique_id=&quot;10723&quot;&gt;&lt;property id=&quot;20148&quot; value=&quot;5&quot;/&gt;&lt;property id=&quot;20300&quot; value=&quot;Slide 27 - &amp;quot;Emergency Procedures&amp;quot;&quot;/&gt;&lt;property id=&quot;20307&quot; value=&quot;271&quot;/&gt;&lt;property id=&quot;20309&quot; value=&quot;-1&quot;/&gt;&lt;/object&gt;&lt;object type=&quot;3&quot; unique_id=&quot;10724&quot;&gt;&lt;property id=&quot;20148&quot; value=&quot;5&quot;/&gt;&lt;property id=&quot;20300&quot; value=&quot;Slide 29 - &amp;quot;A Note on Lab Security&amp;amp;#x09;&amp;quot;&quot;/&gt;&lt;property id=&quot;20307&quot; value=&quot;272&quot;/&gt;&lt;property id=&quot;20309&quot; value=&quot;-1&quot;/&gt;&lt;/object&gt;&lt;object type=&quot;3&quot; unique_id=&quot;10725&quot;&gt;&lt;property id=&quot;20148&quot; value=&quot;5&quot;/&gt;&lt;property id=&quot;20300&quot; value=&quot;Slide 33 - &amp;quot;Office of Research Services (ORS) research.depaul.edu&amp;quot;&quot;/&gt;&lt;property id=&quot;20307&quot; value=&quot;273&quot;/&gt;&lt;property id=&quot;20309&quot; value=&quot;-1&quot;/&gt;&lt;/object&gt;&lt;object type=&quot;3&quot; unique_id=&quot;10826&quot;&gt;&lt;property id=&quot;20148&quot; value=&quot;5&quot;/&gt;&lt;property id=&quot;20300&quot; value=&quot;Slide 31 - &amp;quot;Lab Coordinators&amp;quot;&quot;/&gt;&lt;property id=&quot;20307&quot; value=&quot;274&quot;/&gt;&lt;property id=&quot;20309&quot; value=&quot;-1&quot;/&gt;&lt;/object&gt;&lt;object type=&quot;3&quot; unique_id=&quot;10890&quot;&gt;&lt;property id=&quot;20148&quot; value=&quot;5&quot;/&gt;&lt;property id=&quot;20300&quot; value=&quot;Slide 32 - &amp;quot;Environmental Health &amp;amp; Safety ehs.depaul.edu&amp;quot;&quot;/&gt;&lt;property id=&quot;20307&quot; value=&quot;275&quot;/&gt;&lt;property id=&quot;20309&quot; value=&quot;-1&quot;/&gt;&lt;/object&gt;&lt;object type=&quot;3&quot; unique_id=&quot;10957&quot;&gt;&lt;property id=&quot;20148&quot; value=&quot;5&quot;/&gt;&lt;property id=&quot;20300&quot; value=&quot;Slide 34 - &amp;quot;Lab Class Safety Training&amp;quot;&quot;/&gt;&lt;property id=&quot;20307&quot; value=&quot;276&quot;/&gt;&lt;property id=&quot;20309&quot; value=&quot;-1&quot;/&gt;&lt;/object&gt;&lt;object type=&quot;3&quot; unique_id=&quot;12154&quot;&gt;&lt;property id=&quot;20148&quot; value=&quot;5&quot;/&gt;&lt;property id=&quot;20300&quot; value=&quot;Slide 5&quot;/&gt;&lt;property id=&quot;20307&quot; value=&quot;277&quot;/&gt;&lt;property id=&quot;20309&quot; value=&quot;-1&quot;/&gt;&lt;/object&gt;&lt;object type=&quot;3&quot; unique_id=&quot;13681&quot;&gt;&lt;property id=&quot;20148&quot; value=&quot;5&quot;/&gt;&lt;property id=&quot;20300&quot; value=&quot;Slide 19 - &amp;quot;Safe Storage&amp;quot;&quot;/&gt;&lt;property id=&quot;20307&quot; value=&quot;281&quot;/&gt;&lt;property id=&quot;20309&quot; value=&quot;-1&quot;/&gt;&lt;/object&gt;&lt;object type=&quot;3&quot; unique_id=&quot;14704&quot;&gt;&lt;property id=&quot;20148&quot; value=&quot;5&quot;/&gt;&lt;property id=&quot;20300&quot; value=&quot;Slide 11 - &amp;quot;Safety Data Sheets (SDSs) contain all of this information &amp;amp; more!&amp;quot;&quot;/&gt;&lt;property id=&quot;20307&quot; value=&quot;283&quot;/&gt;&lt;property id=&quot;20309&quot; value=&quot;-1&quot;/&gt;&lt;/object&gt;&lt;object type=&quot;3&quot; unique_id=&quot;18648&quot;&gt;&lt;property id=&quot;20148&quot; value=&quot;5&quot;/&gt;&lt;property id=&quot;20300&quot; value=&quot;Slide 12 - &amp;quot;How can you protect yourself and others from hazardous chemicals?&amp;quot;&quot;/&gt;&lt;property id=&quot;20307&quot; value=&quot;287&quot;/&gt;&lt;property id=&quot;20309&quot; value=&quot;-1&quot;/&gt;&lt;/object&gt;&lt;object type=&quot;3&quot; unique_id=&quot;18784&quot;&gt;&lt;property id=&quot;20148&quot; value=&quot;5&quot;/&gt;&lt;property id=&quot;20300&quot; value=&quot;Slide 14 - &amp;quot;Personal Protective Equipment&amp;quot;&quot;/&gt;&lt;property id=&quot;20307&quot; value=&quot;288&quot;/&gt;&lt;property id=&quot;20309&quot; value=&quot;-1&quot;/&gt;&lt;/object&gt;&lt;object type=&quot;3&quot; unique_id=&quot;21490&quot;&gt;&lt;property id=&quot;20148&quot; value=&quot;5&quot;/&gt;&lt;property id=&quot;20300&quot; value=&quot;Slide 13 - &amp;quot;Build Safety In&amp;quot;&quot;/&gt;&lt;property id=&quot;20307&quot; value=&quot;291&quot;/&gt;&lt;property id=&quot;20309&quot; value=&quot;-1&quot;/&gt;&lt;/object&gt;&lt;object type=&quot;3&quot; unique_id=&quot;24772&quot;&gt;&lt;property id=&quot;20148&quot; value=&quot;5&quot;/&gt;&lt;property id=&quot;20300&quot; value=&quot;Slide 6 - &amp;quot;Know the Hazards&amp;quot;&quot;/&gt;&lt;property id=&quot;20307&quot; value=&quot;293&quot;/&gt;&lt;property id=&quot;20309&quot; value=&quot;-1&quot;/&gt;&lt;/object&gt;&lt;object type=&quot;3&quot; unique_id=&quot;28235&quot;&gt;&lt;property id=&quot;20148&quot; value=&quot;5&quot;/&gt;&lt;property id=&quot;20300&quot; value=&quot;Slide 20 - &amp;quot;Waste Stream Overview&amp;quot;&quot;/&gt;&lt;property id=&quot;20307&quot; value=&quot;297&quot;/&gt;&lt;property id=&quot;20309&quot; value=&quot;-1&quot;/&gt;&lt;/object&gt;&lt;object type=&quot;3&quot; unique_id=&quot;29226&quot;&gt;&lt;property id=&quot;20148&quot; value=&quot;5&quot;/&gt;&lt;property id=&quot;20300&quot; value=&quot;Slide 17 - &amp;quot;Understanding Chemical Labels&amp;quot;&quot;/&gt;&lt;property id=&quot;20307&quot; value=&quot;298&quot;/&gt;&lt;property id=&quot;20309&quot; value=&quot;-1&quot;/&gt;&lt;/object&gt;&lt;object type=&quot;3&quot; unique_id=&quot;39842&quot;&gt;&lt;property id=&quot;20148&quot; value=&quot;5&quot;/&gt;&lt;property id=&quot;20300&quot; value=&quot;Slide 7 - &amp;quot;Occupational Exposure Limits&amp;quot;&quot;/&gt;&lt;property id=&quot;20307&quot; value=&quot;305&quot;/&gt;&lt;property id=&quot;20309&quot; value=&quot;-1&quot;/&gt;&lt;/object&gt;&lt;object type=&quot;3&quot; unique_id=&quot;39843&quot;&gt;&lt;property id=&quot;20148&quot; value=&quot;5&quot;/&gt;&lt;property id=&quot;20300&quot; value=&quot;Slide 8 - &amp;quot;Detecting Presence &amp;amp; Signs of Exposure&amp;quot;&quot;/&gt;&lt;property id=&quot;20307&quot; value=&quot;308&quot;/&gt;&lt;property id=&quot;20309&quot; value=&quot;-1&quot;/&gt;&lt;/object&gt;&lt;object type=&quot;3&quot; unique_id=&quot;39844&quot;&gt;&lt;property id=&quot;20148&quot; value=&quot;5&quot;/&gt;&lt;property id=&quot;20300&quot; value=&quot;Slide 9 - &amp;quot;Handling Accidents &amp;amp; Emergencies&amp;quot;&quot;/&gt;&lt;property id=&quot;20307&quot; value=&quot;307&quot;/&gt;&lt;property id=&quot;20309&quot; value=&quot;-1&quot;/&gt;&lt;/object&gt;&lt;object type=&quot;3&quot; unique_id=&quot;52178&quot;&gt;&lt;property id=&quot;20148&quot; value=&quot;5&quot;/&gt;&lt;property id=&quot;20300&quot; value=&quot;Slide 25 - &amp;quot;Tips for Reducing Waste&amp;quot;&quot;/&gt;&lt;property id=&quot;20307&quot; value=&quot;310&quot;/&gt;&lt;property id=&quot;20309&quot; value=&quot;-1&quot;/&gt;&lt;/object&gt;&lt;object type=&quot;3&quot; unique_id=&quot;55948&quot;&gt;&lt;property id=&quot;20148&quot; value=&quot;5&quot;/&gt;&lt;property id=&quot;20300&quot; value=&quot;Slide 4 - &amp;quot;What do you need to know when working with hazardous chemicals?&amp;quot;&quot;/&gt;&lt;property id=&quot;20307&quot; value=&quot;312&quot;/&gt;&lt;property id=&quot;20309&quot; value=&quot;-1&quot;/&gt;&lt;/object&gt;&lt;object type=&quot;3&quot; unique_id=&quot;56169&quot;&gt;&lt;property id=&quot;20148&quot; value=&quot;5&quot;/&gt;&lt;property id=&quot;20300&quot; value=&quot;Slide 30&quot;/&gt;&lt;property id=&quot;20307&quot; value=&quot;313&quot;/&gt;&lt;property id=&quot;20309&quot; value=&quot;-1&quot;/&gt;&lt;/object&gt;&lt;object type=&quot;3&quot; unique_id=&quot;60296&quot;&gt;&lt;property id=&quot;20148&quot; value=&quot;5&quot;/&gt;&lt;property id=&quot;20300&quot; value=&quot;Slide 24 - &amp;quot;Supplies EHS Can Provide&amp;quot;&quot;/&gt;&lt;property id=&quot;20307&quot; value=&quot;314&quot;/&gt;&lt;property id=&quot;20309&quot; value=&quot;-1&quot;/&gt;&lt;/object&gt;&lt;object type=&quot;3&quot; unique_id=&quot;63448&quot;&gt;&lt;property id=&quot;20148&quot; value=&quot;5&quot;/&gt;&lt;property id=&quot;20300&quot; value=&quot;Slide 16&quot;/&gt;&lt;property id=&quot;20307&quot; value=&quot;315&quot;/&gt;&lt;property id=&quot;20309&quot; value=&quot;-1&quot;/&gt;&lt;/object&gt;&lt;object type=&quot;3&quot; unique_id=&quot;64966&quot;&gt;&lt;property id=&quot;20148&quot; value=&quot;5&quot;/&gt;&lt;property id=&quot;20300&quot; value=&quot;Slide 23 - &amp;quot;Hazardous Waste Labeling&amp;quot;&quot;/&gt;&lt;property id=&quot;20307&quot; value=&quot;316&quot;/&gt;&lt;property id=&quot;20309&quot; value=&quot;-1&quot;/&gt;&lt;/object&gt;&lt;object type=&quot;3&quot; unique_id=&quot;65336&quot;&gt;&lt;property id=&quot;20148&quot; value=&quot;5&quot;/&gt;&lt;property id=&quot;20300&quot; value=&quot;Slide 35 - &amp;quot;Lab Safety Resources&amp;quot;&quot;/&gt;&lt;property id=&quot;20307&quot; value=&quot;317&quot;/&gt;&lt;property id=&quot;20309&quot; value=&quot;-1&quot;/&gt;&lt;/object&gt;&lt;object type=&quot;3&quot; unique_id=&quot;67988&quot;&gt;&lt;property id=&quot;20148&quot; value=&quot;5&quot;/&gt;&lt;property id=&quot;20300&quot; value=&quot;Slide 36 - &amp;quot;You’ve completed the training!&amp;quot;&quot;/&gt;&lt;property id=&quot;20307&quot; value=&quot;319&quot;/&gt;&lt;property id=&quot;20309&quot; value=&quot;-1&quot;/&gt;&lt;/object&gt;&lt;object type=&quot;3&quot; unique_id=&quot;72713&quot;&gt;&lt;property id=&quot;20148&quot; value=&quot;5&quot;/&gt;&lt;property id=&quot;20300&quot; value=&quot;Slide 21 - &amp;quot;EHS coordinates periodic pick ups of&amp;quot;&quot;/&gt;&lt;property id=&quot;20307&quot; value=&quot;320&quot;/&gt;&lt;/object&gt;&lt;object type=&quot;3&quot; unique_id=&quot;73363&quot;&gt;&lt;property id=&quot;20148&quot; value=&quot;5&quot;/&gt;&lt;property id=&quot;20300&quot; value=&quot;Slide 2 - &amp;quot;Please view this presentation as a slide show in order for the links to be active.&amp;quot;&quot;/&gt;&lt;property id=&quot;20307&quot; value=&quot;321&quot;/&gt;&lt;/object&gt;&lt;object type=&quot;3&quot; unique_id=&quot;74771&quot;&gt;&lt;property id=&quot;20148&quot; value=&quot;5&quot;/&gt;&lt;property id=&quot;20300&quot; value=&quot;Slide 28 - &amp;quot;Reporting Requirements&amp;quot;&quot;/&gt;&lt;property id=&quot;20307&quot; value=&quot;322&quot;/&gt;&lt;/object&gt;&lt;object type=&quot;3&quot; unique_id=&quot;74975&quot;&gt;&lt;property id=&quot;20148&quot; value=&quot;5&quot;/&gt;&lt;property id=&quot;20300&quot; value=&quot;Slide 10 - &amp;quot;PLEASE NOTE:  All campus phones are able to dial 911 directly.   It is not necessary to include an extra 9.&amp;quot;&quot;/&gt;&lt;property id=&quot;20307&quot; value=&quot;323&quot;/&gt;&lt;/object&gt;&lt;/object&gt;&lt;object type=&quot;4&quot; unique_id=&quot;30829&quot;&gt;&lt;/object&gt;&lt;object type=&quot;10&quot; unique_id=&quot;30830&quot;&gt;&lt;object type=&quot;11&quot; unique_id=&quot;3083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8&quot;/&gt;&lt;lineCharCount val=&quot;67&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DD08446-9BF6-4895-834B-6FDC1F998731}_19.png&quot;/&gt;&lt;left val=&quot;59&quot;/&gt;&lt;top val=&quot;133&quot;/&gt;&lt;width val=&quot;834&quot;/&gt;&lt;height val=&quot;353&quot;/&gt;&lt;hasText val=&quot;1&quot;/&gt;&lt;/Image&gt;&lt;/ThreeDShapeInfo&gt;"/>
  <p:tag name="PRESENTER_SHAPETEXTINFO" val="&lt;ShapeTextInfo&gt;&lt;TableIndex row=&quot;-1&quot; col=&quot;-1&quot;&gt;&lt;linesCount val=&quot;11&quot;/&gt;&lt;lineCharCount val=&quot;43&quot;/&gt;&lt;lineCharCount val=&quot;40&quot;/&gt;&lt;lineCharCount val=&quot;42&quot;/&gt;&lt;lineCharCount val=&quot;13&quot;/&gt;&lt;lineCharCount val=&quot;44&quot;/&gt;&lt;lineCharCount val=&quot;42&quot;/&gt;&lt;lineCharCount val=&quot;22&quot;/&gt;&lt;lineCharCount val=&quot;33&quot;/&gt;&lt;lineCharCount val=&quot;40&quot;/&gt;&lt;lineCharCount val=&quot;42&quot;/&gt;&lt;lineCharCount val=&quot;5&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35&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779FCDA5-9558-4B02-A85E-387F77C6A151}_23.png&quot;/&gt;&lt;left val=&quot;360&quot;/&gt;&lt;top val=&quot;14&quot;/&gt;&lt;width val=&quot;216&quot;/&gt;&lt;height val=&quot;80&quot;/&gt;&lt;hasText val=&quot;1&quot;/&gt;&lt;/Image&gt;&lt;/ThreeDShapeInfo&gt;"/>
  <p:tag name="PRESENTER_SHAPETEXTINFO" val="&lt;ShapeTextInfo&gt;&lt;TableIndex row=&quot;-1&quot; col=&quot;-1&quot;&gt;&lt;linesCount val=&quot;1&quot;/&gt;&lt;lineCharCount val=&quot;16&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828DB2B1-86DE-4FE2-9A08-4C90EEC4DC47}_23.png&quot;/&gt;&lt;left val=&quot;93&quot;/&gt;&lt;top val=&quot;114&quot;/&gt;&lt;width val=&quot;206&quot;/&gt;&lt;height val=&quot;69&quot;/&gt;&lt;hasText val=&quot;1&quot;/&gt;&lt;/Image&gt;&lt;/ThreeDShapeInfo&gt;"/>
  <p:tag name="PRESENTER_SHAPETEXTINFO" val="&lt;ShapeTextInfo&gt;&lt;TableIndex row=&quot;-1&quot; col=&quot;-1&quot;&gt;&lt;linesCount val=&quot;1&quot;/&gt;&lt;lineCharCount val=&quot;14&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B26A3DCF-6926-4C75-BD06-700BD1535199}_23.png&quot;/&gt;&lt;left val=&quot;363&quot;/&gt;&lt;top val=&quot;115&quot;/&gt;&lt;width val=&quot;212&quot;/&gt;&lt;height val=&quot;51&quot;/&gt;&lt;hasText val=&quot;1&quot;/&gt;&lt;/Image&gt;&lt;/ThreeDShapeInfo&gt;"/>
  <p:tag name="PRESENTER_SHAPETEXTINFO" val="&lt;ShapeTextInfo&gt;&lt;TableIndex row=&quot;-1&quot; col=&quot;-1&quot;&gt;&lt;linesCount val=&quot;1&quot;/&gt;&lt;lineCharCount val=&quot;14&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4136430C-31A9-47F0-8459-1072FFCD4599}_23.png&quot;/&gt;&lt;left val=&quot;641&quot;/&gt;&lt;top val=&quot;102&quot;/&gt;&lt;width val=&quot;242&quot;/&gt;&lt;height val=&quot;80&quot;/&gt;&lt;hasText val=&quot;1&quot;/&gt;&lt;/Image&gt;&lt;/ThreeDShapeInfo&gt;"/>
  <p:tag name="PRESENTER_SHAPETEXTINFO" val="&lt;ShapeTextInfo&gt;&lt;TableIndex row=&quot;-1&quot; col=&quot;-1&quot;&gt;&lt;linesCount val=&quot;1&quot;/&gt;&lt;lineCharCount val=&quot;18&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4136430C-31A9-47F0-8459-1072FFCD4599}_23.png&quot;/&gt;&lt;left val=&quot;641&quot;/&gt;&lt;top val=&quot;102&quot;/&gt;&lt;width val=&quot;242&quot;/&gt;&lt;height val=&quot;80&quot;/&gt;&lt;hasText val=&quot;1&quot;/&gt;&lt;/Image&gt;&lt;/ThreeDShapeInfo&gt;"/>
  <p:tag name="PRESENTER_SHAPETEXTINFO" val="&lt;ShapeTextInfo&gt;&lt;TableIndex row=&quot;-1&quot; col=&quot;-1&quot;&gt;&lt;linesCount val=&quot;1&quot;/&gt;&lt;lineCharCount val=&quot;18&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EF01DC50-A1FA-430A-A3C7-3EA7C8109BA6}_23.png&quot;/&gt;&lt;left val=&quot;101&quot;/&gt;&lt;top val=&quot;181&quot;/&gt;&lt;width val=&quot;197&quot;/&gt;&lt;height val=&quot;298&quot;/&gt;&lt;hasText val=&quot;1&quot;/&gt;&lt;/Image&gt;&lt;/ThreeDShapeInfo&gt;"/>
  <p:tag name="PRESENTER_SHAPETEXTINFO" val="&lt;ShapeTextInfo&gt;&lt;TableIndex row=&quot;-1&quot; col=&quot;-1&quot;&gt;&lt;linesCount val=&quot;17&quot;/&gt;&lt;lineCharCount val=&quot;20&quot;/&gt;&lt;lineCharCount val=&quot;22&quot;/&gt;&lt;lineCharCount val=&quot;24&quot;/&gt;&lt;lineCharCount val=&quot;7&quot;/&gt;&lt;lineCharCount val=&quot;1&quot;/&gt;&lt;lineCharCount val=&quot;17&quot;/&gt;&lt;lineCharCount val=&quot;17&quot;/&gt;&lt;lineCharCount val=&quot;1&quot;/&gt;&lt;lineCharCount val=&quot;23&quot;/&gt;&lt;lineCharCount val=&quot;28&quot;/&gt;&lt;lineCharCount val=&quot;1&quot;/&gt;&lt;lineCharCount val=&quot;16&quot;/&gt;&lt;lineCharCount val=&quot;25&quot;/&gt;&lt;lineCharCount val=&quot;26&quot;/&gt;&lt;lineCharCount val=&quot;26&quot;/&gt;&lt;lineCharCount val=&quot;21&quot;/&gt;&lt;lineCharCount val=&quot;15&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EF01DC50-A1FA-430A-A3C7-3EA7C8109BA6}_23.png&quot;/&gt;&lt;left val=&quot;101&quot;/&gt;&lt;top val=&quot;181&quot;/&gt;&lt;width val=&quot;197&quot;/&gt;&lt;height val=&quot;298&quot;/&gt;&lt;hasText val=&quot;1&quot;/&gt;&lt;/Image&gt;&lt;/ThreeDShapeInfo&gt;"/>
  <p:tag name="PRESENTER_SHAPETEXTINFO" val="&lt;ShapeTextInfo&gt;&lt;TableIndex row=&quot;-1&quot; col=&quot;-1&quot;&gt;&lt;linesCount val=&quot;9&quot;/&gt;&lt;lineCharCount val=&quot;29&quot;/&gt;&lt;lineCharCount val=&quot;26&quot;/&gt;&lt;lineCharCount val=&quot;28&quot;/&gt;&lt;lineCharCount val=&quot;14&quot;/&gt;&lt;lineCharCount val=&quot;1&quot;/&gt;&lt;lineCharCount val=&quot;25&quot;/&gt;&lt;lineCharCount val=&quot;28&quot;/&gt;&lt;lineCharCount val=&quot;26&quot;/&gt;&lt;lineCharCount val=&quot;1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88B33C93-C001-4F93-B37A-541C51B3D427}_23.png&quot;/&gt;&lt;left val=&quot;372&quot;/&gt;&lt;top val=&quot;182&quot;/&gt;&lt;width val=&quot;197&quot;/&gt;&lt;height val=&quot;168&quot;/&gt;&lt;hasText val=&quot;1&quot;/&gt;&lt;/Image&gt;&lt;/ThreeDShapeInfo&gt;"/>
  <p:tag name="PRESENTER_SHAPETEXTINFO" val="&lt;ShapeTextInfo&gt;&lt;TableIndex row=&quot;-1&quot; col=&quot;-1&quot;&gt;&lt;linesCount val=&quot;18&quot;/&gt;&lt;lineCharCount val=&quot;21&quot;/&gt;&lt;lineCharCount val=&quot;29&quot;/&gt;&lt;lineCharCount val=&quot;22&quot;/&gt;&lt;lineCharCount val=&quot;17&quot;/&gt;&lt;lineCharCount val=&quot;23&quot;/&gt;&lt;lineCharCount val=&quot;24&quot;/&gt;&lt;lineCharCount val=&quot;24&quot;/&gt;&lt;lineCharCount val=&quot;1&quot;/&gt;&lt;lineCharCount val=&quot;22&quot;/&gt;&lt;lineCharCount val=&quot;21&quot;/&gt;&lt;lineCharCount val=&quot;11&quot;/&gt;&lt;lineCharCount val=&quot;1&quot;/&gt;&lt;lineCharCount val=&quot;24&quot;/&gt;&lt;lineCharCount val=&quot;23&quot;/&gt;&lt;lineCharCount val=&quot;16&quot;/&gt;&lt;lineCharCount val=&quot;1&quot;/&gt;&lt;lineCharCount val=&quot;27&quot;/&gt;&lt;lineCharCount val=&quot;18&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3B67AA4-1DB7-4F59-BCAB-37848E8CF5DD}_24.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3&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0EADEB80-BDCC-405F-A8E7-93D4EA1626C8}_24.png&quot;/&gt;&lt;left val=&quot;57&quot;/&gt;&lt;top val=&quot;135&quot;/&gt;&lt;width val=&quot;837&quot;/&gt;&lt;height val=&quot;291&quot;/&gt;&lt;hasText val=&quot;1&quot;/&gt;&lt;/Image&gt;&lt;/ThreeDShapeInfo&gt;"/>
  <p:tag name="PRESENTER_SHAPETEXTINFO" val="&lt;ShapeTextInfo&gt;&lt;TableIndex row=&quot;-1&quot; col=&quot;-1&quot;&gt;&lt;linesCount val=&quot;10&quot;/&gt;&lt;lineCharCount val=&quot;51&quot;/&gt;&lt;lineCharCount val=&quot;1&quot;/&gt;&lt;lineCharCount val=&quot;64&quot;/&gt;&lt;lineCharCount val=&quot;48&quot;/&gt;&lt;lineCharCount val=&quot;36&quot;/&gt;&lt;lineCharCount val=&quot;64&quot;/&gt;&lt;lineCharCount val=&quot;1&quot;/&gt;&lt;lineCharCount val=&quot;69&quot;/&gt;&lt;lineCharCount val=&quot;28&quot;/&gt;&lt;lineCharCount val=&quot;53&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1&quot;/&gt;&lt;lineCharCount val=&quot;19&quot;/&gt;&lt;lineCharCount val=&quot;1&quot;/&gt;&lt;lineCharCount val=&quot;12&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2&quot;/&gt;&lt;lineCharCount val=&quot;51&quot;/&gt;&lt;lineCharCount val=&quot;29&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48&quot;/&gt;&lt;lineCharCount val=&quot;47&quot;/&gt;&lt;lineCharCount val=&quot;14&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43&quot;/&gt;&lt;lineCharCount val=&quot;69&quot;/&gt;&lt;lineCharCount val=&quot;8&quot;/&gt;&lt;lineCharCount val=&quot;37&quot;/&gt;&lt;lineCharCount val=&quot;50&quot;/&gt;&lt;lineCharCount val=&quot;65&quot;/&gt;&lt;lineCharCount val=&quot;18&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39C609B7-627A-4D58-91ED-DA6E1D9FC898}_26.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74C8D49F-4275-4429-B2CF-AF06E05E0A98}_26.png&quot;/&gt;&lt;left val=&quot;55&quot;/&gt;&lt;top val=&quot;135&quot;/&gt;&lt;width val=&quot;846&quot;/&gt;&lt;height val=&quot;351&quot;/&gt;&lt;hasText val=&quot;1&quot;/&gt;&lt;/Image&gt;&lt;/ThreeDShapeInfo&gt;"/>
  <p:tag name="PRESENTER_SHAPETEXTINFO" val="&lt;ShapeTextInfo&gt;&lt;TableIndex row=&quot;-1&quot; col=&quot;-1&quot;&gt;&lt;linesCount val=&quot;8&quot;/&gt;&lt;lineCharCount val=&quot;30&quot;/&gt;&lt;lineCharCount val=&quot;22&quot;/&gt;&lt;lineCharCount val=&quot;30&quot;/&gt;&lt;lineCharCount val=&quot;1&quot;/&gt;&lt;lineCharCount val=&quot;17&quot;/&gt;&lt;lineCharCount val=&quot;21&quot;/&gt;&lt;lineCharCount val=&quot;25&quot;/&gt;&lt;lineCharCount val=&quot;22&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3&quot;/&gt;&lt;lineCharCount val=&quot;24&quot;/&gt;&lt;lineCharCount val=&quot;17&quot;/&gt;&lt;lineCharCount val=&quot;23&quot;/&gt;&lt;lineCharCount val=&quot;9&quot;/&gt;&lt;lineCharCount val=&quot;1&quot;/&gt;&lt;lineCharCount val=&quot;22&quot;/&gt;&lt;lineCharCount val=&quot;26&quot;/&gt;&lt;lineCharCount val=&quot;25&quot;/&gt;&lt;lineCharCount val=&quot;11&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795CFC53-5C1D-46E0-95E1-C25FC1DF2BD6}_25.png&quot;/&gt;&lt;left val=&quot;63&quot;/&gt;&lt;top val=&quot;137&quot;/&gt;&lt;width val=&quot;830&quot;/&gt;&lt;height val=&quot;366&quot;/&gt;&lt;hasText val=&quot;1&quot;/&gt;&lt;/Image&gt;&lt;/ThreeDShapeInfo&gt;"/>
  <p:tag name="PRESENTER_SHAPETEXTINFO" val="&lt;ShapeTextInfo&gt;&lt;TableIndex row=&quot;-1&quot; col=&quot;-1&quot;&gt;&lt;linesCount val=&quot;11&quot;/&gt;&lt;lineCharCount val=&quot;49&quot;/&gt;&lt;lineCharCount val=&quot;51&quot;/&gt;&lt;lineCharCount val=&quot;60&quot;/&gt;&lt;lineCharCount val=&quot;32&quot;/&gt;&lt;lineCharCount val=&quot;95&quot;/&gt;&lt;lineCharCount val=&quot;7&quot;/&gt;&lt;lineCharCount val=&quot;80&quot;/&gt;&lt;lineCharCount val=&quot;83&quot;/&gt;&lt;lineCharCount val=&quot;25&quot;/&gt;&lt;lineCharCount val=&quot;91&quot;/&gt;&lt;lineCharCount val=&quot;98&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4&quot;/&gt;&lt;lineCharCount val=&quot;31&quot;/&gt;&lt;lineCharCount val=&quot;23&quot;/&gt;&lt;lineCharCount val=&quot;9&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285BDEF0-3503-4499-A7F7-390DB0207F0D}_28.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B70BE3AA-9D8F-43AB-B250-398A63437572}_28.png&quot;/&gt;&lt;left val=&quot;57&quot;/&gt;&lt;top val=&quot;135&quot;/&gt;&lt;width val=&quot;837&quot;/&gt;&lt;height val=&quot;351&quot;/&gt;&lt;hasText val=&quot;1&quot;/&gt;&lt;/Image&gt;&lt;/ThreeDShapeInfo&gt;"/>
  <p:tag name="PRESENTER_SHAPETEXTINFO" val="&lt;ShapeTextInfo&gt;&lt;TableIndex row=&quot;-1&quot; col=&quot;-1&quot;&gt;&lt;linesCount val=&quot;9&quot;/&gt;&lt;lineCharCount val=&quot;30&quot;/&gt;&lt;lineCharCount val=&quot;64&quot;/&gt;&lt;lineCharCount val=&quot;16&quot;/&gt;&lt;lineCharCount val=&quot;1&quot;/&gt;&lt;lineCharCount val=&quot;63&quot;/&gt;&lt;lineCharCount val=&quot;7&quot;/&gt;&lt;lineCharCount val=&quot;1&quot;/&gt;&lt;lineCharCount val=&quot;60&quot;/&gt;&lt;lineCharCount val=&quot;66&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21&quot;/&gt;&lt;lineCharCount val=&quot;7&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070345-3CD4-4D14-9433-1C2D18A50327}_30.png&quot;/&gt;&lt;left val=&quot;57&quot;/&gt;&lt;top val=&quot;135&quot;/&gt;&lt;width val=&quot;395&quot;/&gt;&lt;height val=&quot;284&quot;/&gt;&lt;hasText val=&quot;1&quot;/&gt;&lt;/Image&gt;&lt;/ThreeDShapeInfo&gt;"/>
  <p:tag name="PRESENTER_SHAPETEXTINFO" val="&lt;ShapeTextInfo&gt;&lt;TableIndex row=&quot;-1&quot; col=&quot;-1&quot;&gt;&lt;linesCount val=&quot;8&quot;/&gt;&lt;lineCharCount val=&quot;40&quot;/&gt;&lt;lineCharCount val=&quot;44&quot;/&gt;&lt;lineCharCount val=&quot;21&quot;/&gt;&lt;lineCharCount val=&quot;1&quot;/&gt;&lt;lineCharCount val=&quot;45&quot;/&gt;&lt;lineCharCount val=&quot;22&quot;/&gt;&lt;lineCharCount val=&quot;1&quot;/&gt;&lt;lineCharCount val=&quot;35&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6&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6&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6&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F1ACF7A9-99FE-4368-BADE-B9C4D710F784}_31.png&quot;/&gt;&lt;left val=&quot;46&quot;/&gt;&lt;top val=&quot;28&quot;/&gt;&lt;width val=&quot;848&quot;/&gt;&lt;height val=&quot;105&quot;/&gt;&lt;hasText val=&quot;1&quot;/&gt;&lt;/Image&gt;&lt;/ThreeDShapeInfo&gt;"/>
  <p:tag name="PRESENTER_SHAPETEXTINFO" val="&lt;ShapeTextInfo&gt;&lt;TableIndex row=&quot;-1&quot; col=&quot;-1&quot;&gt;&lt;linesCount val=&quot;2&quot;/&gt;&lt;lineCharCount val=&quot;30&quot;/&gt;&lt;lineCharCount val=&quot;14&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7&quot;/&gt;&lt;lineCharCount val=&quot;1&quot;/&gt;&lt;lineCharCount val=&quot;27&quot;/&gt;&lt;lineCharCount val=&quot;7&quot;/&gt;&lt;lineCharCount val=&quot;1&quot;/&gt;&lt;lineCharCount val=&quot;38&quot;/&gt;&lt;lineCharCount val=&quot;6&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27&quot;/&gt;&lt;lineCharCount val=&quot;24&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A00F8AEE-EA75-42F1-A350-07D70B7DED94}_32.png&quot;/&gt;&lt;left val=&quot;60&quot;/&gt;&lt;top val=&quot;133&quot;/&gt;&lt;width val=&quot;834&quot;/&gt;&lt;height val=&quot;374&quot;/&gt;&lt;hasText val=&quot;1&quot;/&gt;&lt;/Image&gt;&lt;/ThreeDShapeInfo&gt;"/>
  <p:tag name="PRESENTER_SHAPETEXTINFO" val="&lt;ShapeTextInfo&gt;&lt;TableIndex row=&quot;-1&quot; col=&quot;-1&quot;&gt;&lt;linesCount val=&quot;8&quot;/&gt;&lt;lineCharCount val=&quot;75&quot;/&gt;&lt;lineCharCount val=&quot;21&quot;/&gt;&lt;lineCharCount val=&quot;63&quot;/&gt;&lt;lineCharCount val=&quot;11&quot;/&gt;&lt;lineCharCount val=&quot;1&quot;/&gt;&lt;lineCharCount val=&quot;41&quot;/&gt;&lt;lineCharCount val=&quot;53&quot;/&gt;&lt;lineCharCount val=&quot;7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9&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0&quot;/&gt;&lt;lineCharCount val=&quot;22&quot;/&gt;&lt;lineCharCount val=&quot;35&quot;/&gt;&lt;lineCharCount val=&quot;111&quot;/&gt;&lt;lineCharCount val=&quot;75&quot;/&gt;&lt;lineCharCount val=&quot;22&quot;/&gt;&lt;lineCharCount val=&quot;33&quot;/&gt;&lt;lineCharCount val=&quot;25&quot;/&gt;&lt;lineCharCount val=&quot;23&quot;/&gt;&lt;lineCharCount val=&quot;15&quot;/&gt;&lt;lineCharCount val=&quot;98&quot;/&gt;&lt;lineCharCount val=&quot;24&quot;/&gt;&lt;lineCharCount val=&quot;71&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1&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3&quot;/&gt;&lt;lineCharCount val=&quot;48&quot;/&gt;&lt;lineCharCount val=&quot;2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3&quot;/&gt;&lt;lineCharCount val=&quot;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DDEE7C-51E6-4B3D-81DC-F71675B85033}&quot;/&gt;&lt;isInvalidForFieldText val=&quot;0&quot;/&gt;&lt;Image&gt;&lt;filename val=&quot;C:\Users\KABMA\AppData\Local\Temp\~Ca3514\data\asimages\{B2DDEE7C-51E6-4B3D-81DC-F71675B85033}_1.png&quot;/&gt;&lt;left val=&quot;109&quot;/&gt;&lt;top val=&quot;122&quot;/&gt;&lt;width val=&quot;721&quot;/&gt;&lt;height val=&quot;225&quot;/&gt;&lt;hasText val=&quot;1&quot;/&gt;&lt;/Image&gt;&lt;/ThreeDShapeInfo&gt;"/>
  <p:tag name="PRESENTER_SHAPETEXTINFO" val="&lt;ShapeTextInfo&gt;&lt;TableIndex row=&quot;-1&quot; col=&quot;-1&quot;&gt;&lt;linesCount val=&quot;1&quot;/&gt;&lt;lineCharCount val=&quot;26&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10DDE757-CB9C-4876-91AD-42C1D0748739}_1.png&quot;/&gt;&lt;left val=&quot;318&quot;/&gt;&lt;top val=&quot;360&quot;/&gt;&lt;width val=&quot;289&quot;/&gt;&lt;height val=&quot;74&quot;/&gt;&lt;hasText val=&quot;1&quot;/&gt;&lt;/Image&gt;&lt;/ThreeDShapeInfo&gt;"/>
  <p:tag name="PRESENTER_SHAPETEXTINFO" val="&lt;ShapeTextInfo&gt;&lt;TableIndex row=&quot;-1&quot; col=&quot;-1&quot;&gt;&lt;linesCount val=&quot;1&quot;/&gt;&lt;lineCharCount val=&quot;1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BB97C6C-215D-4A00-8F2E-525CC1C8A4B2}_3.png&quot;/&gt;&lt;left val=&quot;199&quot;/&gt;&lt;top val=&quot;44&quot;/&gt;&lt;width val=&quot;556&quot;/&gt;&lt;height val=&quot;106&quot;/&gt;&lt;hasText val=&quot;1&quot;/&gt;&lt;/Image&gt;&lt;/ThreeDShapeInfo&gt;"/>
  <p:tag name="PRESENTER_SHAPETEXTINFO" val="&lt;ShapeTextInfo&gt;&lt;TableIndex row=&quot;-1&quot; col=&quot;-1&quot;&gt;&lt;linesCount val=&quot;1&quot;/&gt;&lt;lineCharCount val=&quot;1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1A65FB-0F32-499E-A657-FF53B93DCA8B}&quot;/&gt;&lt;isInvalidForFieldText val=&quot;0&quot;/&gt;&lt;Image&gt;&lt;filename val=&quot;C:\Users\KABMA\AppData\Local\Temp\~Ca3514\data\asimages\{E11A65FB-0F32-499E-A657-FF53B93DCA8B}_3.png&quot;/&gt;&lt;left val=&quot;57&quot;/&gt;&lt;top val=&quot;192&quot;/&gt;&lt;width val=&quot;837&quot;/&gt;&lt;height val=&quot;297&quot;/&gt;&lt;hasText val=&quot;1&quot;/&gt;&lt;/Image&gt;&lt;/ThreeDShapeInfo&gt;"/>
  <p:tag name="PRESENTER_SHAPETEXTINFO" val="&lt;ShapeTextInfo&gt;&lt;TableIndex row=&quot;-1&quot; col=&quot;-1&quot;&gt;&lt;linesCount val=&quot;8&quot;/&gt;&lt;lineCharCount val=&quot;53&quot;/&gt;&lt;lineCharCount val=&quot;1&quot;/&gt;&lt;lineCharCount val=&quot;48&quot;/&gt;&lt;lineCharCount val=&quot;72&quot;/&gt;&lt;lineCharCount val=&quot;66&quot;/&gt;&lt;lineCharCount val=&quot;1&quot;/&gt;&lt;lineCharCount val=&quot;64&quot;/&gt;&lt;lineCharCount val=&quot;25&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36&quot;/&gt;&lt;lineCharCount val=&quot;3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18&quot;/&gt;&lt;lineCharCount val=&quot;15&quot;/&gt;&lt;lineCharCount val=&quot;1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AAB3CAF2-32E7-443B-B79F-8C77F3B392E6}_5.png&quot;/&gt;&lt;left val=&quot;74&quot;/&gt;&lt;top val=&quot;57&quot;/&gt;&lt;width val=&quot;785&quot;/&gt;&lt;height val=&quot;429&quot;/&gt;&lt;hasText val=&quot;1&quot;/&gt;&lt;/Image&gt;&lt;/ThreeDShapeInfo&gt;"/>
  <p:tag name="PRESENTER_SHAPETEXTINFO" val="&lt;ShapeTextInfo&gt;&lt;TableIndex row=&quot;-1&quot; col=&quot;-1&quot;&gt;&lt;linesCount val=&quot;7&quot;/&gt;&lt;lineCharCount val=&quot;62&quot;/&gt;&lt;lineCharCount val=&quot;1&quot;/&gt;&lt;lineCharCount val=&quot;30&quot;/&gt;&lt;lineCharCount val=&quot;1&quot;/&gt;&lt;lineCharCount val=&quot;50&quot;/&gt;&lt;lineCharCount val=&quot;1&quot;/&gt;&lt;lineCharCount val=&quot;38&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F8C61ACE-7EBB-495E-B5C5-156CEA680A46}_6.png&quot;/&gt;&lt;left val=&quot;55&quot;/&gt;&lt;top val=&quot;135&quot;/&gt;&lt;width val=&quot;841&quot;/&gt;&lt;height val=&quot;281&quot;/&gt;&lt;hasText val=&quot;1&quot;/&gt;&lt;/Image&gt;&lt;/ThreeDShapeInfo&gt;"/>
  <p:tag name="PRESENTER_SHAPETEXTINFO" val="&lt;ShapeTextInfo&gt;&lt;TableIndex row=&quot;-1&quot; col=&quot;-1&quot;&gt;&lt;linesCount val=&quot;9&quot;/&gt;&lt;lineCharCount val=&quot;35&quot;/&gt;&lt;lineCharCount val=&quot;15&quot;/&gt;&lt;lineCharCount val=&quot;79&quot;/&gt;&lt;lineCharCount val=&quot;8&quot;/&gt;&lt;lineCharCount val=&quot;17&quot;/&gt;&lt;lineCharCount val=&quot;77&quot;/&gt;&lt;lineCharCount val=&quot;19&quot;/&gt;&lt;lineCharCount val=&quot;37&quot;/&gt;&lt;lineCharCount val=&quot;3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8&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66&quot;/&gt;&lt;lineCharCount val=&quot;16&quot;/&gt;&lt;lineCharCount val=&quot;62&quot;/&gt;&lt;lineCharCount val=&quot;44&quot;/&gt;&lt;lineCharCount val=&quot;1&quot;/&gt;&lt;lineCharCount val=&quot;68&quot;/&gt;&lt;lineCharCount val=&quot;40&quot;/&gt;&lt;lineCharCount val=&quot;5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2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8679BF-627D-4526-A63A-75B82BE27FDE}_8.png&quot;/&gt;&lt;left val=&quot;58&quot;/&gt;&lt;top val=&quot;111&quot;/&gt;&lt;width val=&quot;420&quot;/&gt;&lt;height val=&quot;374&quot;/&gt;&lt;hasText val=&quot;1&quot;/&gt;&lt;/Image&gt;&lt;/ThreeDShapeInfo&gt;"/>
  <p:tag name="PRESENTER_SHAPETEXTINFO" val="&lt;ShapeTextInfo&gt;&lt;TableIndex row=&quot;-1&quot; col=&quot;-1&quot;&gt;&lt;linesCount val=&quot;8&quot;/&gt;&lt;lineCharCount val=&quot;25&quot;/&gt;&lt;lineCharCount val=&quot;24&quot;/&gt;&lt;lineCharCount val=&quot;8&quot;/&gt;&lt;lineCharCount val=&quot;22&quot;/&gt;&lt;lineCharCount val=&quot;23&quot;/&gt;&lt;lineCharCount val=&quot;3&quot;/&gt;&lt;lineCharCount val=&quot;24&quot;/&gt;&lt;lineCharCount val=&quot;1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58DE7CA0-47D8-4C4D-ADE1-B5F10677875E}_8.png&quot;/&gt;&lt;left val=&quot;516&quot;/&gt;&lt;top val=&quot;113&quot;/&gt;&lt;width val=&quot;341&quot;/&gt;&lt;height val=&quot;353&quot;/&gt;&lt;hasText val=&quot;1&quot;/&gt;&lt;/Image&gt;&lt;/ThreeDShapeInfo&gt;"/>
  <p:tag name="PRESENTER_SHAPETEXTINFO" val="&lt;ShapeTextInfo&gt;&lt;TableIndex row=&quot;-1&quot; col=&quot;-1&quot;&gt;&lt;linesCount val=&quot;9&quot;/&gt;&lt;lineCharCount val=&quot;28&quot;/&gt;&lt;lineCharCount val=&quot;25&quot;/&gt;&lt;lineCharCount val=&quot;28&quot;/&gt;&lt;lineCharCount val=&quot;32&quot;/&gt;&lt;lineCharCount val=&quot;30&quot;/&gt;&lt;lineCharCount val=&quot;27&quot;/&gt;&lt;lineCharCount val=&quot;27&quot;/&gt;&lt;lineCharCount val=&quot;29&quot;/&gt;&lt;lineCharCount val=&quot;18&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8679BF-627D-4526-A63A-75B82BE27FDE}_8.png&quot;/&gt;&lt;left val=&quot;58&quot;/&gt;&lt;top val=&quot;111&quot;/&gt;&lt;width val=&quot;420&quot;/&gt;&lt;height val=&quot;374&quot;/&gt;&lt;hasText val=&quot;1&quot;/&gt;&lt;/Image&gt;&lt;/ThreeDShapeInfo&gt;"/>
  <p:tag name="PRESENTER_SHAPETEXTINFO" val="&lt;ShapeTextInfo&gt;&lt;TableIndex row=&quot;-1&quot; col=&quot;-1&quot;&gt;&lt;linesCount val=&quot;1&quot;/&gt;&lt;lineCharCount val=&quot;26&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8679BF-627D-4526-A63A-75B82BE27FDE}_8.png&quot;/&gt;&lt;left val=&quot;58&quot;/&gt;&lt;top val=&quot;111&quot;/&gt;&lt;width val=&quot;420&quot;/&gt;&lt;height val=&quot;374&quot;/&gt;&lt;hasText val=&quot;1&quot;/&gt;&lt;/Image&gt;&lt;/ThreeDShapeInfo&gt;"/>
  <p:tag name="PRESENTER_SHAPETEXTINFO" val="&lt;ShapeTextInfo&gt;&lt;TableIndex row=&quot;-1&quot; col=&quot;-1&quot;&gt;&lt;linesCount val=&quot;1&quot;/&gt;&lt;lineCharCount val=&quot;49&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7&quot;/&gt;&lt;lineCharCount val=&quot;41&quot;/&gt;&lt;lineCharCount val=&quot;55&quot;/&gt;&lt;lineCharCount val=&quot;4&quot;/&gt;&lt;lineCharCount val=&quot;51&quot;/&gt;&lt;lineCharCount val=&quot;54&quot;/&gt;&lt;lineCharCount val=&quot;53&quot;/&gt;&lt;lineCharCount val=&quot;11&quot;/&gt;&lt;lineCharCount val=&quot;37&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7&quot;/&gt;&lt;lineCharCount val=&quot;18&quot;/&gt;&lt;lineCharCount val=&quot;18&quot;/&gt;&lt;lineCharCount val=&quot;14&quot;/&gt;&lt;lineCharCount val=&quot;9&quot;/&gt;&lt;lineCharCount val=&quot;1&quot;/&gt;&lt;lineCharCount val=&quot;19&quot;/&gt;&lt;lineCharCount val=&quot;17&quot;/&gt;&lt;lineCharCount val=&quot;12&quot;/&gt;&lt;lineCharCount val=&quot;19&quot;/&gt;&lt;lineCharCount val=&quot;19&quot;/&gt;&lt;lineCharCount val=&quot;9&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B1A153DB-F41B-4F04-A71A-1ADA6AA76B7D}_10.png&quot;/&gt;&lt;left val=&quot;56&quot;/&gt;&lt;top val=&quot;32&quot;/&gt;&lt;width val=&quot;843&quot;/&gt;&lt;height val=&quot;475&quot;/&gt;&lt;hasText val=&quot;1&quot;/&gt;&lt;/Image&gt;&lt;/ThreeDShapeInfo&gt;"/>
  <p:tag name="PRESENTER_SHAPETEXTINFO" val="&lt;ShapeTextInfo&gt;&lt;TableIndex row=&quot;-1&quot; col=&quot;-1&quot;&gt;&lt;linesCount val=&quot;2&quot;/&gt;&lt;lineCharCount val=&quot;33&quot;/&gt;&lt;lineCharCount val=&quot;62&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9&quot;/&gt;&lt;lineCharCount val=&quot;57&quot;/&gt;&lt;lineCharCount val=&quot;56&quot;/&gt;&lt;lineCharCount val=&quot;33&quot;/&gt;&lt;lineCharCount val=&quot;61&quot;/&gt;&lt;lineCharCount val=&quot;6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3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20&quot;/&gt;&lt;lineCharCount val=&quot;15&quot;/&gt;&lt;lineCharCount val=&quot;1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0DFB8FE9-42FD-4904-9A9F-D506F7EBB4B7}_12.png&quot;/&gt;&lt;left val=&quot;57&quot;/&gt;&lt;top val=&quot;135&quot;/&gt;&lt;width val=&quot;848&quot;/&gt;&lt;height val=&quot;290&quot;/&gt;&lt;hasText val=&quot;1&quot;/&gt;&lt;/Image&gt;&lt;/ThreeDShapeInfo&gt;"/>
  <p:tag name="PRESENTER_SHAPETEXTINFO" val="&lt;ShapeTextInfo&gt;&lt;TableIndex row=&quot;-1&quot; col=&quot;-1&quot;&gt;&lt;linesCount val=&quot;12&quot;/&gt;&lt;lineCharCount val=&quot;32&quot;/&gt;&lt;lineCharCount val=&quot;30&quot;/&gt;&lt;lineCharCount val=&quot;23&quot;/&gt;&lt;lineCharCount val=&quot;1&quot;/&gt;&lt;lineCharCount val=&quot;28&quot;/&gt;&lt;lineCharCount val=&quot;29&quot;/&gt;&lt;lineCharCount val=&quot;30&quot;/&gt;&lt;lineCharCount val=&quot;7&quot;/&gt;&lt;lineCharCount val=&quot;1&quot;/&gt;&lt;lineCharCount val=&quot;30&quot;/&gt;&lt;lineCharCount val=&quot;33&quot;/&gt;&lt;lineCharCount val=&quot;25&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5&quot;/&gt;&lt;lineCharCount val=&quot;26&quot;/&gt;&lt;lineCharCount val=&quot;17&quot;/&gt;&lt;lineCharCount val=&quot;11&quot;/&gt;&lt;lineCharCount val=&quot;20&quot;/&gt;&lt;lineCharCount val=&quot;38&quot;/&gt;&lt;lineCharCount val=&quot;30&quot;/&gt;&lt;lineCharCount val=&quot;44&quot;/&gt;&lt;lineCharCount val=&quot;41&quot;/&gt;&lt;lineCharCount val=&quot;45&quot;/&gt;&lt;lineCharCount val=&quot;23&quot;/&gt;&lt;lineCharCount val=&quot;48&quot;/&gt;&lt;lineCharCount val=&quot;46&quot;/&gt;&lt;lineCharCount val=&quot;1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1&quot;/&gt;&lt;lineCharCount val=&quot;9&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0DFB8FE9-42FD-4904-9A9F-D506F7EBB4B7}_12.png&quot;/&gt;&lt;left val=&quot;57&quot;/&gt;&lt;top val=&quot;135&quot;/&gt;&lt;width val=&quot;848&quot;/&gt;&lt;height val=&quot;290&quot;/&gt;&lt;hasText val=&quot;1&quot;/&gt;&lt;/Image&gt;&lt;/ThreeDShapeInfo&gt;"/>
  <p:tag name="PRESENTER_SHAPETEXTINFO" val="&lt;ShapeTextInfo&gt;&lt;TableIndex row=&quot;-1&quot; col=&quot;-1&quot;&gt;&lt;linesCount val=&quot;20&quot;/&gt;&lt;lineCharCount val=&quot;44&quot;/&gt;&lt;lineCharCount val=&quot;1&quot;/&gt;&lt;lineCharCount val=&quot;47&quot;/&gt;&lt;lineCharCount val=&quot;11&quot;/&gt;&lt;lineCharCount val=&quot;1&quot;/&gt;&lt;lineCharCount val=&quot;44&quot;/&gt;&lt;lineCharCount val=&quot;1&quot;/&gt;&lt;lineCharCount val=&quot;48&quot;/&gt;&lt;lineCharCount val=&quot;9&quot;/&gt;&lt;lineCharCount val=&quot;1&quot;/&gt;&lt;lineCharCount val=&quot;46&quot;/&gt;&lt;lineCharCount val=&quot;1&quot;/&gt;&lt;lineCharCount val=&quot;48&quot;/&gt;&lt;lineCharCount val=&quot;42&quot;/&gt;&lt;lineCharCount val=&quot;21&quot;/&gt;&lt;lineCharCount val=&quot;1&quot;/&gt;&lt;lineCharCount val=&quot;50&quot;/&gt;&lt;lineCharCount val=&quot;1&quot;/&gt;&lt;lineCharCount val=&quot;48&quot;/&gt;&lt;lineCharCount val=&quot;5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1&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2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DD2DFD36-CF0E-4845-B434-BCA39F403066}_18.png&quot;/&gt;&lt;left val=&quot;54&quot;/&gt;&lt;top val=&quot;121&quot;/&gt;&lt;width val=&quot;474&quot;/&gt;&lt;height val=&quot;362&quot;/&gt;&lt;hasText val=&quot;1&quot;/&gt;&lt;/Image&gt;&lt;/ThreeDShapeInfo&gt;"/>
  <p:tag name="PRESENTER_SHAPETEXTINFO" val="&lt;ShapeTextInfo&gt;&lt;TableIndex row=&quot;-1&quot; col=&quot;-1&quot;&gt;&lt;linesCount val=&quot;7&quot;/&gt;&lt;lineCharCount val=&quot;28&quot;/&gt;&lt;lineCharCount val=&quot;1&quot;/&gt;&lt;lineCharCount val=&quot;46&quot;/&gt;&lt;lineCharCount val=&quot;44&quot;/&gt;&lt;lineCharCount val=&quot;16&quot;/&gt;&lt;lineCharCount val=&quot;40&quot;/&gt;&lt;lineCharCount val=&quot;34&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C1CAE6017B344FB3072F820FCF043E" ma:contentTypeVersion="3" ma:contentTypeDescription="Create a new document." ma:contentTypeScope="" ma:versionID="f449d4b132ff6bf317ffcaba187850e3">
  <xsd:schema xmlns:xsd="http://www.w3.org/2001/XMLSchema" xmlns:xs="http://www.w3.org/2001/XMLSchema" xmlns:p="http://schemas.microsoft.com/office/2006/metadata/properties" xmlns:ns1="http://schemas.microsoft.com/sharepoint/v3" xmlns:ns3="6b5c5255-aa12-407b-85a9-fca71d9b7f49" targetNamespace="http://schemas.microsoft.com/office/2006/metadata/properties" ma:root="true" ma:fieldsID="186fe1f5fcab672d3aec65c4f48f85d0" ns1:_="" ns3:_="">
    <xsd:import namespace="http://schemas.microsoft.com/sharepoint/v3"/>
    <xsd:import namespace="6b5c5255-aa12-407b-85a9-fca71d9b7f49"/>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5c5255-aa12-407b-85a9-fca71d9b7f4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E917DE5-B039-4583-9EE0-5AFAB6BBCD97}"/>
</file>

<file path=customXml/itemProps2.xml><?xml version="1.0" encoding="utf-8"?>
<ds:datastoreItem xmlns:ds="http://schemas.openxmlformats.org/officeDocument/2006/customXml" ds:itemID="{B1E343D4-B593-4872-BF28-94B6B5E04E13}"/>
</file>

<file path=customXml/itemProps3.xml><?xml version="1.0" encoding="utf-8"?>
<ds:datastoreItem xmlns:ds="http://schemas.openxmlformats.org/officeDocument/2006/customXml" ds:itemID="{2D56CE3C-34A8-4C75-AC37-8BEAA2494A06}"/>
</file>

<file path=docProps/app.xml><?xml version="1.0" encoding="utf-8"?>
<Properties xmlns="http://schemas.openxmlformats.org/officeDocument/2006/extended-properties" xmlns:vt="http://schemas.openxmlformats.org/officeDocument/2006/docPropsVTypes">
  <Template/>
  <TotalTime>7258</TotalTime>
  <Words>2414</Words>
  <Application>Microsoft Office PowerPoint</Application>
  <PresentationFormat>Widescreen</PresentationFormat>
  <Paragraphs>328</Paragraphs>
  <Slides>36</Slides>
  <Notes>22</Notes>
  <HiddenSlides>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Franklin Gothic Book</vt:lpstr>
      <vt:lpstr>MV Boli</vt:lpstr>
      <vt:lpstr>Times New Roman</vt:lpstr>
      <vt:lpstr>Wingdings</vt:lpstr>
      <vt:lpstr>Crop</vt:lpstr>
      <vt:lpstr>Acrobat Document</vt:lpstr>
      <vt:lpstr>Laboratory Safety Training</vt:lpstr>
      <vt:lpstr>Please view this presentation as a slide show in order for the links to be active.</vt:lpstr>
      <vt:lpstr>’s Lab Standard</vt:lpstr>
      <vt:lpstr>What do you need to know when working with hazardous chemicals?</vt:lpstr>
      <vt:lpstr>PowerPoint Presentation</vt:lpstr>
      <vt:lpstr>Know the Hazards</vt:lpstr>
      <vt:lpstr>Occupational Exposure Limits</vt:lpstr>
      <vt:lpstr>Detecting Presence &amp; Signs of Exposure</vt:lpstr>
      <vt:lpstr>Handling Accidents &amp; Emergencies</vt:lpstr>
      <vt:lpstr>PLEASE NOTE:  All campus phones are able to dial 911 directly.  - It is not necessary to include an extra 9 (but the call will still go through if you do).</vt:lpstr>
      <vt:lpstr>Safety Data Sheets (SDSs) contain all of this information &amp; more!</vt:lpstr>
      <vt:lpstr>How can you protect yourself and others from hazardous chemicals?</vt:lpstr>
      <vt:lpstr>Build Safety In</vt:lpstr>
      <vt:lpstr>Personal Protective Equipment</vt:lpstr>
      <vt:lpstr>Fume Hoods</vt:lpstr>
      <vt:lpstr>PowerPoint Presentation</vt:lpstr>
      <vt:lpstr>Understanding Chemical Labels</vt:lpstr>
      <vt:lpstr>Labeling Your Containers</vt:lpstr>
      <vt:lpstr>Safe Storage</vt:lpstr>
      <vt:lpstr>PowerPoint Presentation</vt:lpstr>
      <vt:lpstr>Hazardous Waste Storage</vt:lpstr>
      <vt:lpstr>Hazardous Waste Labeling</vt:lpstr>
      <vt:lpstr>Supplies EHS Can Provide</vt:lpstr>
      <vt:lpstr>Bio Bins</vt:lpstr>
      <vt:lpstr>Tips for Reducing Waste</vt:lpstr>
      <vt:lpstr>Non-Chemical Hazards</vt:lpstr>
      <vt:lpstr>Emergency Procedures</vt:lpstr>
      <vt:lpstr>Reporting</vt:lpstr>
      <vt:lpstr>A Note on Lab Security </vt:lpstr>
      <vt:lpstr>PowerPoint Presentation</vt:lpstr>
      <vt:lpstr>Lab Coordinators</vt:lpstr>
      <vt:lpstr>Environmental Health &amp; Safety ehs.depaul.edu</vt:lpstr>
      <vt:lpstr>Office of Research Services (ORS) research.depaul.edu</vt:lpstr>
      <vt:lpstr>Lab Safety Training</vt:lpstr>
      <vt:lpstr>Resources</vt:lpstr>
      <vt:lpstr>You’ve completed the training!</vt:lpstr>
    </vt:vector>
  </TitlesOfParts>
  <Company>DePaul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 Training</dc:title>
  <dc:creator>Abma, Kathleen</dc:creator>
  <cp:lastModifiedBy>Abma, Katie</cp:lastModifiedBy>
  <cp:revision>2552</cp:revision>
  <dcterms:created xsi:type="dcterms:W3CDTF">2016-07-28T14:22:15Z</dcterms:created>
  <dcterms:modified xsi:type="dcterms:W3CDTF">2019-08-26T18:19:09Z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0x010100B9C1CAE6017B344FB3072F820FCF043E</vt:lpwstr>
  </property>
</Properties>
</file>